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81" r:id="rId2"/>
    <p:sldId id="392" r:id="rId3"/>
    <p:sldId id="390" r:id="rId4"/>
    <p:sldId id="391" r:id="rId5"/>
    <p:sldId id="386" r:id="rId6"/>
    <p:sldId id="394" r:id="rId7"/>
    <p:sldId id="393" r:id="rId8"/>
    <p:sldId id="395" r:id="rId9"/>
    <p:sldId id="396" r:id="rId10"/>
    <p:sldId id="397" r:id="rId11"/>
    <p:sldId id="398" r:id="rId12"/>
    <p:sldId id="399" r:id="rId13"/>
    <p:sldId id="402" r:id="rId14"/>
    <p:sldId id="403" r:id="rId15"/>
    <p:sldId id="404" r:id="rId16"/>
    <p:sldId id="405" r:id="rId17"/>
    <p:sldId id="407" r:id="rId18"/>
    <p:sldId id="406" r:id="rId19"/>
    <p:sldId id="401" r:id="rId20"/>
    <p:sldId id="400" r:id="rId21"/>
    <p:sldId id="408" r:id="rId22"/>
    <p:sldId id="409" r:id="rId23"/>
    <p:sldId id="410" r:id="rId24"/>
    <p:sldId id="411" r:id="rId2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510"/>
  </p:normalViewPr>
  <p:slideViewPr>
    <p:cSldViewPr>
      <p:cViewPr varScale="1">
        <p:scale>
          <a:sx n="155" d="100"/>
          <a:sy n="155" d="100"/>
        </p:scale>
        <p:origin x="19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26/09/2021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Lab 1: Domain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  <p:extLst>
      <p:ext uri="{BB962C8B-B14F-4D97-AF65-F5344CB8AC3E}">
        <p14:creationId xmlns:p14="http://schemas.microsoft.com/office/powerpoint/2010/main" val="374139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Facts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block(f)			block(n)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block(u)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table(table)</a:t>
            </a:r>
          </a:p>
          <a:p>
            <a:pPr lvl="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on(f, u)			on(n, table)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on(u, n)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free(f)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FBE14-A23B-4A4B-BF7D-6939D1C7EE73}"/>
              </a:ext>
            </a:extLst>
          </p:cNvPr>
          <p:cNvCxnSpPr>
            <a:cxnSpLocks/>
          </p:cNvCxnSpPr>
          <p:nvPr/>
        </p:nvCxnSpPr>
        <p:spPr>
          <a:xfrm>
            <a:off x="7043882" y="4268303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AB3AA-C4B5-4AD3-A8B2-CECD699CC91B}"/>
              </a:ext>
            </a:extLst>
          </p:cNvPr>
          <p:cNvCxnSpPr>
            <a:cxnSpLocks/>
          </p:cNvCxnSpPr>
          <p:nvPr/>
        </p:nvCxnSpPr>
        <p:spPr>
          <a:xfrm>
            <a:off x="6874164" y="4833707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211DB2-CB8B-45AA-B6E0-A572F62094C0}"/>
              </a:ext>
            </a:extLst>
          </p:cNvPr>
          <p:cNvCxnSpPr>
            <a:cxnSpLocks/>
          </p:cNvCxnSpPr>
          <p:nvPr/>
        </p:nvCxnSpPr>
        <p:spPr>
          <a:xfrm flipV="1">
            <a:off x="7212446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D2F0-A507-48BE-BFA2-11447FCA26BE}"/>
              </a:ext>
            </a:extLst>
          </p:cNvPr>
          <p:cNvCxnSpPr>
            <a:cxnSpLocks/>
          </p:cNvCxnSpPr>
          <p:nvPr/>
        </p:nvCxnSpPr>
        <p:spPr>
          <a:xfrm flipV="1">
            <a:off x="6874164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386F5B-15BD-4371-B9C2-AAC2AA5673C7}"/>
              </a:ext>
            </a:extLst>
          </p:cNvPr>
          <p:cNvSpPr/>
          <p:nvPr/>
        </p:nvSpPr>
        <p:spPr>
          <a:xfrm>
            <a:off x="2743200" y="5179866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D8086-68BA-4A71-8D9F-AB6EC0A2C1E5}"/>
              </a:ext>
            </a:extLst>
          </p:cNvPr>
          <p:cNvSpPr/>
          <p:nvPr/>
        </p:nvSpPr>
        <p:spPr>
          <a:xfrm>
            <a:off x="2743200" y="548619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98C57A-1D5B-4500-8ED1-FE9A5C632BC1}"/>
              </a:ext>
            </a:extLst>
          </p:cNvPr>
          <p:cNvSpPr/>
          <p:nvPr/>
        </p:nvSpPr>
        <p:spPr>
          <a:xfrm>
            <a:off x="27432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2538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Facts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block(a)	block(b)	block(c)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block(d)	block(e)	block(f)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block(g)	table(table)	holding(d)</a:t>
            </a:r>
          </a:p>
          <a:p>
            <a:pPr lvl="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on(a, table)	on(b, table)	on(c, a)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on(e, table)	on(f, e)	on(g, b)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free(c)		free(f)		free(g)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FBE14-A23B-4A4B-BF7D-6939D1C7EE73}"/>
              </a:ext>
            </a:extLst>
          </p:cNvPr>
          <p:cNvCxnSpPr>
            <a:cxnSpLocks/>
          </p:cNvCxnSpPr>
          <p:nvPr/>
        </p:nvCxnSpPr>
        <p:spPr>
          <a:xfrm>
            <a:off x="4572000" y="4572000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AB3AA-C4B5-4AD3-A8B2-CECD699CC91B}"/>
              </a:ext>
            </a:extLst>
          </p:cNvPr>
          <p:cNvCxnSpPr>
            <a:cxnSpLocks/>
          </p:cNvCxnSpPr>
          <p:nvPr/>
        </p:nvCxnSpPr>
        <p:spPr>
          <a:xfrm>
            <a:off x="4402282" y="5137404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211DB2-CB8B-45AA-B6E0-A572F62094C0}"/>
              </a:ext>
            </a:extLst>
          </p:cNvPr>
          <p:cNvCxnSpPr>
            <a:cxnSpLocks/>
          </p:cNvCxnSpPr>
          <p:nvPr/>
        </p:nvCxnSpPr>
        <p:spPr>
          <a:xfrm flipV="1">
            <a:off x="4740564" y="5137404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D2F0-A507-48BE-BFA2-11447FCA26BE}"/>
              </a:ext>
            </a:extLst>
          </p:cNvPr>
          <p:cNvCxnSpPr>
            <a:cxnSpLocks/>
          </p:cNvCxnSpPr>
          <p:nvPr/>
        </p:nvCxnSpPr>
        <p:spPr>
          <a:xfrm flipV="1">
            <a:off x="4402282" y="5137404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527F5D-8DFA-4592-9334-3AEBD29FE35F}"/>
              </a:ext>
            </a:extLst>
          </p:cNvPr>
          <p:cNvSpPr/>
          <p:nvPr/>
        </p:nvSpPr>
        <p:spPr>
          <a:xfrm>
            <a:off x="23622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A9980-5D29-4397-97F4-BD499E98AFB8}"/>
              </a:ext>
            </a:extLst>
          </p:cNvPr>
          <p:cNvSpPr/>
          <p:nvPr/>
        </p:nvSpPr>
        <p:spPr>
          <a:xfrm>
            <a:off x="28194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1B2096-5D79-402C-89B8-A62AE8A421B5}"/>
              </a:ext>
            </a:extLst>
          </p:cNvPr>
          <p:cNvSpPr/>
          <p:nvPr/>
        </p:nvSpPr>
        <p:spPr>
          <a:xfrm>
            <a:off x="2362200" y="548030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4B866E-03B2-4994-8CB0-DB9F1FAFDABD}"/>
              </a:ext>
            </a:extLst>
          </p:cNvPr>
          <p:cNvSpPr/>
          <p:nvPr/>
        </p:nvSpPr>
        <p:spPr>
          <a:xfrm>
            <a:off x="4419023" y="5157575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8943A9-0177-4D0D-8ADA-D34AA003BA1F}"/>
              </a:ext>
            </a:extLst>
          </p:cNvPr>
          <p:cNvSpPr/>
          <p:nvPr/>
        </p:nvSpPr>
        <p:spPr>
          <a:xfrm>
            <a:off x="32766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B94E5-3785-447B-8F5E-440890BBE97E}"/>
              </a:ext>
            </a:extLst>
          </p:cNvPr>
          <p:cNvSpPr/>
          <p:nvPr/>
        </p:nvSpPr>
        <p:spPr>
          <a:xfrm>
            <a:off x="3276600" y="548619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E0DF61-2D08-4E00-B1F3-B46ECEA3C858}"/>
              </a:ext>
            </a:extLst>
          </p:cNvPr>
          <p:cNvSpPr/>
          <p:nvPr/>
        </p:nvSpPr>
        <p:spPr>
          <a:xfrm>
            <a:off x="2819400" y="548448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02997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C: Tic-Tac-Toe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B</a:t>
            </a:r>
          </a:p>
        </p:txBody>
      </p:sp>
    </p:spTree>
    <p:extLst>
      <p:ext uri="{BB962C8B-B14F-4D97-AF65-F5344CB8AC3E}">
        <p14:creationId xmlns:p14="http://schemas.microsoft.com/office/powerpoint/2010/main" val="280845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part, we explore a new domain: Tic-Tac-Toe</a:t>
            </a:r>
          </a:p>
          <a:p>
            <a:pPr lvl="1"/>
            <a:endParaRPr lang="en-US" dirty="0"/>
          </a:p>
          <a:p>
            <a:r>
              <a:rPr lang="en-US" dirty="0"/>
              <a:t>Objects:</a:t>
            </a:r>
          </a:p>
          <a:p>
            <a:pPr lvl="1"/>
            <a:r>
              <a:rPr lang="en-US" dirty="0"/>
              <a:t>1, 2,…,9: a location on the board.</a:t>
            </a:r>
          </a:p>
          <a:p>
            <a:pPr lvl="1"/>
            <a:r>
              <a:rPr lang="en-US" dirty="0"/>
              <a:t>o, x: player tokens</a:t>
            </a:r>
          </a:p>
          <a:p>
            <a:pPr lvl="1"/>
            <a:endParaRPr lang="en-US" dirty="0"/>
          </a:p>
          <a:p>
            <a:r>
              <a:rPr lang="en-US" dirty="0"/>
              <a:t>Predicates:</a:t>
            </a:r>
          </a:p>
          <a:p>
            <a:pPr lvl="1"/>
            <a:r>
              <a:rPr lang="en-US" b="1" dirty="0"/>
              <a:t>token(X)</a:t>
            </a:r>
            <a:r>
              <a:rPr lang="en-US" dirty="0"/>
              <a:t>: X is a player token </a:t>
            </a:r>
          </a:p>
          <a:p>
            <a:pPr lvl="1"/>
            <a:r>
              <a:rPr lang="en-US" b="1" dirty="0"/>
              <a:t>played(X, Y)</a:t>
            </a:r>
            <a:r>
              <a:rPr lang="en-US" dirty="0"/>
              <a:t>: token Y has played at</a:t>
            </a:r>
            <a:br>
              <a:rPr lang="en-US" dirty="0"/>
            </a:br>
            <a:r>
              <a:rPr lang="en-US" dirty="0"/>
              <a:t>location X.</a:t>
            </a:r>
          </a:p>
          <a:p>
            <a:pPr lvl="1"/>
            <a:r>
              <a:rPr lang="en-US" b="1" dirty="0"/>
              <a:t>free(X)</a:t>
            </a:r>
            <a:r>
              <a:rPr lang="en-US" dirty="0"/>
              <a:t>: there is no token at position X.</a:t>
            </a:r>
          </a:p>
          <a:p>
            <a:pPr lvl="1"/>
            <a:r>
              <a:rPr lang="en-US" b="1" dirty="0"/>
              <a:t>winner(X)</a:t>
            </a:r>
            <a:r>
              <a:rPr lang="en-US" dirty="0"/>
              <a:t>: the player with token X has won the game</a:t>
            </a:r>
          </a:p>
          <a:p>
            <a:pPr lvl="1"/>
            <a:r>
              <a:rPr lang="en-US" b="1" dirty="0"/>
              <a:t>loser(X)</a:t>
            </a:r>
            <a:r>
              <a:rPr lang="en-US" dirty="0"/>
              <a:t>: the player with token X has lost the game</a:t>
            </a:r>
          </a:p>
          <a:p>
            <a:pPr lvl="1"/>
            <a:r>
              <a:rPr lang="en-US" b="1" dirty="0"/>
              <a:t>drawn(X)</a:t>
            </a:r>
            <a:r>
              <a:rPr lang="en-US" dirty="0"/>
              <a:t>: the player with token X has drawn the game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76FF42-18ED-2544-8C5C-57BE7B04AAA3}"/>
              </a:ext>
            </a:extLst>
          </p:cNvPr>
          <p:cNvGrpSpPr/>
          <p:nvPr/>
        </p:nvGrpSpPr>
        <p:grpSpPr>
          <a:xfrm>
            <a:off x="5943600" y="2164474"/>
            <a:ext cx="2514600" cy="2529052"/>
            <a:chOff x="4953000" y="2590800"/>
            <a:chExt cx="2514600" cy="25290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89503F-7D49-B347-BABB-5B8766C111F9}"/>
                </a:ext>
              </a:extLst>
            </p:cNvPr>
            <p:cNvSpPr/>
            <p:nvPr/>
          </p:nvSpPr>
          <p:spPr>
            <a:xfrm>
              <a:off x="49530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77C9AD-32EE-7940-944A-01295B21C762}"/>
                </a:ext>
              </a:extLst>
            </p:cNvPr>
            <p:cNvSpPr/>
            <p:nvPr/>
          </p:nvSpPr>
          <p:spPr>
            <a:xfrm>
              <a:off x="57912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68461B-BC96-824A-94BB-2824A01CFA53}"/>
                </a:ext>
              </a:extLst>
            </p:cNvPr>
            <p:cNvSpPr/>
            <p:nvPr/>
          </p:nvSpPr>
          <p:spPr>
            <a:xfrm>
              <a:off x="66294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FDEE3-25CD-0546-A1A4-8DFEF94AAFE5}"/>
                </a:ext>
              </a:extLst>
            </p:cNvPr>
            <p:cNvSpPr/>
            <p:nvPr/>
          </p:nvSpPr>
          <p:spPr>
            <a:xfrm>
              <a:off x="49530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2DD016-365A-5647-80F5-5E5BB1912ACE}"/>
                </a:ext>
              </a:extLst>
            </p:cNvPr>
            <p:cNvSpPr/>
            <p:nvPr/>
          </p:nvSpPr>
          <p:spPr>
            <a:xfrm>
              <a:off x="57912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CDCF63-2B0F-F747-8F93-1E3A0555763A}"/>
                </a:ext>
              </a:extLst>
            </p:cNvPr>
            <p:cNvSpPr/>
            <p:nvPr/>
          </p:nvSpPr>
          <p:spPr>
            <a:xfrm>
              <a:off x="66294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FD60C2-9A53-264D-823E-27AE1CE8E4BF}"/>
                </a:ext>
              </a:extLst>
            </p:cNvPr>
            <p:cNvSpPr/>
            <p:nvPr/>
          </p:nvSpPr>
          <p:spPr>
            <a:xfrm>
              <a:off x="49530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3F9A0-3403-8F4D-BE11-1735F3A8647A}"/>
                </a:ext>
              </a:extLst>
            </p:cNvPr>
            <p:cNvSpPr/>
            <p:nvPr/>
          </p:nvSpPr>
          <p:spPr>
            <a:xfrm>
              <a:off x="57912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C87543-2230-E046-B013-3B9EA636EA04}"/>
                </a:ext>
              </a:extLst>
            </p:cNvPr>
            <p:cNvSpPr/>
            <p:nvPr/>
          </p:nvSpPr>
          <p:spPr>
            <a:xfrm>
              <a:off x="66294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94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>
            <a:normAutofit/>
          </a:bodyPr>
          <a:lstStyle/>
          <a:p>
            <a:r>
              <a:rPr lang="en-US" dirty="0"/>
              <a:t>Just as in Part A – write out the set of facts that corresponds to the given state of the Tic-Tac-Toe game.</a:t>
            </a:r>
          </a:p>
        </p:txBody>
      </p:sp>
    </p:spTree>
    <p:extLst>
      <p:ext uri="{BB962C8B-B14F-4D97-AF65-F5344CB8AC3E}">
        <p14:creationId xmlns:p14="http://schemas.microsoft.com/office/powerpoint/2010/main" val="329550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80-ADA5-9240-B839-406F276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B3C2-F98A-D54D-9386-D3F6CC1111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token(o)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played(5, o)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free(1)	free(2)	free(3) free(4)	free(6)	free(7) free(8)	free(9)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C290CA-6991-1847-9C4B-FA48A04FB7DB}"/>
              </a:ext>
            </a:extLst>
          </p:cNvPr>
          <p:cNvGrpSpPr/>
          <p:nvPr/>
        </p:nvGrpSpPr>
        <p:grpSpPr>
          <a:xfrm>
            <a:off x="6019800" y="1752600"/>
            <a:ext cx="2514600" cy="2529052"/>
            <a:chOff x="4953000" y="2590800"/>
            <a:chExt cx="2514600" cy="2529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4048-4F1A-3B45-A8D7-128F55B03134}"/>
                </a:ext>
              </a:extLst>
            </p:cNvPr>
            <p:cNvSpPr/>
            <p:nvPr/>
          </p:nvSpPr>
          <p:spPr>
            <a:xfrm>
              <a:off x="49530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09B34-1277-C444-9AB5-A46CAFA7EEEF}"/>
                </a:ext>
              </a:extLst>
            </p:cNvPr>
            <p:cNvSpPr/>
            <p:nvPr/>
          </p:nvSpPr>
          <p:spPr>
            <a:xfrm>
              <a:off x="57912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EBFD0B-FDCA-C44B-AFB9-3475C1F6967C}"/>
                </a:ext>
              </a:extLst>
            </p:cNvPr>
            <p:cNvSpPr/>
            <p:nvPr/>
          </p:nvSpPr>
          <p:spPr>
            <a:xfrm>
              <a:off x="66294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BEFE45-4D10-7840-BD28-10C70253222A}"/>
                </a:ext>
              </a:extLst>
            </p:cNvPr>
            <p:cNvSpPr/>
            <p:nvPr/>
          </p:nvSpPr>
          <p:spPr>
            <a:xfrm>
              <a:off x="49530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DD0F0-F083-D54B-8A47-CBE64DB5556D}"/>
                </a:ext>
              </a:extLst>
            </p:cNvPr>
            <p:cNvSpPr/>
            <p:nvPr/>
          </p:nvSpPr>
          <p:spPr>
            <a:xfrm>
              <a:off x="57912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6F6B0-7A3A-EC43-98BA-C9BBB026A4FF}"/>
                </a:ext>
              </a:extLst>
            </p:cNvPr>
            <p:cNvSpPr/>
            <p:nvPr/>
          </p:nvSpPr>
          <p:spPr>
            <a:xfrm>
              <a:off x="66294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D0AB88-0F6C-4740-91F6-9568E77A5193}"/>
                </a:ext>
              </a:extLst>
            </p:cNvPr>
            <p:cNvSpPr/>
            <p:nvPr/>
          </p:nvSpPr>
          <p:spPr>
            <a:xfrm>
              <a:off x="49530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BA314E-0C22-AE45-B869-DCBD69F37138}"/>
                </a:ext>
              </a:extLst>
            </p:cNvPr>
            <p:cNvSpPr/>
            <p:nvPr/>
          </p:nvSpPr>
          <p:spPr>
            <a:xfrm>
              <a:off x="57912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F8202-457F-DC40-8655-FA35B8218BFB}"/>
                </a:ext>
              </a:extLst>
            </p:cNvPr>
            <p:cNvSpPr/>
            <p:nvPr/>
          </p:nvSpPr>
          <p:spPr>
            <a:xfrm>
              <a:off x="66294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62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80-ADA5-9240-B839-406F276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B3C2-F98A-D54D-9386-D3F6CC1111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token(o)	token(x)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played(1, x)	played(2, o)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played(5, o)	played(8, x)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free(3) 	free(4)	free(6) free(7)	free(9)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C290CA-6991-1847-9C4B-FA48A04FB7DB}"/>
              </a:ext>
            </a:extLst>
          </p:cNvPr>
          <p:cNvGrpSpPr/>
          <p:nvPr/>
        </p:nvGrpSpPr>
        <p:grpSpPr>
          <a:xfrm>
            <a:off x="6019800" y="1752600"/>
            <a:ext cx="2514600" cy="2529052"/>
            <a:chOff x="4953000" y="2590800"/>
            <a:chExt cx="2514600" cy="2529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4048-4F1A-3B45-A8D7-128F55B03134}"/>
                </a:ext>
              </a:extLst>
            </p:cNvPr>
            <p:cNvSpPr/>
            <p:nvPr/>
          </p:nvSpPr>
          <p:spPr>
            <a:xfrm>
              <a:off x="49530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09B34-1277-C444-9AB5-A46CAFA7EEEF}"/>
                </a:ext>
              </a:extLst>
            </p:cNvPr>
            <p:cNvSpPr/>
            <p:nvPr/>
          </p:nvSpPr>
          <p:spPr>
            <a:xfrm>
              <a:off x="57912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EBFD0B-FDCA-C44B-AFB9-3475C1F6967C}"/>
                </a:ext>
              </a:extLst>
            </p:cNvPr>
            <p:cNvSpPr/>
            <p:nvPr/>
          </p:nvSpPr>
          <p:spPr>
            <a:xfrm>
              <a:off x="66294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BEFE45-4D10-7840-BD28-10C70253222A}"/>
                </a:ext>
              </a:extLst>
            </p:cNvPr>
            <p:cNvSpPr/>
            <p:nvPr/>
          </p:nvSpPr>
          <p:spPr>
            <a:xfrm>
              <a:off x="49530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DD0F0-F083-D54B-8A47-CBE64DB5556D}"/>
                </a:ext>
              </a:extLst>
            </p:cNvPr>
            <p:cNvSpPr/>
            <p:nvPr/>
          </p:nvSpPr>
          <p:spPr>
            <a:xfrm>
              <a:off x="57912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6F6B0-7A3A-EC43-98BA-C9BBB026A4FF}"/>
                </a:ext>
              </a:extLst>
            </p:cNvPr>
            <p:cNvSpPr/>
            <p:nvPr/>
          </p:nvSpPr>
          <p:spPr>
            <a:xfrm>
              <a:off x="66294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D0AB88-0F6C-4740-91F6-9568E77A5193}"/>
                </a:ext>
              </a:extLst>
            </p:cNvPr>
            <p:cNvSpPr/>
            <p:nvPr/>
          </p:nvSpPr>
          <p:spPr>
            <a:xfrm>
              <a:off x="49530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BA314E-0C22-AE45-B869-DCBD69F37138}"/>
                </a:ext>
              </a:extLst>
            </p:cNvPr>
            <p:cNvSpPr/>
            <p:nvPr/>
          </p:nvSpPr>
          <p:spPr>
            <a:xfrm>
              <a:off x="57912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F8202-457F-DC40-8655-FA35B8218BFB}"/>
                </a:ext>
              </a:extLst>
            </p:cNvPr>
            <p:cNvSpPr/>
            <p:nvPr/>
          </p:nvSpPr>
          <p:spPr>
            <a:xfrm>
              <a:off x="66294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19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80-ADA5-9240-B839-406F276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B3C2-F98A-D54D-9386-D3F6CC1111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token(o)	token(x)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played(1, x)	played(2, o)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played(5, o)	played(6,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played(8, o)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free(3)	free(4)	free(7) free(9)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winner(o) loser(x)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C290CA-6991-1847-9C4B-FA48A04FB7DB}"/>
              </a:ext>
            </a:extLst>
          </p:cNvPr>
          <p:cNvGrpSpPr/>
          <p:nvPr/>
        </p:nvGrpSpPr>
        <p:grpSpPr>
          <a:xfrm>
            <a:off x="6019800" y="1752600"/>
            <a:ext cx="2514600" cy="2529052"/>
            <a:chOff x="4953000" y="2590800"/>
            <a:chExt cx="2514600" cy="2529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4048-4F1A-3B45-A8D7-128F55B03134}"/>
                </a:ext>
              </a:extLst>
            </p:cNvPr>
            <p:cNvSpPr/>
            <p:nvPr/>
          </p:nvSpPr>
          <p:spPr>
            <a:xfrm>
              <a:off x="49530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09B34-1277-C444-9AB5-A46CAFA7EEEF}"/>
                </a:ext>
              </a:extLst>
            </p:cNvPr>
            <p:cNvSpPr/>
            <p:nvPr/>
          </p:nvSpPr>
          <p:spPr>
            <a:xfrm>
              <a:off x="57912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EBFD0B-FDCA-C44B-AFB9-3475C1F6967C}"/>
                </a:ext>
              </a:extLst>
            </p:cNvPr>
            <p:cNvSpPr/>
            <p:nvPr/>
          </p:nvSpPr>
          <p:spPr>
            <a:xfrm>
              <a:off x="66294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BEFE45-4D10-7840-BD28-10C70253222A}"/>
                </a:ext>
              </a:extLst>
            </p:cNvPr>
            <p:cNvSpPr/>
            <p:nvPr/>
          </p:nvSpPr>
          <p:spPr>
            <a:xfrm>
              <a:off x="49530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DD0F0-F083-D54B-8A47-CBE64DB5556D}"/>
                </a:ext>
              </a:extLst>
            </p:cNvPr>
            <p:cNvSpPr/>
            <p:nvPr/>
          </p:nvSpPr>
          <p:spPr>
            <a:xfrm>
              <a:off x="57912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6F6B0-7A3A-EC43-98BA-C9BBB026A4FF}"/>
                </a:ext>
              </a:extLst>
            </p:cNvPr>
            <p:cNvSpPr/>
            <p:nvPr/>
          </p:nvSpPr>
          <p:spPr>
            <a:xfrm>
              <a:off x="66294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D0AB88-0F6C-4740-91F6-9568E77A5193}"/>
                </a:ext>
              </a:extLst>
            </p:cNvPr>
            <p:cNvSpPr/>
            <p:nvPr/>
          </p:nvSpPr>
          <p:spPr>
            <a:xfrm>
              <a:off x="49530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BA314E-0C22-AE45-B869-DCBD69F37138}"/>
                </a:ext>
              </a:extLst>
            </p:cNvPr>
            <p:cNvSpPr/>
            <p:nvPr/>
          </p:nvSpPr>
          <p:spPr>
            <a:xfrm>
              <a:off x="57912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F8202-457F-DC40-8655-FA35B8218BFB}"/>
                </a:ext>
              </a:extLst>
            </p:cNvPr>
            <p:cNvSpPr/>
            <p:nvPr/>
          </p:nvSpPr>
          <p:spPr>
            <a:xfrm>
              <a:off x="66294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93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80-ADA5-9240-B839-406F276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B3C2-F98A-D54D-9386-D3F6CC1111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864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token(o)	token(x)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played(1, x)	played(2, o)	played(3,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played(4, x)	played(5, o)	played(6, o) played(7, o)	played(8, x)	played(9,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drawn(x)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C290CA-6991-1847-9C4B-FA48A04FB7DB}"/>
              </a:ext>
            </a:extLst>
          </p:cNvPr>
          <p:cNvGrpSpPr/>
          <p:nvPr/>
        </p:nvGrpSpPr>
        <p:grpSpPr>
          <a:xfrm>
            <a:off x="6019800" y="1752600"/>
            <a:ext cx="2514600" cy="2529052"/>
            <a:chOff x="4953000" y="2590800"/>
            <a:chExt cx="2514600" cy="2529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4048-4F1A-3B45-A8D7-128F55B03134}"/>
                </a:ext>
              </a:extLst>
            </p:cNvPr>
            <p:cNvSpPr/>
            <p:nvPr/>
          </p:nvSpPr>
          <p:spPr>
            <a:xfrm>
              <a:off x="49530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09B34-1277-C444-9AB5-A46CAFA7EEEF}"/>
                </a:ext>
              </a:extLst>
            </p:cNvPr>
            <p:cNvSpPr/>
            <p:nvPr/>
          </p:nvSpPr>
          <p:spPr>
            <a:xfrm>
              <a:off x="57912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EBFD0B-FDCA-C44B-AFB9-3475C1F6967C}"/>
                </a:ext>
              </a:extLst>
            </p:cNvPr>
            <p:cNvSpPr/>
            <p:nvPr/>
          </p:nvSpPr>
          <p:spPr>
            <a:xfrm>
              <a:off x="66294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BEFE45-4D10-7840-BD28-10C70253222A}"/>
                </a:ext>
              </a:extLst>
            </p:cNvPr>
            <p:cNvSpPr/>
            <p:nvPr/>
          </p:nvSpPr>
          <p:spPr>
            <a:xfrm>
              <a:off x="49530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DD0F0-F083-D54B-8A47-CBE64DB5556D}"/>
                </a:ext>
              </a:extLst>
            </p:cNvPr>
            <p:cNvSpPr/>
            <p:nvPr/>
          </p:nvSpPr>
          <p:spPr>
            <a:xfrm>
              <a:off x="57912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6F6B0-7A3A-EC43-98BA-C9BBB026A4FF}"/>
                </a:ext>
              </a:extLst>
            </p:cNvPr>
            <p:cNvSpPr/>
            <p:nvPr/>
          </p:nvSpPr>
          <p:spPr>
            <a:xfrm>
              <a:off x="66294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D0AB88-0F6C-4740-91F6-9568E77A5193}"/>
                </a:ext>
              </a:extLst>
            </p:cNvPr>
            <p:cNvSpPr/>
            <p:nvPr/>
          </p:nvSpPr>
          <p:spPr>
            <a:xfrm>
              <a:off x="49530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BA314E-0C22-AE45-B869-DCBD69F37138}"/>
                </a:ext>
              </a:extLst>
            </p:cNvPr>
            <p:cNvSpPr/>
            <p:nvPr/>
          </p:nvSpPr>
          <p:spPr>
            <a:xfrm>
              <a:off x="57912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F8202-457F-DC40-8655-FA35B8218BFB}"/>
                </a:ext>
              </a:extLst>
            </p:cNvPr>
            <p:cNvSpPr/>
            <p:nvPr/>
          </p:nvSpPr>
          <p:spPr>
            <a:xfrm>
              <a:off x="66294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19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D: </a:t>
            </a:r>
            <a:r>
              <a:rPr lang="en-US" dirty="0" err="1"/>
              <a:t>Vacuumworld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A</a:t>
            </a:r>
          </a:p>
        </p:txBody>
      </p:sp>
    </p:spTree>
    <p:extLst>
      <p:ext uri="{BB962C8B-B14F-4D97-AF65-F5344CB8AC3E}">
        <p14:creationId xmlns:p14="http://schemas.microsoft.com/office/powerpoint/2010/main" val="36812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C30-62DA-5547-8597-213DF572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4299-0886-0D47-9967-65A916FB74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part has an associated mark.</a:t>
            </a:r>
          </a:p>
          <a:p>
            <a:pPr lvl="1"/>
            <a:r>
              <a:rPr lang="en-US" dirty="0"/>
              <a:t>Complete part A, you get a D grade</a:t>
            </a:r>
          </a:p>
          <a:p>
            <a:pPr lvl="1"/>
            <a:r>
              <a:rPr lang="en-US" dirty="0"/>
              <a:t>Complete part B, you get a C grade …</a:t>
            </a:r>
          </a:p>
          <a:p>
            <a:pPr lvl="1"/>
            <a:endParaRPr lang="en-US" dirty="0"/>
          </a:p>
          <a:p>
            <a:r>
              <a:rPr lang="en-US" dirty="0"/>
              <a:t>+ / - grades will be assigned based on the number of mistakes you make:</a:t>
            </a:r>
          </a:p>
          <a:p>
            <a:pPr lvl="1"/>
            <a:r>
              <a:rPr lang="en-US" dirty="0"/>
              <a:t>0-1 mistakes: you get a + grade</a:t>
            </a:r>
          </a:p>
          <a:p>
            <a:pPr lvl="1"/>
            <a:r>
              <a:rPr lang="en-US" dirty="0"/>
              <a:t>2-4 mistakes: you get just the grade</a:t>
            </a:r>
          </a:p>
          <a:p>
            <a:pPr lvl="1"/>
            <a:r>
              <a:rPr lang="en-US" dirty="0"/>
              <a:t>&gt; 4 mistakes: you get a – grade</a:t>
            </a:r>
          </a:p>
          <a:p>
            <a:pPr lvl="1"/>
            <a:endParaRPr lang="en-US" dirty="0"/>
          </a:p>
          <a:p>
            <a:r>
              <a:rPr lang="en-US" dirty="0"/>
              <a:t>I may adjust the +/- thresholds based on the submitted work.</a:t>
            </a:r>
          </a:p>
          <a:p>
            <a:pPr lvl="1"/>
            <a:r>
              <a:rPr lang="en-US" dirty="0"/>
              <a:t>Boundaries will only be increased.</a:t>
            </a:r>
          </a:p>
        </p:txBody>
      </p:sp>
    </p:spTree>
    <p:extLst>
      <p:ext uri="{BB962C8B-B14F-4D97-AF65-F5344CB8AC3E}">
        <p14:creationId xmlns:p14="http://schemas.microsoft.com/office/powerpoint/2010/main" val="86641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this part, we will explore a different problem domain: </a:t>
            </a:r>
            <a:r>
              <a:rPr lang="en-US" dirty="0" err="1"/>
              <a:t>Vaccumworld</a:t>
            </a:r>
            <a:endParaRPr lang="en-US" dirty="0"/>
          </a:p>
          <a:p>
            <a:pPr lvl="1"/>
            <a:r>
              <a:rPr lang="en-US" dirty="0" err="1"/>
              <a:t>Vacuumworld</a:t>
            </a:r>
            <a:r>
              <a:rPr lang="en-US" dirty="0"/>
              <a:t> is a grid world that contains a robot.</a:t>
            </a:r>
          </a:p>
          <a:p>
            <a:pPr lvl="1"/>
            <a:r>
              <a:rPr lang="en-US" dirty="0"/>
              <a:t>Some of the squares in the world have dirt and others are clean.</a:t>
            </a:r>
          </a:p>
          <a:p>
            <a:pPr lvl="1"/>
            <a:r>
              <a:rPr lang="en-US" dirty="0"/>
              <a:t>Ultimately the robot will move around the world, cleaning the dirt.</a:t>
            </a:r>
          </a:p>
          <a:p>
            <a:pPr lvl="1"/>
            <a:r>
              <a:rPr lang="en-US" dirty="0"/>
              <a:t>However, for this lab, we will focus on modelling the state of the world that the robot sees.</a:t>
            </a:r>
          </a:p>
          <a:p>
            <a:r>
              <a:rPr lang="en-US" dirty="0"/>
              <a:t>In Tower World, we modelled the domain completely.</a:t>
            </a:r>
          </a:p>
          <a:p>
            <a:pPr lvl="1"/>
            <a:r>
              <a:rPr lang="en-US" dirty="0"/>
              <a:t>Any agent reasoning about Tower World would have full knowledge about the state of the world.</a:t>
            </a:r>
          </a:p>
          <a:p>
            <a:r>
              <a:rPr lang="en-US" dirty="0"/>
              <a:t>In </a:t>
            </a:r>
            <a:r>
              <a:rPr lang="en-US" dirty="0" err="1"/>
              <a:t>Vacuumworld</a:t>
            </a:r>
            <a:r>
              <a:rPr lang="en-US" dirty="0"/>
              <a:t>, we will explore modelling of partial knowledge of the domain.</a:t>
            </a:r>
          </a:p>
          <a:p>
            <a:pPr lvl="1"/>
            <a:r>
              <a:rPr lang="en-US" dirty="0"/>
              <a:t>We will model only what the robot can see.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A40F-25D1-6344-95BF-9148E6B2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Vacuumworld</a:t>
            </a:r>
            <a:endParaRPr lang="en-US" dirty="0"/>
          </a:p>
        </p:txBody>
      </p:sp>
      <p:sp>
        <p:nvSpPr>
          <p:cNvPr id="1024" name="Content Placeholder 1023">
            <a:extLst>
              <a:ext uri="{FF2B5EF4-FFF2-40B4-BE49-F238E27FC236}">
                <a16:creationId xmlns:a16="http://schemas.microsoft.com/office/drawing/2014/main" id="{0C1CA9AD-7ECA-8F40-B927-87444D36C6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2D Grid</a:t>
            </a:r>
          </a:p>
          <a:p>
            <a:pPr lvl="1"/>
            <a:r>
              <a:rPr lang="en-US" sz="1800" dirty="0"/>
              <a:t>x, y coordinates</a:t>
            </a:r>
          </a:p>
          <a:p>
            <a:r>
              <a:rPr lang="en-US" sz="2000" dirty="0"/>
              <a:t>Orientation:</a:t>
            </a:r>
          </a:p>
          <a:p>
            <a:pPr lvl="1"/>
            <a:r>
              <a:rPr lang="en-US" sz="1800" dirty="0"/>
              <a:t>N: up</a:t>
            </a:r>
          </a:p>
          <a:p>
            <a:pPr lvl="1"/>
            <a:r>
              <a:rPr lang="en-US" sz="1800" dirty="0"/>
              <a:t>S: down</a:t>
            </a:r>
          </a:p>
          <a:p>
            <a:pPr lvl="1"/>
            <a:r>
              <a:rPr lang="en-US" sz="1800" dirty="0"/>
              <a:t>E: right</a:t>
            </a:r>
          </a:p>
          <a:p>
            <a:pPr lvl="1"/>
            <a:r>
              <a:rPr lang="en-US" sz="1800" dirty="0"/>
              <a:t>W: left</a:t>
            </a:r>
          </a:p>
          <a:p>
            <a:r>
              <a:rPr lang="en-US" sz="2000" dirty="0"/>
              <a:t>Limited Vision:</a:t>
            </a:r>
          </a:p>
          <a:p>
            <a:pPr lvl="1"/>
            <a:r>
              <a:rPr lang="en-US" sz="1800" dirty="0"/>
              <a:t>forward; left, right, </a:t>
            </a:r>
            <a:r>
              <a:rPr lang="en-US" sz="1800" dirty="0" err="1"/>
              <a:t>forwardLeft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err="1"/>
              <a:t>forwardRight</a:t>
            </a:r>
            <a:r>
              <a:rPr lang="en-US" sz="1800" dirty="0"/>
              <a:t>, here</a:t>
            </a:r>
          </a:p>
          <a:p>
            <a:r>
              <a:rPr lang="en-US" sz="2000" dirty="0"/>
              <a:t>Others:</a:t>
            </a:r>
          </a:p>
          <a:p>
            <a:pPr lvl="1"/>
            <a:r>
              <a:rPr lang="en-US" sz="1800" dirty="0"/>
              <a:t>obstacle: Red Square</a:t>
            </a:r>
          </a:p>
          <a:p>
            <a:pPr lvl="1"/>
            <a:r>
              <a:rPr lang="en-US" sz="1800" dirty="0"/>
              <a:t>dust: yellow square</a:t>
            </a:r>
          </a:p>
          <a:p>
            <a:pPr lvl="1"/>
            <a:r>
              <a:rPr lang="en-US" sz="1800" i="1" dirty="0"/>
              <a:t>Outside the grid is treated as an obstacle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4AEC6A-91AC-BE47-AF67-12B0460AB2CA}"/>
              </a:ext>
            </a:extLst>
          </p:cNvPr>
          <p:cNvSpPr/>
          <p:nvPr/>
        </p:nvSpPr>
        <p:spPr>
          <a:xfrm>
            <a:off x="4558862" y="1905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BC0BE-B17C-6C42-8773-1FB8F9EF3070}"/>
              </a:ext>
            </a:extLst>
          </p:cNvPr>
          <p:cNvSpPr/>
          <p:nvPr/>
        </p:nvSpPr>
        <p:spPr>
          <a:xfrm>
            <a:off x="5105400" y="1905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0EBE0-ED71-2A42-BE35-9C9F9DF4CBFE}"/>
              </a:ext>
            </a:extLst>
          </p:cNvPr>
          <p:cNvSpPr/>
          <p:nvPr/>
        </p:nvSpPr>
        <p:spPr>
          <a:xfrm>
            <a:off x="5651938" y="19050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196F67-E966-5C4B-B3D1-130CFA5289DB}"/>
              </a:ext>
            </a:extLst>
          </p:cNvPr>
          <p:cNvSpPr/>
          <p:nvPr/>
        </p:nvSpPr>
        <p:spPr>
          <a:xfrm>
            <a:off x="6198476" y="1905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5927B-5F22-C34B-99C0-7F493E9FFC74}"/>
              </a:ext>
            </a:extLst>
          </p:cNvPr>
          <p:cNvSpPr/>
          <p:nvPr/>
        </p:nvSpPr>
        <p:spPr>
          <a:xfrm>
            <a:off x="6745014" y="19050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EB44C-903E-454D-9F25-C65A97AEEE3C}"/>
              </a:ext>
            </a:extLst>
          </p:cNvPr>
          <p:cNvSpPr/>
          <p:nvPr/>
        </p:nvSpPr>
        <p:spPr>
          <a:xfrm>
            <a:off x="7291552" y="1905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3C675-8A0F-BA4C-81BA-8817233B7F25}"/>
              </a:ext>
            </a:extLst>
          </p:cNvPr>
          <p:cNvSpPr/>
          <p:nvPr/>
        </p:nvSpPr>
        <p:spPr>
          <a:xfrm>
            <a:off x="7824952" y="1905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A4F99-D043-B34A-A295-03580D6ECDBA}"/>
              </a:ext>
            </a:extLst>
          </p:cNvPr>
          <p:cNvSpPr txBox="1"/>
          <p:nvPr/>
        </p:nvSpPr>
        <p:spPr>
          <a:xfrm>
            <a:off x="4558862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28A4F-D06F-4C48-ADE0-4D49E3ED63C8}"/>
              </a:ext>
            </a:extLst>
          </p:cNvPr>
          <p:cNvSpPr txBox="1"/>
          <p:nvPr/>
        </p:nvSpPr>
        <p:spPr>
          <a:xfrm>
            <a:off x="5102772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E39CD-2C9D-8140-989B-7EE8CC19076C}"/>
              </a:ext>
            </a:extLst>
          </p:cNvPr>
          <p:cNvSpPr txBox="1"/>
          <p:nvPr/>
        </p:nvSpPr>
        <p:spPr>
          <a:xfrm>
            <a:off x="5647997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74FD43-F44A-FB45-B4C4-F2BD634A346C}"/>
              </a:ext>
            </a:extLst>
          </p:cNvPr>
          <p:cNvSpPr txBox="1"/>
          <p:nvPr/>
        </p:nvSpPr>
        <p:spPr>
          <a:xfrm>
            <a:off x="6191907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26F61-B89B-BF48-8111-93DFDEE4C7EC}"/>
              </a:ext>
            </a:extLst>
          </p:cNvPr>
          <p:cNvSpPr txBox="1"/>
          <p:nvPr/>
        </p:nvSpPr>
        <p:spPr>
          <a:xfrm>
            <a:off x="6735817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60059-B920-6245-BB55-41028EA42C82}"/>
              </a:ext>
            </a:extLst>
          </p:cNvPr>
          <p:cNvSpPr txBox="1"/>
          <p:nvPr/>
        </p:nvSpPr>
        <p:spPr>
          <a:xfrm>
            <a:off x="7281042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865C2-FA73-A749-AD7D-68CFB93CBC31}"/>
              </a:ext>
            </a:extLst>
          </p:cNvPr>
          <p:cNvSpPr txBox="1"/>
          <p:nvPr/>
        </p:nvSpPr>
        <p:spPr>
          <a:xfrm>
            <a:off x="7824952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6DD0F-CCAC-3141-BEF8-266E37D16AC1}"/>
              </a:ext>
            </a:extLst>
          </p:cNvPr>
          <p:cNvSpPr/>
          <p:nvPr/>
        </p:nvSpPr>
        <p:spPr>
          <a:xfrm>
            <a:off x="4558862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ACB51-ABBC-F045-B987-F666FF927251}"/>
              </a:ext>
            </a:extLst>
          </p:cNvPr>
          <p:cNvSpPr/>
          <p:nvPr/>
        </p:nvSpPr>
        <p:spPr>
          <a:xfrm>
            <a:off x="5105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1A613-EB42-D446-B167-BBEF345EC515}"/>
              </a:ext>
            </a:extLst>
          </p:cNvPr>
          <p:cNvSpPr/>
          <p:nvPr/>
        </p:nvSpPr>
        <p:spPr>
          <a:xfrm>
            <a:off x="5651938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14A5E3-DA81-5140-B7E4-49BB69D7ACB2}"/>
              </a:ext>
            </a:extLst>
          </p:cNvPr>
          <p:cNvSpPr/>
          <p:nvPr/>
        </p:nvSpPr>
        <p:spPr>
          <a:xfrm>
            <a:off x="6198476" y="24384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6B1C3-6921-814F-A084-71C0E0D4F2DD}"/>
              </a:ext>
            </a:extLst>
          </p:cNvPr>
          <p:cNvSpPr/>
          <p:nvPr/>
        </p:nvSpPr>
        <p:spPr>
          <a:xfrm>
            <a:off x="6745014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881D5A-8499-F547-9DF5-7E4D48B6C34B}"/>
              </a:ext>
            </a:extLst>
          </p:cNvPr>
          <p:cNvSpPr/>
          <p:nvPr/>
        </p:nvSpPr>
        <p:spPr>
          <a:xfrm>
            <a:off x="7291552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234D7-B2E7-9043-AC0F-8EC3EF3EA360}"/>
              </a:ext>
            </a:extLst>
          </p:cNvPr>
          <p:cNvSpPr/>
          <p:nvPr/>
        </p:nvSpPr>
        <p:spPr>
          <a:xfrm>
            <a:off x="7824952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CE2733-7752-AB40-8DA1-582263EAAE6D}"/>
              </a:ext>
            </a:extLst>
          </p:cNvPr>
          <p:cNvSpPr/>
          <p:nvPr/>
        </p:nvSpPr>
        <p:spPr>
          <a:xfrm>
            <a:off x="4558862" y="2971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A4EEC9-2422-C747-B468-571ACA4E6BEA}"/>
              </a:ext>
            </a:extLst>
          </p:cNvPr>
          <p:cNvSpPr/>
          <p:nvPr/>
        </p:nvSpPr>
        <p:spPr>
          <a:xfrm>
            <a:off x="5105400" y="29718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52CB39-5D10-5642-B164-75D7406AA822}"/>
              </a:ext>
            </a:extLst>
          </p:cNvPr>
          <p:cNvSpPr/>
          <p:nvPr/>
        </p:nvSpPr>
        <p:spPr>
          <a:xfrm>
            <a:off x="5651938" y="2971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039812-2180-B640-9B05-B666265B207E}"/>
              </a:ext>
            </a:extLst>
          </p:cNvPr>
          <p:cNvSpPr/>
          <p:nvPr/>
        </p:nvSpPr>
        <p:spPr>
          <a:xfrm>
            <a:off x="6198476" y="2971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CA7A4C-D8E9-4841-A020-EEF68F1974C7}"/>
              </a:ext>
            </a:extLst>
          </p:cNvPr>
          <p:cNvSpPr/>
          <p:nvPr/>
        </p:nvSpPr>
        <p:spPr>
          <a:xfrm>
            <a:off x="6745014" y="2971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FB9F6E-EAE1-1F48-8557-FFE38EE8B5DB}"/>
              </a:ext>
            </a:extLst>
          </p:cNvPr>
          <p:cNvSpPr/>
          <p:nvPr/>
        </p:nvSpPr>
        <p:spPr>
          <a:xfrm>
            <a:off x="7291552" y="2971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33F8BC-0DE0-BA48-A161-0DBFEA3B03F3}"/>
              </a:ext>
            </a:extLst>
          </p:cNvPr>
          <p:cNvSpPr/>
          <p:nvPr/>
        </p:nvSpPr>
        <p:spPr>
          <a:xfrm>
            <a:off x="7824952" y="2971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A6C116-4762-F841-91BA-77D529256D6C}"/>
              </a:ext>
            </a:extLst>
          </p:cNvPr>
          <p:cNvSpPr/>
          <p:nvPr/>
        </p:nvSpPr>
        <p:spPr>
          <a:xfrm>
            <a:off x="4558862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05FA0-B3A0-F04E-A0DF-4821365A5621}"/>
              </a:ext>
            </a:extLst>
          </p:cNvPr>
          <p:cNvSpPr/>
          <p:nvPr/>
        </p:nvSpPr>
        <p:spPr>
          <a:xfrm>
            <a:off x="5105400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676F30-41D7-E94F-AA1D-8C66D6723668}"/>
              </a:ext>
            </a:extLst>
          </p:cNvPr>
          <p:cNvSpPr/>
          <p:nvPr/>
        </p:nvSpPr>
        <p:spPr>
          <a:xfrm>
            <a:off x="5651938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08BB7F-28AB-B943-BE94-C1BC6653712C}"/>
              </a:ext>
            </a:extLst>
          </p:cNvPr>
          <p:cNvSpPr/>
          <p:nvPr/>
        </p:nvSpPr>
        <p:spPr>
          <a:xfrm>
            <a:off x="6198476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50D705-BB6F-C44C-B844-A5D235DFEFD7}"/>
              </a:ext>
            </a:extLst>
          </p:cNvPr>
          <p:cNvSpPr/>
          <p:nvPr/>
        </p:nvSpPr>
        <p:spPr>
          <a:xfrm>
            <a:off x="6745014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CC48F0-12E3-A44F-88CB-06BFDB2F8D1F}"/>
              </a:ext>
            </a:extLst>
          </p:cNvPr>
          <p:cNvSpPr/>
          <p:nvPr/>
        </p:nvSpPr>
        <p:spPr>
          <a:xfrm>
            <a:off x="7291552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3C0582-CD5B-9B4B-87D2-2FD451B672AB}"/>
              </a:ext>
            </a:extLst>
          </p:cNvPr>
          <p:cNvSpPr/>
          <p:nvPr/>
        </p:nvSpPr>
        <p:spPr>
          <a:xfrm>
            <a:off x="7824952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4A1DC0-A880-D345-9272-A76A0A09B5FC}"/>
              </a:ext>
            </a:extLst>
          </p:cNvPr>
          <p:cNvSpPr txBox="1"/>
          <p:nvPr/>
        </p:nvSpPr>
        <p:spPr>
          <a:xfrm>
            <a:off x="4008383" y="19870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4B3DC-C4EC-1D44-8CD9-9444BCCDB8AA}"/>
              </a:ext>
            </a:extLst>
          </p:cNvPr>
          <p:cNvSpPr txBox="1"/>
          <p:nvPr/>
        </p:nvSpPr>
        <p:spPr>
          <a:xfrm>
            <a:off x="4004441" y="2520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C01AC5-EEC1-1F46-B4EE-F096FA2EE414}"/>
              </a:ext>
            </a:extLst>
          </p:cNvPr>
          <p:cNvSpPr txBox="1"/>
          <p:nvPr/>
        </p:nvSpPr>
        <p:spPr>
          <a:xfrm>
            <a:off x="4004441" y="3091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4D66F-1EAE-8C46-A4F9-0D770E135F34}"/>
              </a:ext>
            </a:extLst>
          </p:cNvPr>
          <p:cNvSpPr txBox="1"/>
          <p:nvPr/>
        </p:nvSpPr>
        <p:spPr>
          <a:xfrm>
            <a:off x="4012324" y="36115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2569BD-D48D-B64C-97CA-FBA61CF11778}"/>
              </a:ext>
            </a:extLst>
          </p:cNvPr>
          <p:cNvSpPr/>
          <p:nvPr/>
        </p:nvSpPr>
        <p:spPr>
          <a:xfrm>
            <a:off x="6350876" y="2696349"/>
            <a:ext cx="228600" cy="222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02BE7-3A74-7340-B9BF-8EFF8339E7FC}"/>
              </a:ext>
            </a:extLst>
          </p:cNvPr>
          <p:cNvCxnSpPr>
            <a:cxnSpLocks/>
            <a:stCxn id="12" idx="0"/>
            <a:endCxn id="22" idx="0"/>
          </p:cNvCxnSpPr>
          <p:nvPr/>
        </p:nvCxnSpPr>
        <p:spPr>
          <a:xfrm flipV="1">
            <a:off x="6465176" y="2438400"/>
            <a:ext cx="0" cy="257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88C34F4-95B8-5F40-9499-17B3C06EA013}"/>
              </a:ext>
            </a:extLst>
          </p:cNvPr>
          <p:cNvSpPr/>
          <p:nvPr/>
        </p:nvSpPr>
        <p:spPr>
          <a:xfrm>
            <a:off x="6032938" y="46863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forwardLeft</a:t>
            </a:r>
            <a:endParaRPr lang="en-US" sz="7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A44419-62DF-5842-A0E1-860EA20168B9}"/>
              </a:ext>
            </a:extLst>
          </p:cNvPr>
          <p:cNvSpPr/>
          <p:nvPr/>
        </p:nvSpPr>
        <p:spPr>
          <a:xfrm>
            <a:off x="6579476" y="46863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forward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B1512D-DE47-3648-960A-070F3DD5B6FC}"/>
              </a:ext>
            </a:extLst>
          </p:cNvPr>
          <p:cNvSpPr/>
          <p:nvPr/>
        </p:nvSpPr>
        <p:spPr>
          <a:xfrm>
            <a:off x="7112876" y="46863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forwardRight</a:t>
            </a:r>
            <a:endParaRPr lang="en-US" sz="7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7233A8-4DAC-5342-86E4-296B39FB10C1}"/>
              </a:ext>
            </a:extLst>
          </p:cNvPr>
          <p:cNvSpPr/>
          <p:nvPr/>
        </p:nvSpPr>
        <p:spPr>
          <a:xfrm>
            <a:off x="6579476" y="5219701"/>
            <a:ext cx="533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36D714-99F8-0C43-B009-240F145F9679}"/>
              </a:ext>
            </a:extLst>
          </p:cNvPr>
          <p:cNvSpPr/>
          <p:nvPr/>
        </p:nvSpPr>
        <p:spPr>
          <a:xfrm>
            <a:off x="6032938" y="52197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left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92DDD7-5212-BA4E-8BA9-5288AC076143}"/>
              </a:ext>
            </a:extLst>
          </p:cNvPr>
          <p:cNvSpPr/>
          <p:nvPr/>
        </p:nvSpPr>
        <p:spPr>
          <a:xfrm>
            <a:off x="7112876" y="52197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right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873E0E-89C0-5C43-A399-A0B33148E3B6}"/>
              </a:ext>
            </a:extLst>
          </p:cNvPr>
          <p:cNvSpPr/>
          <p:nvPr/>
        </p:nvSpPr>
        <p:spPr>
          <a:xfrm>
            <a:off x="6032938" y="57531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9AACB3-A646-AB4D-B0C5-1B09CA265C01}"/>
              </a:ext>
            </a:extLst>
          </p:cNvPr>
          <p:cNvSpPr/>
          <p:nvPr/>
        </p:nvSpPr>
        <p:spPr>
          <a:xfrm>
            <a:off x="6579476" y="57531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21AEFA-4800-BA49-ADB0-61F9347576F3}"/>
              </a:ext>
            </a:extLst>
          </p:cNvPr>
          <p:cNvSpPr/>
          <p:nvPr/>
        </p:nvSpPr>
        <p:spPr>
          <a:xfrm>
            <a:off x="7112876" y="57531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CA5-4100-B247-9D4C-9D824F20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281E-48FD-204C-A211-D412BACD00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Again, given the state shown on the following slides, write out the set of facts that models the robots’ knowledge.</a:t>
            </a:r>
          </a:p>
          <a:p>
            <a:pPr lvl="1"/>
            <a:r>
              <a:rPr lang="en-US" sz="1800" dirty="0"/>
              <a:t>The key here is that you define facts </a:t>
            </a:r>
            <a:r>
              <a:rPr lang="en-US" sz="1800" b="1" i="1" u="sng" dirty="0"/>
              <a:t>only</a:t>
            </a:r>
            <a:r>
              <a:rPr lang="en-US" sz="1800" dirty="0"/>
              <a:t> for the part of the state that is relevant to the robot.</a:t>
            </a:r>
          </a:p>
          <a:p>
            <a:pPr lvl="1"/>
            <a:r>
              <a:rPr lang="en-US" sz="1800" dirty="0"/>
              <a:t>You do </a:t>
            </a:r>
            <a:r>
              <a:rPr lang="en-US" sz="1800" b="1" i="1" u="sng" dirty="0"/>
              <a:t>not</a:t>
            </a:r>
            <a:r>
              <a:rPr lang="en-US" sz="1800" dirty="0"/>
              <a:t> model the full state.</a:t>
            </a:r>
          </a:p>
          <a:p>
            <a:pPr lvl="1"/>
            <a:r>
              <a:rPr lang="en-US" sz="1800" dirty="0"/>
              <a:t>I will hopefully do a similar example in class, but if not, I will record one for the start of the lab.</a:t>
            </a:r>
          </a:p>
          <a:p>
            <a:pPr lvl="1"/>
            <a:endParaRPr lang="en-US" sz="1700" dirty="0"/>
          </a:p>
          <a:p>
            <a:r>
              <a:rPr lang="en-US" sz="2000" dirty="0"/>
              <a:t>Predicates:</a:t>
            </a:r>
          </a:p>
          <a:p>
            <a:pPr lvl="1"/>
            <a:r>
              <a:rPr lang="en-US" sz="1800" b="1" dirty="0"/>
              <a:t>location(X, Y)</a:t>
            </a:r>
            <a:r>
              <a:rPr lang="en-US" sz="1800" dirty="0"/>
              <a:t>: the location of the robot (X and Y are numbers)</a:t>
            </a:r>
          </a:p>
          <a:p>
            <a:pPr lvl="1"/>
            <a:r>
              <a:rPr lang="en-US" sz="1800" b="1" dirty="0"/>
              <a:t>direction(X)</a:t>
            </a:r>
            <a:r>
              <a:rPr lang="en-US" sz="1800" dirty="0"/>
              <a:t>: an orientation (north, south, east, west)</a:t>
            </a:r>
          </a:p>
          <a:p>
            <a:pPr lvl="1"/>
            <a:r>
              <a:rPr lang="en-US" sz="1800" b="1" dirty="0"/>
              <a:t>square(X,Y)</a:t>
            </a:r>
            <a:r>
              <a:rPr lang="en-US" sz="1800" dirty="0"/>
              <a:t>: X is part of the field of vision (forwards, left, right, …_ and Y is the contents (obstacle, dust, clear).</a:t>
            </a:r>
          </a:p>
        </p:txBody>
      </p:sp>
    </p:spTree>
    <p:extLst>
      <p:ext uri="{BB962C8B-B14F-4D97-AF65-F5344CB8AC3E}">
        <p14:creationId xmlns:p14="http://schemas.microsoft.com/office/powerpoint/2010/main" val="106390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8976-65D7-FB4D-ACF2-06EA1DF4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FB8D-47C8-7346-83B9-5371D1ECE1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178690"/>
            <a:ext cx="4595648" cy="3295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location(4,2)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direction(N)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square(here, dust)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square(forward, clear)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square(left, clear)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square(right, clear)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forwardLeft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obstacle)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forwardRight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dust)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95291-4F5A-964F-A848-BA7FCE80A756}"/>
              </a:ext>
            </a:extLst>
          </p:cNvPr>
          <p:cNvSpPr/>
          <p:nvPr/>
        </p:nvSpPr>
        <p:spPr>
          <a:xfrm>
            <a:off x="458251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E43AA-6D04-2541-AB8D-DA2DA343686D}"/>
              </a:ext>
            </a:extLst>
          </p:cNvPr>
          <p:cNvSpPr/>
          <p:nvPr/>
        </p:nvSpPr>
        <p:spPr>
          <a:xfrm>
            <a:off x="5129048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BB9AA-DAF2-014B-92B5-7889FCB21871}"/>
              </a:ext>
            </a:extLst>
          </p:cNvPr>
          <p:cNvSpPr/>
          <p:nvPr/>
        </p:nvSpPr>
        <p:spPr>
          <a:xfrm>
            <a:off x="5675586" y="12192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53BCE-5541-4E48-81AF-7DB36A89F98A}"/>
              </a:ext>
            </a:extLst>
          </p:cNvPr>
          <p:cNvSpPr/>
          <p:nvPr/>
        </p:nvSpPr>
        <p:spPr>
          <a:xfrm>
            <a:off x="6222124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C06D6-F8B5-E742-90FD-C0068FA53BA1}"/>
              </a:ext>
            </a:extLst>
          </p:cNvPr>
          <p:cNvSpPr/>
          <p:nvPr/>
        </p:nvSpPr>
        <p:spPr>
          <a:xfrm>
            <a:off x="6768662" y="12192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63F1B-049A-E943-A690-8790BD197845}"/>
              </a:ext>
            </a:extLst>
          </p:cNvPr>
          <p:cNvSpPr/>
          <p:nvPr/>
        </p:nvSpPr>
        <p:spPr>
          <a:xfrm>
            <a:off x="73152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9DF16-A6DF-F14D-82B1-A57216D1F010}"/>
              </a:ext>
            </a:extLst>
          </p:cNvPr>
          <p:cNvSpPr/>
          <p:nvPr/>
        </p:nvSpPr>
        <p:spPr>
          <a:xfrm>
            <a:off x="7848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BA4A8-8459-054D-85E1-86B1582DF6CF}"/>
              </a:ext>
            </a:extLst>
          </p:cNvPr>
          <p:cNvSpPr txBox="1"/>
          <p:nvPr/>
        </p:nvSpPr>
        <p:spPr>
          <a:xfrm>
            <a:off x="458251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3ACEE-2302-4C48-98B8-66BB700457F5}"/>
              </a:ext>
            </a:extLst>
          </p:cNvPr>
          <p:cNvSpPr txBox="1"/>
          <p:nvPr/>
        </p:nvSpPr>
        <p:spPr>
          <a:xfrm>
            <a:off x="512642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C482F-B268-0940-BBFD-28A09A839927}"/>
              </a:ext>
            </a:extLst>
          </p:cNvPr>
          <p:cNvSpPr txBox="1"/>
          <p:nvPr/>
        </p:nvSpPr>
        <p:spPr>
          <a:xfrm>
            <a:off x="567164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3E44A-6479-7941-BC93-E42A6687627F}"/>
              </a:ext>
            </a:extLst>
          </p:cNvPr>
          <p:cNvSpPr txBox="1"/>
          <p:nvPr/>
        </p:nvSpPr>
        <p:spPr>
          <a:xfrm>
            <a:off x="621555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9747D-7030-C145-A666-DEEB4BBDAF73}"/>
              </a:ext>
            </a:extLst>
          </p:cNvPr>
          <p:cNvSpPr txBox="1"/>
          <p:nvPr/>
        </p:nvSpPr>
        <p:spPr>
          <a:xfrm>
            <a:off x="675946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42FCE-CAAE-1149-B662-25AD2ABB017E}"/>
              </a:ext>
            </a:extLst>
          </p:cNvPr>
          <p:cNvSpPr txBox="1"/>
          <p:nvPr/>
        </p:nvSpPr>
        <p:spPr>
          <a:xfrm>
            <a:off x="730469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C0596-61A2-FE49-8903-C4F9D47E7EDF}"/>
              </a:ext>
            </a:extLst>
          </p:cNvPr>
          <p:cNvSpPr txBox="1"/>
          <p:nvPr/>
        </p:nvSpPr>
        <p:spPr>
          <a:xfrm>
            <a:off x="784860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617BB-1FFE-9148-B898-9246747CB3C3}"/>
              </a:ext>
            </a:extLst>
          </p:cNvPr>
          <p:cNvSpPr/>
          <p:nvPr/>
        </p:nvSpPr>
        <p:spPr>
          <a:xfrm>
            <a:off x="458251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F227EC-A252-E949-8B20-2C859684206E}"/>
              </a:ext>
            </a:extLst>
          </p:cNvPr>
          <p:cNvSpPr/>
          <p:nvPr/>
        </p:nvSpPr>
        <p:spPr>
          <a:xfrm>
            <a:off x="5129048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BEADA-EC86-2F43-A9BD-5B0D5ED997AA}"/>
              </a:ext>
            </a:extLst>
          </p:cNvPr>
          <p:cNvSpPr/>
          <p:nvPr/>
        </p:nvSpPr>
        <p:spPr>
          <a:xfrm>
            <a:off x="5675586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3203B-5632-2246-B90B-613A621F7B35}"/>
              </a:ext>
            </a:extLst>
          </p:cNvPr>
          <p:cNvSpPr/>
          <p:nvPr/>
        </p:nvSpPr>
        <p:spPr>
          <a:xfrm>
            <a:off x="6222124" y="17526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C46669-CE23-7749-A23D-ECD2FDE50A38}"/>
              </a:ext>
            </a:extLst>
          </p:cNvPr>
          <p:cNvSpPr/>
          <p:nvPr/>
        </p:nvSpPr>
        <p:spPr>
          <a:xfrm>
            <a:off x="6768662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354DD-8215-6045-B12B-356FC865A716}"/>
              </a:ext>
            </a:extLst>
          </p:cNvPr>
          <p:cNvSpPr/>
          <p:nvPr/>
        </p:nvSpPr>
        <p:spPr>
          <a:xfrm>
            <a:off x="731520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5FC31-31F4-F343-9316-FA57571EFA88}"/>
              </a:ext>
            </a:extLst>
          </p:cNvPr>
          <p:cNvSpPr/>
          <p:nvPr/>
        </p:nvSpPr>
        <p:spPr>
          <a:xfrm>
            <a:off x="784860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60376-0751-0D49-A11C-BED1CDD52461}"/>
              </a:ext>
            </a:extLst>
          </p:cNvPr>
          <p:cNvSpPr/>
          <p:nvPr/>
        </p:nvSpPr>
        <p:spPr>
          <a:xfrm>
            <a:off x="4582510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4621B2-395D-1848-AB4B-1A51DE923AAC}"/>
              </a:ext>
            </a:extLst>
          </p:cNvPr>
          <p:cNvSpPr/>
          <p:nvPr/>
        </p:nvSpPr>
        <p:spPr>
          <a:xfrm>
            <a:off x="5129048" y="22860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128019-58B3-444A-A507-AEFFECFE83C3}"/>
              </a:ext>
            </a:extLst>
          </p:cNvPr>
          <p:cNvSpPr/>
          <p:nvPr/>
        </p:nvSpPr>
        <p:spPr>
          <a:xfrm>
            <a:off x="5675586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414167-B3EC-564B-AFC8-049F0764D67B}"/>
              </a:ext>
            </a:extLst>
          </p:cNvPr>
          <p:cNvSpPr/>
          <p:nvPr/>
        </p:nvSpPr>
        <p:spPr>
          <a:xfrm>
            <a:off x="6222124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A95DD7-EE23-9444-8E69-8FD019387FE1}"/>
              </a:ext>
            </a:extLst>
          </p:cNvPr>
          <p:cNvSpPr/>
          <p:nvPr/>
        </p:nvSpPr>
        <p:spPr>
          <a:xfrm>
            <a:off x="6768662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D46D6C-8C6A-354C-9FA8-63154A23245A}"/>
              </a:ext>
            </a:extLst>
          </p:cNvPr>
          <p:cNvSpPr/>
          <p:nvPr/>
        </p:nvSpPr>
        <p:spPr>
          <a:xfrm>
            <a:off x="7315200" y="22860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DAD436-7244-C142-A980-856B3A97D910}"/>
              </a:ext>
            </a:extLst>
          </p:cNvPr>
          <p:cNvSpPr/>
          <p:nvPr/>
        </p:nvSpPr>
        <p:spPr>
          <a:xfrm>
            <a:off x="7848600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4435E-C44A-CC4E-9C04-059E065F562A}"/>
              </a:ext>
            </a:extLst>
          </p:cNvPr>
          <p:cNvSpPr/>
          <p:nvPr/>
        </p:nvSpPr>
        <p:spPr>
          <a:xfrm>
            <a:off x="458251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A858EF-5CD0-244A-83D3-47212F17B7B6}"/>
              </a:ext>
            </a:extLst>
          </p:cNvPr>
          <p:cNvSpPr/>
          <p:nvPr/>
        </p:nvSpPr>
        <p:spPr>
          <a:xfrm>
            <a:off x="5129048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F65F68-8933-7249-A83E-65EF96AA3220}"/>
              </a:ext>
            </a:extLst>
          </p:cNvPr>
          <p:cNvSpPr/>
          <p:nvPr/>
        </p:nvSpPr>
        <p:spPr>
          <a:xfrm>
            <a:off x="5675586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207D9A-3264-1849-8DA4-6BB8F1232D42}"/>
              </a:ext>
            </a:extLst>
          </p:cNvPr>
          <p:cNvSpPr/>
          <p:nvPr/>
        </p:nvSpPr>
        <p:spPr>
          <a:xfrm>
            <a:off x="6222124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9E2A30-6F02-A840-9506-C5827DF91B8E}"/>
              </a:ext>
            </a:extLst>
          </p:cNvPr>
          <p:cNvSpPr/>
          <p:nvPr/>
        </p:nvSpPr>
        <p:spPr>
          <a:xfrm>
            <a:off x="6768662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070C61-5767-504A-B046-05778FDE1FA6}"/>
              </a:ext>
            </a:extLst>
          </p:cNvPr>
          <p:cNvSpPr/>
          <p:nvPr/>
        </p:nvSpPr>
        <p:spPr>
          <a:xfrm>
            <a:off x="73152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7C0324-356B-D94E-8DDE-BDC56E8BFAD7}"/>
              </a:ext>
            </a:extLst>
          </p:cNvPr>
          <p:cNvSpPr/>
          <p:nvPr/>
        </p:nvSpPr>
        <p:spPr>
          <a:xfrm>
            <a:off x="78486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7CA66-64F3-844B-A5E0-BDE8A94CF61A}"/>
              </a:ext>
            </a:extLst>
          </p:cNvPr>
          <p:cNvSpPr txBox="1"/>
          <p:nvPr/>
        </p:nvSpPr>
        <p:spPr>
          <a:xfrm>
            <a:off x="4032031" y="13012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544F1C-AD27-EC45-B5DB-A8398AB0D2A1}"/>
              </a:ext>
            </a:extLst>
          </p:cNvPr>
          <p:cNvSpPr txBox="1"/>
          <p:nvPr/>
        </p:nvSpPr>
        <p:spPr>
          <a:xfrm>
            <a:off x="4028089" y="18346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54BD7-ADE6-1B4D-983F-B9538AEEC39F}"/>
              </a:ext>
            </a:extLst>
          </p:cNvPr>
          <p:cNvSpPr txBox="1"/>
          <p:nvPr/>
        </p:nvSpPr>
        <p:spPr>
          <a:xfrm>
            <a:off x="4028089" y="24061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F78EFD-0711-DB4A-8CF4-6A0ADCA0D47A}"/>
              </a:ext>
            </a:extLst>
          </p:cNvPr>
          <p:cNvSpPr txBox="1"/>
          <p:nvPr/>
        </p:nvSpPr>
        <p:spPr>
          <a:xfrm>
            <a:off x="4035972" y="29257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C57E9A-F4EF-4F41-B5CE-2605430405D1}"/>
              </a:ext>
            </a:extLst>
          </p:cNvPr>
          <p:cNvSpPr/>
          <p:nvPr/>
        </p:nvSpPr>
        <p:spPr>
          <a:xfrm>
            <a:off x="6374524" y="2010549"/>
            <a:ext cx="228600" cy="222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604D86-9A5D-C249-B3CB-81ECEF34F164}"/>
              </a:ext>
            </a:extLst>
          </p:cNvPr>
          <p:cNvCxnSpPr>
            <a:cxnSpLocks/>
            <a:stCxn id="43" idx="0"/>
            <a:endCxn id="21" idx="0"/>
          </p:cNvCxnSpPr>
          <p:nvPr/>
        </p:nvCxnSpPr>
        <p:spPr>
          <a:xfrm flipV="1">
            <a:off x="6488824" y="1752600"/>
            <a:ext cx="0" cy="257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2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8976-65D7-FB4D-ACF2-06EA1DF4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FB8D-47C8-7346-83B9-5371D1ECE1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178690"/>
            <a:ext cx="4674476" cy="3295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location(1,1)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direction(W)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square(here, clear)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square(forward, obstacle)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square(left, dust)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square(right, obstacle)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forwardLeft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obstacle)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forwardRight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obstacle)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95291-4F5A-964F-A848-BA7FCE80A756}"/>
              </a:ext>
            </a:extLst>
          </p:cNvPr>
          <p:cNvSpPr/>
          <p:nvPr/>
        </p:nvSpPr>
        <p:spPr>
          <a:xfrm>
            <a:off x="4572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E43AA-6D04-2541-AB8D-DA2DA343686D}"/>
              </a:ext>
            </a:extLst>
          </p:cNvPr>
          <p:cNvSpPr/>
          <p:nvPr/>
        </p:nvSpPr>
        <p:spPr>
          <a:xfrm>
            <a:off x="5118538" y="12192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BB9AA-DAF2-014B-92B5-7889FCB21871}"/>
              </a:ext>
            </a:extLst>
          </p:cNvPr>
          <p:cNvSpPr/>
          <p:nvPr/>
        </p:nvSpPr>
        <p:spPr>
          <a:xfrm>
            <a:off x="5665076" y="12192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53BCE-5541-4E48-81AF-7DB36A89F98A}"/>
              </a:ext>
            </a:extLst>
          </p:cNvPr>
          <p:cNvSpPr/>
          <p:nvPr/>
        </p:nvSpPr>
        <p:spPr>
          <a:xfrm>
            <a:off x="6211614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C06D6-F8B5-E742-90FD-C0068FA53BA1}"/>
              </a:ext>
            </a:extLst>
          </p:cNvPr>
          <p:cNvSpPr/>
          <p:nvPr/>
        </p:nvSpPr>
        <p:spPr>
          <a:xfrm>
            <a:off x="6758152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63F1B-049A-E943-A690-8790BD197845}"/>
              </a:ext>
            </a:extLst>
          </p:cNvPr>
          <p:cNvSpPr/>
          <p:nvPr/>
        </p:nvSpPr>
        <p:spPr>
          <a:xfrm>
            <a:off x="730469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9DF16-A6DF-F14D-82B1-A57216D1F010}"/>
              </a:ext>
            </a:extLst>
          </p:cNvPr>
          <p:cNvSpPr/>
          <p:nvPr/>
        </p:nvSpPr>
        <p:spPr>
          <a:xfrm>
            <a:off x="783809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BA4A8-8459-054D-85E1-86B1582DF6CF}"/>
              </a:ext>
            </a:extLst>
          </p:cNvPr>
          <p:cNvSpPr txBox="1"/>
          <p:nvPr/>
        </p:nvSpPr>
        <p:spPr>
          <a:xfrm>
            <a:off x="457200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3ACEE-2302-4C48-98B8-66BB700457F5}"/>
              </a:ext>
            </a:extLst>
          </p:cNvPr>
          <p:cNvSpPr txBox="1"/>
          <p:nvPr/>
        </p:nvSpPr>
        <p:spPr>
          <a:xfrm>
            <a:off x="511591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C482F-B268-0940-BBFD-28A09A839927}"/>
              </a:ext>
            </a:extLst>
          </p:cNvPr>
          <p:cNvSpPr txBox="1"/>
          <p:nvPr/>
        </p:nvSpPr>
        <p:spPr>
          <a:xfrm>
            <a:off x="566113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3E44A-6479-7941-BC93-E42A6687627F}"/>
              </a:ext>
            </a:extLst>
          </p:cNvPr>
          <p:cNvSpPr txBox="1"/>
          <p:nvPr/>
        </p:nvSpPr>
        <p:spPr>
          <a:xfrm>
            <a:off x="620504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9747D-7030-C145-A666-DEEB4BBDAF73}"/>
              </a:ext>
            </a:extLst>
          </p:cNvPr>
          <p:cNvSpPr txBox="1"/>
          <p:nvPr/>
        </p:nvSpPr>
        <p:spPr>
          <a:xfrm>
            <a:off x="674895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42FCE-CAAE-1149-B662-25AD2ABB017E}"/>
              </a:ext>
            </a:extLst>
          </p:cNvPr>
          <p:cNvSpPr txBox="1"/>
          <p:nvPr/>
        </p:nvSpPr>
        <p:spPr>
          <a:xfrm>
            <a:off x="729418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C0596-61A2-FE49-8903-C4F9D47E7EDF}"/>
              </a:ext>
            </a:extLst>
          </p:cNvPr>
          <p:cNvSpPr txBox="1"/>
          <p:nvPr/>
        </p:nvSpPr>
        <p:spPr>
          <a:xfrm>
            <a:off x="783809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617BB-1FFE-9148-B898-9246747CB3C3}"/>
              </a:ext>
            </a:extLst>
          </p:cNvPr>
          <p:cNvSpPr/>
          <p:nvPr/>
        </p:nvSpPr>
        <p:spPr>
          <a:xfrm>
            <a:off x="4572000" y="17526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F227EC-A252-E949-8B20-2C859684206E}"/>
              </a:ext>
            </a:extLst>
          </p:cNvPr>
          <p:cNvSpPr/>
          <p:nvPr/>
        </p:nvSpPr>
        <p:spPr>
          <a:xfrm>
            <a:off x="5118538" y="17526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BEADA-EC86-2F43-A9BD-5B0D5ED997AA}"/>
              </a:ext>
            </a:extLst>
          </p:cNvPr>
          <p:cNvSpPr/>
          <p:nvPr/>
        </p:nvSpPr>
        <p:spPr>
          <a:xfrm>
            <a:off x="5665076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3203B-5632-2246-B90B-613A621F7B35}"/>
              </a:ext>
            </a:extLst>
          </p:cNvPr>
          <p:cNvSpPr/>
          <p:nvPr/>
        </p:nvSpPr>
        <p:spPr>
          <a:xfrm>
            <a:off x="6211614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C46669-CE23-7749-A23D-ECD2FDE50A38}"/>
              </a:ext>
            </a:extLst>
          </p:cNvPr>
          <p:cNvSpPr/>
          <p:nvPr/>
        </p:nvSpPr>
        <p:spPr>
          <a:xfrm>
            <a:off x="6758152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354DD-8215-6045-B12B-356FC865A716}"/>
              </a:ext>
            </a:extLst>
          </p:cNvPr>
          <p:cNvSpPr/>
          <p:nvPr/>
        </p:nvSpPr>
        <p:spPr>
          <a:xfrm>
            <a:off x="730469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5FC31-31F4-F343-9316-FA57571EFA88}"/>
              </a:ext>
            </a:extLst>
          </p:cNvPr>
          <p:cNvSpPr/>
          <p:nvPr/>
        </p:nvSpPr>
        <p:spPr>
          <a:xfrm>
            <a:off x="783809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60376-0751-0D49-A11C-BED1CDD52461}"/>
              </a:ext>
            </a:extLst>
          </p:cNvPr>
          <p:cNvSpPr/>
          <p:nvPr/>
        </p:nvSpPr>
        <p:spPr>
          <a:xfrm>
            <a:off x="4572000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4621B2-395D-1848-AB4B-1A51DE923AAC}"/>
              </a:ext>
            </a:extLst>
          </p:cNvPr>
          <p:cNvSpPr/>
          <p:nvPr/>
        </p:nvSpPr>
        <p:spPr>
          <a:xfrm>
            <a:off x="5118538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128019-58B3-444A-A507-AEFFECFE83C3}"/>
              </a:ext>
            </a:extLst>
          </p:cNvPr>
          <p:cNvSpPr/>
          <p:nvPr/>
        </p:nvSpPr>
        <p:spPr>
          <a:xfrm>
            <a:off x="5665076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414167-B3EC-564B-AFC8-049F0764D67B}"/>
              </a:ext>
            </a:extLst>
          </p:cNvPr>
          <p:cNvSpPr/>
          <p:nvPr/>
        </p:nvSpPr>
        <p:spPr>
          <a:xfrm>
            <a:off x="6211614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A95DD7-EE23-9444-8E69-8FD019387FE1}"/>
              </a:ext>
            </a:extLst>
          </p:cNvPr>
          <p:cNvSpPr/>
          <p:nvPr/>
        </p:nvSpPr>
        <p:spPr>
          <a:xfrm>
            <a:off x="6758152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D46D6C-8C6A-354C-9FA8-63154A23245A}"/>
              </a:ext>
            </a:extLst>
          </p:cNvPr>
          <p:cNvSpPr/>
          <p:nvPr/>
        </p:nvSpPr>
        <p:spPr>
          <a:xfrm>
            <a:off x="7304690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DAD436-7244-C142-A980-856B3A97D910}"/>
              </a:ext>
            </a:extLst>
          </p:cNvPr>
          <p:cNvSpPr/>
          <p:nvPr/>
        </p:nvSpPr>
        <p:spPr>
          <a:xfrm>
            <a:off x="7838090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4435E-C44A-CC4E-9C04-059E065F562A}"/>
              </a:ext>
            </a:extLst>
          </p:cNvPr>
          <p:cNvSpPr/>
          <p:nvPr/>
        </p:nvSpPr>
        <p:spPr>
          <a:xfrm>
            <a:off x="45720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A858EF-5CD0-244A-83D3-47212F17B7B6}"/>
              </a:ext>
            </a:extLst>
          </p:cNvPr>
          <p:cNvSpPr/>
          <p:nvPr/>
        </p:nvSpPr>
        <p:spPr>
          <a:xfrm>
            <a:off x="5118538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F65F68-8933-7249-A83E-65EF96AA3220}"/>
              </a:ext>
            </a:extLst>
          </p:cNvPr>
          <p:cNvSpPr/>
          <p:nvPr/>
        </p:nvSpPr>
        <p:spPr>
          <a:xfrm>
            <a:off x="5665076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207D9A-3264-1849-8DA4-6BB8F1232D42}"/>
              </a:ext>
            </a:extLst>
          </p:cNvPr>
          <p:cNvSpPr/>
          <p:nvPr/>
        </p:nvSpPr>
        <p:spPr>
          <a:xfrm>
            <a:off x="6211614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9E2A30-6F02-A840-9506-C5827DF91B8E}"/>
              </a:ext>
            </a:extLst>
          </p:cNvPr>
          <p:cNvSpPr/>
          <p:nvPr/>
        </p:nvSpPr>
        <p:spPr>
          <a:xfrm>
            <a:off x="6758152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070C61-5767-504A-B046-05778FDE1FA6}"/>
              </a:ext>
            </a:extLst>
          </p:cNvPr>
          <p:cNvSpPr/>
          <p:nvPr/>
        </p:nvSpPr>
        <p:spPr>
          <a:xfrm>
            <a:off x="730469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7C0324-356B-D94E-8DDE-BDC56E8BFAD7}"/>
              </a:ext>
            </a:extLst>
          </p:cNvPr>
          <p:cNvSpPr/>
          <p:nvPr/>
        </p:nvSpPr>
        <p:spPr>
          <a:xfrm>
            <a:off x="783809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7CA66-64F3-844B-A5E0-BDE8A94CF61A}"/>
              </a:ext>
            </a:extLst>
          </p:cNvPr>
          <p:cNvSpPr txBox="1"/>
          <p:nvPr/>
        </p:nvSpPr>
        <p:spPr>
          <a:xfrm>
            <a:off x="4021521" y="13012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544F1C-AD27-EC45-B5DB-A8398AB0D2A1}"/>
              </a:ext>
            </a:extLst>
          </p:cNvPr>
          <p:cNvSpPr txBox="1"/>
          <p:nvPr/>
        </p:nvSpPr>
        <p:spPr>
          <a:xfrm>
            <a:off x="4017579" y="18346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54BD7-ADE6-1B4D-983F-B9538AEEC39F}"/>
              </a:ext>
            </a:extLst>
          </p:cNvPr>
          <p:cNvSpPr txBox="1"/>
          <p:nvPr/>
        </p:nvSpPr>
        <p:spPr>
          <a:xfrm>
            <a:off x="4017579" y="24061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F78EFD-0711-DB4A-8CF4-6A0ADCA0D47A}"/>
              </a:ext>
            </a:extLst>
          </p:cNvPr>
          <p:cNvSpPr txBox="1"/>
          <p:nvPr/>
        </p:nvSpPr>
        <p:spPr>
          <a:xfrm>
            <a:off x="4025462" y="29257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C57E9A-F4EF-4F41-B5CE-2605430405D1}"/>
              </a:ext>
            </a:extLst>
          </p:cNvPr>
          <p:cNvSpPr/>
          <p:nvPr/>
        </p:nvSpPr>
        <p:spPr>
          <a:xfrm>
            <a:off x="4858407" y="1374907"/>
            <a:ext cx="228600" cy="222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604D86-9A5D-C249-B3CB-81ECEF34F164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4572000" y="14859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 Interpreting The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D</a:t>
            </a:r>
          </a:p>
        </p:txBody>
      </p:sp>
    </p:spTree>
    <p:extLst>
      <p:ext uri="{BB962C8B-B14F-4D97-AF65-F5344CB8AC3E}">
        <p14:creationId xmlns:p14="http://schemas.microsoft.com/office/powerpoint/2010/main" val="288712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/>
              <a:t>Over the next few slides, you will be presented with different states of the Tower World domain.</a:t>
            </a:r>
          </a:p>
          <a:p>
            <a:pPr lvl="1"/>
            <a:r>
              <a:rPr lang="en-US" dirty="0"/>
              <a:t>For each state, write out all the facts that describe that state.</a:t>
            </a:r>
          </a:p>
          <a:p>
            <a:pPr lvl="1"/>
            <a:r>
              <a:rPr lang="en-US" dirty="0"/>
              <a:t>The facts should be based on the predicates used in the in-class examples:</a:t>
            </a:r>
          </a:p>
          <a:p>
            <a:pPr lvl="2"/>
            <a:r>
              <a:rPr lang="en-GB" dirty="0"/>
              <a:t>block(X) – X is a block</a:t>
            </a:r>
          </a:p>
          <a:p>
            <a:pPr lvl="2"/>
            <a:r>
              <a:rPr lang="en-GB" dirty="0"/>
              <a:t>table(X) – X is a table</a:t>
            </a:r>
          </a:p>
          <a:p>
            <a:pPr lvl="2"/>
            <a:r>
              <a:rPr lang="en-GB" dirty="0"/>
              <a:t>on(X, Y) –X is sitting on top of Y</a:t>
            </a:r>
          </a:p>
          <a:p>
            <a:pPr lvl="2"/>
            <a:r>
              <a:rPr lang="en-GB" dirty="0"/>
              <a:t>free(X) –block X has nothing on it</a:t>
            </a:r>
          </a:p>
          <a:p>
            <a:pPr lvl="2"/>
            <a:r>
              <a:rPr lang="en-GB" dirty="0"/>
              <a:t>holding(X) – X is held by the gripper</a:t>
            </a:r>
          </a:p>
          <a:p>
            <a:r>
              <a:rPr lang="en-GB" dirty="0"/>
              <a:t>For this part, each missing fact will be considered a mistake.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block(a)	block(b)	block(c)	block(d)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table(table)	holding(c)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on(d, table)	on(a, d)	on(b, a)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free(b)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54833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518154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FBE14-A23B-4A4B-BF7D-6939D1C7EE73}"/>
              </a:ext>
            </a:extLst>
          </p:cNvPr>
          <p:cNvCxnSpPr>
            <a:cxnSpLocks/>
          </p:cNvCxnSpPr>
          <p:nvPr/>
        </p:nvCxnSpPr>
        <p:spPr>
          <a:xfrm>
            <a:off x="7043882" y="4268303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AB3AA-C4B5-4AD3-A8B2-CECD699CC91B}"/>
              </a:ext>
            </a:extLst>
          </p:cNvPr>
          <p:cNvCxnSpPr>
            <a:cxnSpLocks/>
          </p:cNvCxnSpPr>
          <p:nvPr/>
        </p:nvCxnSpPr>
        <p:spPr>
          <a:xfrm>
            <a:off x="6874164" y="4833707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211DB2-CB8B-45AA-B6E0-A572F62094C0}"/>
              </a:ext>
            </a:extLst>
          </p:cNvPr>
          <p:cNvCxnSpPr>
            <a:cxnSpLocks/>
          </p:cNvCxnSpPr>
          <p:nvPr/>
        </p:nvCxnSpPr>
        <p:spPr>
          <a:xfrm flipV="1">
            <a:off x="7212446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D2F0-A507-48BE-BFA2-11447FCA26BE}"/>
              </a:ext>
            </a:extLst>
          </p:cNvPr>
          <p:cNvCxnSpPr>
            <a:cxnSpLocks/>
          </p:cNvCxnSpPr>
          <p:nvPr/>
        </p:nvCxnSpPr>
        <p:spPr>
          <a:xfrm flipV="1">
            <a:off x="6874164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1B42B-B06A-460D-93B4-020672D430DE}"/>
              </a:ext>
            </a:extLst>
          </p:cNvPr>
          <p:cNvSpPr/>
          <p:nvPr/>
        </p:nvSpPr>
        <p:spPr>
          <a:xfrm>
            <a:off x="6891482" y="483370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8695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76962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block(d)	block(a)	block(b)	block(v)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table(table)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on(d, table)	on(a, d)	on(b, a)	on(v, b)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free(v)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54833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518154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FBE14-A23B-4A4B-BF7D-6939D1C7EE73}"/>
              </a:ext>
            </a:extLst>
          </p:cNvPr>
          <p:cNvCxnSpPr>
            <a:cxnSpLocks/>
          </p:cNvCxnSpPr>
          <p:nvPr/>
        </p:nvCxnSpPr>
        <p:spPr>
          <a:xfrm>
            <a:off x="7043882" y="4268303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AB3AA-C4B5-4AD3-A8B2-CECD699CC91B}"/>
              </a:ext>
            </a:extLst>
          </p:cNvPr>
          <p:cNvCxnSpPr>
            <a:cxnSpLocks/>
          </p:cNvCxnSpPr>
          <p:nvPr/>
        </p:nvCxnSpPr>
        <p:spPr>
          <a:xfrm>
            <a:off x="6874164" y="4833707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211DB2-CB8B-45AA-B6E0-A572F62094C0}"/>
              </a:ext>
            </a:extLst>
          </p:cNvPr>
          <p:cNvCxnSpPr>
            <a:cxnSpLocks/>
          </p:cNvCxnSpPr>
          <p:nvPr/>
        </p:nvCxnSpPr>
        <p:spPr>
          <a:xfrm flipV="1">
            <a:off x="7212446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D2F0-A507-48BE-BFA2-11447FCA26BE}"/>
              </a:ext>
            </a:extLst>
          </p:cNvPr>
          <p:cNvCxnSpPr>
            <a:cxnSpLocks/>
          </p:cNvCxnSpPr>
          <p:nvPr/>
        </p:nvCxnSpPr>
        <p:spPr>
          <a:xfrm flipV="1">
            <a:off x="6874164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1B42B-B06A-460D-93B4-020672D430DE}"/>
              </a:ext>
            </a:extLst>
          </p:cNvPr>
          <p:cNvSpPr/>
          <p:nvPr/>
        </p:nvSpPr>
        <p:spPr>
          <a:xfrm>
            <a:off x="2819400" y="4872228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1258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block(t)	block(a)	block(c)	block(d) block(b)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table(table)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on(t, table)	on(a, t)	on(c, a)	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on(d, table)	on(b, d)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free(c)	free(b)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54833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518154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FBE14-A23B-4A4B-BF7D-6939D1C7EE73}"/>
              </a:ext>
            </a:extLst>
          </p:cNvPr>
          <p:cNvCxnSpPr>
            <a:cxnSpLocks/>
          </p:cNvCxnSpPr>
          <p:nvPr/>
        </p:nvCxnSpPr>
        <p:spPr>
          <a:xfrm>
            <a:off x="7043882" y="4268303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AB3AA-C4B5-4AD3-A8B2-CECD699CC91B}"/>
              </a:ext>
            </a:extLst>
          </p:cNvPr>
          <p:cNvCxnSpPr>
            <a:cxnSpLocks/>
          </p:cNvCxnSpPr>
          <p:nvPr/>
        </p:nvCxnSpPr>
        <p:spPr>
          <a:xfrm>
            <a:off x="6874164" y="4833707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211DB2-CB8B-45AA-B6E0-A572F62094C0}"/>
              </a:ext>
            </a:extLst>
          </p:cNvPr>
          <p:cNvCxnSpPr>
            <a:cxnSpLocks/>
          </p:cNvCxnSpPr>
          <p:nvPr/>
        </p:nvCxnSpPr>
        <p:spPr>
          <a:xfrm flipV="1">
            <a:off x="7212446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D2F0-A507-48BE-BFA2-11447FCA26BE}"/>
              </a:ext>
            </a:extLst>
          </p:cNvPr>
          <p:cNvCxnSpPr>
            <a:cxnSpLocks/>
          </p:cNvCxnSpPr>
          <p:nvPr/>
        </p:nvCxnSpPr>
        <p:spPr>
          <a:xfrm flipV="1">
            <a:off x="6874164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CA431A-8E87-8142-B94C-A80975B806F1}"/>
              </a:ext>
            </a:extLst>
          </p:cNvPr>
          <p:cNvSpPr/>
          <p:nvPr/>
        </p:nvSpPr>
        <p:spPr>
          <a:xfrm>
            <a:off x="4114800" y="578515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6B392-5F4A-E247-BB86-66467603F27A}"/>
              </a:ext>
            </a:extLst>
          </p:cNvPr>
          <p:cNvSpPr/>
          <p:nvPr/>
        </p:nvSpPr>
        <p:spPr>
          <a:xfrm>
            <a:off x="4114800" y="54833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1036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Knowledge Comprehension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C</a:t>
            </a:r>
          </a:p>
        </p:txBody>
      </p:sp>
    </p:spTree>
    <p:extLst>
      <p:ext uri="{BB962C8B-B14F-4D97-AF65-F5344CB8AC3E}">
        <p14:creationId xmlns:p14="http://schemas.microsoft.com/office/powerpoint/2010/main" val="28702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Over the next few slides, you will be given a set of facts relating to a state of Tower World.</a:t>
            </a:r>
          </a:p>
          <a:p>
            <a:pPr lvl="1"/>
            <a:r>
              <a:rPr lang="en-US" dirty="0"/>
              <a:t>For each set of facts, draw the corresponding Tower World state.</a:t>
            </a:r>
          </a:p>
          <a:p>
            <a:pPr lvl="1"/>
            <a:r>
              <a:rPr lang="en-US" dirty="0"/>
              <a:t>This is the opposite of what you did in Part A.</a:t>
            </a:r>
          </a:p>
          <a:p>
            <a:pPr lvl="1"/>
            <a:r>
              <a:rPr lang="en-US" dirty="0"/>
              <a:t>Try to think about the various predicates and what they tell you.</a:t>
            </a:r>
          </a:p>
          <a:p>
            <a:pPr lvl="1"/>
            <a:r>
              <a:rPr lang="en-US" dirty="0"/>
              <a:t>Use that information to understand what objects exist in the domain and how they are related.</a:t>
            </a:r>
          </a:p>
          <a:p>
            <a:pPr lvl="1"/>
            <a:r>
              <a:rPr lang="en-US" dirty="0"/>
              <a:t>You can use my PowerPoint slides as a template for drawing out the domain.</a:t>
            </a:r>
          </a:p>
          <a:p>
            <a:r>
              <a:rPr lang="en-GB" dirty="0"/>
              <a:t>For this part, each error in the state will be considered a mistake.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0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1620</Words>
  <Application>Microsoft Office PowerPoint</Application>
  <PresentationFormat>On-screen Show (4:3)</PresentationFormat>
  <Paragraphs>286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Schoolbook</vt:lpstr>
      <vt:lpstr>Courier New</vt:lpstr>
      <vt:lpstr>Wingdings</vt:lpstr>
      <vt:lpstr>Wingdings 2</vt:lpstr>
      <vt:lpstr>Oriel</vt:lpstr>
      <vt:lpstr>Lab 1: Domain Modelling</vt:lpstr>
      <vt:lpstr>Marking Scheme</vt:lpstr>
      <vt:lpstr>Part A: Interpreting The Environment</vt:lpstr>
      <vt:lpstr>What to do</vt:lpstr>
      <vt:lpstr>State 1</vt:lpstr>
      <vt:lpstr>State 2</vt:lpstr>
      <vt:lpstr>State 3</vt:lpstr>
      <vt:lpstr>Part B: Knowledge Comprehension</vt:lpstr>
      <vt:lpstr>What to do</vt:lpstr>
      <vt:lpstr>Set of Facts 1</vt:lpstr>
      <vt:lpstr>Set of Facts 2</vt:lpstr>
      <vt:lpstr>Part C: Tic-Tac-Toe</vt:lpstr>
      <vt:lpstr>What to do</vt:lpstr>
      <vt:lpstr>What to do</vt:lpstr>
      <vt:lpstr>State 1</vt:lpstr>
      <vt:lpstr>State 2</vt:lpstr>
      <vt:lpstr>State 3</vt:lpstr>
      <vt:lpstr>State 4</vt:lpstr>
      <vt:lpstr>Part D: Vacuumworld</vt:lpstr>
      <vt:lpstr>What to do</vt:lpstr>
      <vt:lpstr>Vacuumworld</vt:lpstr>
      <vt:lpstr>What to do</vt:lpstr>
      <vt:lpstr>State 1</vt:lpstr>
      <vt:lpstr>State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Julia Filipczak</cp:lastModifiedBy>
  <cp:revision>191</cp:revision>
  <cp:lastPrinted>2015-01-12T14:27:45Z</cp:lastPrinted>
  <dcterms:created xsi:type="dcterms:W3CDTF">2006-08-16T00:00:00Z</dcterms:created>
  <dcterms:modified xsi:type="dcterms:W3CDTF">2021-09-26T18:54:17Z</dcterms:modified>
</cp:coreProperties>
</file>