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381" r:id="rId5"/>
    <p:sldId id="392" r:id="rId6"/>
    <p:sldId id="390" r:id="rId7"/>
    <p:sldId id="412" r:id="rId8"/>
    <p:sldId id="413" r:id="rId9"/>
    <p:sldId id="417" r:id="rId10"/>
    <p:sldId id="421" r:id="rId11"/>
    <p:sldId id="422" r:id="rId12"/>
    <p:sldId id="420" r:id="rId13"/>
    <p:sldId id="391" r:id="rId14"/>
    <p:sldId id="418" r:id="rId15"/>
    <p:sldId id="423" r:id="rId16"/>
    <p:sldId id="424" r:id="rId17"/>
    <p:sldId id="425" r:id="rId18"/>
    <p:sldId id="430" r:id="rId19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510"/>
  </p:normalViewPr>
  <p:slideViewPr>
    <p:cSldViewPr>
      <p:cViewPr varScale="1">
        <p:scale>
          <a:sx n="155" d="100"/>
          <a:sy n="155" d="100"/>
        </p:scale>
        <p:origin x="197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13/10/2021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Lab 2: Mental Agent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30240/41400 Multi-Agent Systems</a:t>
            </a:r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  <p:extLst>
      <p:ext uri="{BB962C8B-B14F-4D97-AF65-F5344CB8AC3E}">
        <p14:creationId xmlns:p14="http://schemas.microsoft.com/office/powerpoint/2010/main" val="374139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dirty="0"/>
              <a:t>Look back over the </a:t>
            </a:r>
            <a:r>
              <a:rPr lang="en-US" dirty="0" err="1"/>
              <a:t>TowerWorld</a:t>
            </a:r>
            <a:r>
              <a:rPr lang="en-US" dirty="0"/>
              <a:t> examples from the Knowledge Representation lecture.</a:t>
            </a:r>
          </a:p>
          <a:p>
            <a:pPr lvl="1"/>
            <a:r>
              <a:rPr lang="en-GB" dirty="0"/>
              <a:t>Consider a scenario with 3 blocks a, b, c</a:t>
            </a:r>
          </a:p>
          <a:p>
            <a:pPr lvl="1"/>
            <a:r>
              <a:rPr lang="en-GB" dirty="0"/>
              <a:t>Write a program to build a tower from the three tops where c is on the table, b is on c and a is on b.</a:t>
            </a:r>
          </a:p>
          <a:p>
            <a:pPr lvl="1"/>
            <a:r>
              <a:rPr lang="en-GB" dirty="0"/>
              <a:t>Initially, a, b and c are on the table.</a:t>
            </a:r>
          </a:p>
          <a:p>
            <a:pPr lvl="1"/>
            <a:r>
              <a:rPr lang="en-GB" dirty="0"/>
              <a:t>You can use the addition of the belief block(c)</a:t>
            </a:r>
          </a:p>
          <a:p>
            <a:r>
              <a:rPr lang="en-GB" dirty="0"/>
              <a:t>Target State: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1E7025-9431-1849-B910-D758DE87A879}"/>
              </a:ext>
            </a:extLst>
          </p:cNvPr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32DE3-911F-F54B-9C0B-78F33AF71D66}"/>
              </a:ext>
            </a:extLst>
          </p:cNvPr>
          <p:cNvSpPr/>
          <p:nvPr/>
        </p:nvSpPr>
        <p:spPr>
          <a:xfrm>
            <a:off x="2819400" y="54833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66BBA-CA66-8947-97C9-FB73980DDAD8}"/>
              </a:ext>
            </a:extLst>
          </p:cNvPr>
          <p:cNvSpPr/>
          <p:nvPr/>
        </p:nvSpPr>
        <p:spPr>
          <a:xfrm>
            <a:off x="2819400" y="5181547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AD175-14C7-814E-8B16-42E1330624CD}"/>
              </a:ext>
            </a:extLst>
          </p:cNvPr>
          <p:cNvSpPr/>
          <p:nvPr/>
        </p:nvSpPr>
        <p:spPr>
          <a:xfrm>
            <a:off x="2819400" y="57881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E3EE38-F9B0-EA4C-B6D8-31AA27DC5EEB}"/>
              </a:ext>
            </a:extLst>
          </p:cNvPr>
          <p:cNvCxnSpPr>
            <a:cxnSpLocks/>
          </p:cNvCxnSpPr>
          <p:nvPr/>
        </p:nvCxnSpPr>
        <p:spPr>
          <a:xfrm>
            <a:off x="7043882" y="4268303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291EB5-1FB0-6B4F-9E3E-EC751C79ACA3}"/>
              </a:ext>
            </a:extLst>
          </p:cNvPr>
          <p:cNvCxnSpPr>
            <a:cxnSpLocks/>
          </p:cNvCxnSpPr>
          <p:nvPr/>
        </p:nvCxnSpPr>
        <p:spPr>
          <a:xfrm>
            <a:off x="6874164" y="4833707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20F7EC-DC71-5C4D-BE13-281C1AB17980}"/>
              </a:ext>
            </a:extLst>
          </p:cNvPr>
          <p:cNvCxnSpPr>
            <a:cxnSpLocks/>
          </p:cNvCxnSpPr>
          <p:nvPr/>
        </p:nvCxnSpPr>
        <p:spPr>
          <a:xfrm flipV="1">
            <a:off x="7212446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8D9BB-6279-3244-8EC8-ED64F01A0D67}"/>
              </a:ext>
            </a:extLst>
          </p:cNvPr>
          <p:cNvCxnSpPr>
            <a:cxnSpLocks/>
          </p:cNvCxnSpPr>
          <p:nvPr/>
        </p:nvCxnSpPr>
        <p:spPr>
          <a:xfrm flipV="1">
            <a:off x="6874164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8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Environment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Your implementation should adhere to the following constraints.</a:t>
            </a:r>
          </a:p>
          <a:p>
            <a:pPr lvl="1"/>
            <a:r>
              <a:rPr lang="en-GB" dirty="0"/>
              <a:t>Blocks can only be moved by the gripper.</a:t>
            </a:r>
          </a:p>
          <a:p>
            <a:pPr lvl="1"/>
            <a:r>
              <a:rPr lang="en-GB" dirty="0"/>
              <a:t>The gripper can hold only one block at a time</a:t>
            </a:r>
          </a:p>
          <a:p>
            <a:pPr lvl="1"/>
            <a:r>
              <a:rPr lang="en-GB" dirty="0"/>
              <a:t>The gripper can only pick up blocks that are free.</a:t>
            </a:r>
          </a:p>
          <a:p>
            <a:pPr lvl="1"/>
            <a:r>
              <a:rPr lang="en-GB" dirty="0"/>
              <a:t>Blocks can be place on top of other blocks or on the table.</a:t>
            </a:r>
          </a:p>
          <a:p>
            <a:pPr lvl="1"/>
            <a:r>
              <a:rPr lang="en-GB" dirty="0"/>
              <a:t>There is always enough room on the table for all the blocks.</a:t>
            </a:r>
          </a:p>
          <a:p>
            <a:r>
              <a:rPr lang="en-GB" dirty="0"/>
              <a:t>Remember: Try to solve the problem using practical reasoning.</a:t>
            </a:r>
          </a:p>
          <a:p>
            <a:pPr lvl="1"/>
            <a:r>
              <a:rPr lang="en-GB" dirty="0"/>
              <a:t>Identify key goals and develop rules to achieve those goals…</a:t>
            </a:r>
          </a:p>
        </p:txBody>
      </p:sp>
    </p:spTree>
    <p:extLst>
      <p:ext uri="{BB962C8B-B14F-4D97-AF65-F5344CB8AC3E}">
        <p14:creationId xmlns:p14="http://schemas.microsoft.com/office/powerpoint/2010/main" val="280449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CCC2-B67A-A249-83ED-37EB797C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FAF3-6287-A444-A293-455486D6C1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your rules here (the initial state is not required because it can be inferred from the environment).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{goal to be accomplished}:{context when the plan is applicable} &lt;- {plan of actions or subgoals to achieve the main goal}</a:t>
            </a:r>
          </a:p>
          <a:p>
            <a:pPr marL="0" indent="0">
              <a:buNone/>
            </a:pPr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+!tower(a, b, c) &lt;- !on(c, table); !on(b, c); !on(a, b); 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+!on(c, table) : on(c, table) &lt;- 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+!on(b, c) : holding(b) &amp; free(c) &lt;- -holding(b); on(b, c); -free(c); +free(b);.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+!on(b, c) &lt;- !holding(b); !on(b, c);.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+!holding(b) : on(b, table) &amp; free(b) &lt;- -on(b, table); +holding(b); -free(b);.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+!on(a, b) : holding(a) &amp; free(b) &lt;- -holding(a); on(a, b); -free(b); +free(a);.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+!on(a, b) &lt;- !holding(a); !on(a, b);.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+!holding(a) : on(a, table) &amp; free(a) &lt;- -on(a, table); +holding(a); -free(a);.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4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D: Tower World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A</a:t>
            </a:r>
          </a:p>
        </p:txBody>
      </p:sp>
    </p:spTree>
    <p:extLst>
      <p:ext uri="{BB962C8B-B14F-4D97-AF65-F5344CB8AC3E}">
        <p14:creationId xmlns:p14="http://schemas.microsoft.com/office/powerpoint/2010/main" val="389664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22D2-39EF-FF44-8261-423D4396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4F7C-C732-114B-BF36-DF8C9C8206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Modify your Tower World program to support arbitrary towers and any number of blocks.</a:t>
            </a:r>
          </a:p>
          <a:p>
            <a:pPr lvl="1"/>
            <a:r>
              <a:rPr lang="en-US" dirty="0"/>
              <a:t>You can add additional predicates to support concepts like a tower.</a:t>
            </a:r>
          </a:p>
          <a:p>
            <a:pPr lvl="1"/>
            <a:r>
              <a:rPr lang="en-US" dirty="0"/>
              <a:t>The system should work for any initial configuration of blocks (e. g. transform an existing tower a-&gt;b-&gt;c-&gt;d to a tower d-&gt;c-&gt;b-&gt;a)</a:t>
            </a:r>
          </a:p>
        </p:txBody>
      </p:sp>
    </p:spTree>
    <p:extLst>
      <p:ext uri="{BB962C8B-B14F-4D97-AF65-F5344CB8AC3E}">
        <p14:creationId xmlns:p14="http://schemas.microsoft.com/office/powerpoint/2010/main" val="73317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C0F8-B36A-4A49-8C9F-3E94F129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your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0191-A3AD-4CBB-BBC8-AE880EBA9E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Clr>
                <a:srgbClr val="FE8637"/>
              </a:buClr>
              <a:buNone/>
              <a:defRPr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Write your full solution here</a:t>
            </a:r>
            <a:endParaRPr kumimoji="0" lang="en-US" sz="23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>
              <a:buClr>
                <a:srgbClr val="FE8637"/>
              </a:buClr>
              <a:buNone/>
              <a:defRPr/>
            </a:pPr>
            <a:r>
              <a:rPr kumimoji="0" lang="en-US" sz="23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Initial state</a:t>
            </a:r>
          </a:p>
          <a:p>
            <a:pPr marL="0" indent="0">
              <a:buClr>
                <a:srgbClr val="FE8637"/>
              </a:buClr>
              <a:buNone/>
              <a:defRPr/>
            </a:pPr>
            <a:r>
              <a:rPr kumimoji="0" lang="en-US" sz="23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+!tower([a, b, c, d])</a:t>
            </a:r>
          </a:p>
          <a:p>
            <a:pPr marL="0" indent="0">
              <a:buClr>
                <a:srgbClr val="FE8637"/>
              </a:buClr>
              <a:buNone/>
              <a:defRPr/>
            </a:pPr>
            <a:endParaRPr kumimoji="0" lang="en-US" sz="23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lang="en-US" sz="2300" b="1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Goals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+!tower([H|T]) &lt;- !on(H, table); !on(T, H).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lang="en-US" sz="2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+!tower([], X) &lt;-. </a:t>
            </a:r>
            <a:r>
              <a:rPr lang="en-US" sz="2300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Stopping condition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+!tower([H|T], X) &lt;- !on(H, X); !tower(T, H). </a:t>
            </a:r>
            <a:r>
              <a:rPr kumimoji="0" lang="en-US" sz="2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Recursive call on tower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endParaRPr kumimoji="0" lang="en-US" sz="23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+!on(X, table) : on(X, table) &lt;-.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lang="en-US" sz="2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+!on(X, table) : holding(X) &lt;- -holding(X); +free(X); +on(X, table).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lang="en-US" sz="2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+!on(X, table) : ~holding(X) &lt;- !holding(X).</a:t>
            </a:r>
          </a:p>
          <a:p>
            <a:pPr marL="0" indent="0">
              <a:buClr>
                <a:srgbClr val="FE8637"/>
              </a:buClr>
              <a:buNone/>
              <a:defRPr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+!holding(X) : free(X) &lt;- -on(X, Y); +holding(X); -free(X); +free(Y).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r>
              <a:rPr lang="en-US" sz="2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+!free(X) : holding(Y) &lt;- -holding(Y); +free(Y); +on(Y, table).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ct val="70000"/>
              <a:buFont typeface="Wingdings"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5239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4C30-62DA-5547-8597-213DF572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4299-0886-0D47-9967-65A916FB74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part has an associated mark.</a:t>
            </a:r>
          </a:p>
          <a:p>
            <a:pPr lvl="1"/>
            <a:r>
              <a:rPr lang="en-US" dirty="0"/>
              <a:t>Complete part A, you get a D grade</a:t>
            </a:r>
          </a:p>
          <a:p>
            <a:pPr lvl="1"/>
            <a:r>
              <a:rPr lang="en-US" dirty="0"/>
              <a:t>Complete part B, you get a C grade …</a:t>
            </a:r>
          </a:p>
          <a:p>
            <a:pPr lvl="1"/>
            <a:endParaRPr lang="en-US" dirty="0"/>
          </a:p>
          <a:p>
            <a:r>
              <a:rPr lang="en-US" dirty="0"/>
              <a:t>+ / - grades will be assigned based on the number of mistakes you make:</a:t>
            </a:r>
          </a:p>
          <a:p>
            <a:pPr lvl="1"/>
            <a:r>
              <a:rPr lang="en-US" dirty="0"/>
              <a:t>0-1 mistakes: you get a + grade</a:t>
            </a:r>
          </a:p>
          <a:p>
            <a:pPr lvl="1"/>
            <a:r>
              <a:rPr lang="en-US" dirty="0"/>
              <a:t>2-4 mistakes: you get just the grade</a:t>
            </a:r>
          </a:p>
          <a:p>
            <a:pPr lvl="1"/>
            <a:r>
              <a:rPr lang="en-US" dirty="0"/>
              <a:t>&gt; 4 mistakes: you get a – grade</a:t>
            </a:r>
          </a:p>
          <a:p>
            <a:pPr lvl="1"/>
            <a:endParaRPr lang="en-US" dirty="0"/>
          </a:p>
          <a:p>
            <a:r>
              <a:rPr lang="en-US" dirty="0"/>
              <a:t>I may adjust the +/- thresholds based on the submitted work.</a:t>
            </a:r>
          </a:p>
          <a:p>
            <a:pPr lvl="1"/>
            <a:r>
              <a:rPr lang="en-US" dirty="0"/>
              <a:t>Boundaries will only be increased.</a:t>
            </a:r>
          </a:p>
        </p:txBody>
      </p:sp>
    </p:spTree>
    <p:extLst>
      <p:ext uri="{BB962C8B-B14F-4D97-AF65-F5344CB8AC3E}">
        <p14:creationId xmlns:p14="http://schemas.microsoft.com/office/powerpoint/2010/main" val="86641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A: Multiple Light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D</a:t>
            </a:r>
          </a:p>
        </p:txBody>
      </p:sp>
    </p:spTree>
    <p:extLst>
      <p:ext uri="{BB962C8B-B14F-4D97-AF65-F5344CB8AC3E}">
        <p14:creationId xmlns:p14="http://schemas.microsoft.com/office/powerpoint/2010/main" val="288712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1E2282-9F5A-4A45-A65C-367A7254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6A506E-8B55-AA4E-840E-4E2395DD80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Modify the light switch example so that the switch handles multiple light sources.</a:t>
            </a:r>
          </a:p>
          <a:p>
            <a:pPr lvl="1"/>
            <a:r>
              <a:rPr lang="en-US" dirty="0"/>
              <a:t>Assume that the room contains 2 lights named: light1 and light2.</a:t>
            </a:r>
          </a:p>
          <a:p>
            <a:pPr lvl="1"/>
            <a:r>
              <a:rPr lang="en-US" dirty="0"/>
              <a:t>Modify the light predicate to take two arguments:</a:t>
            </a:r>
          </a:p>
          <a:p>
            <a:pPr lvl="2"/>
            <a:r>
              <a:rPr lang="en-US" dirty="0"/>
              <a:t>light(I, S): represent the belief that light I is in state S.</a:t>
            </a:r>
          </a:p>
          <a:p>
            <a:pPr lvl="1"/>
            <a:r>
              <a:rPr lang="en-US" dirty="0"/>
              <a:t>When the switch is on, both lights should be on, and when the switch is off, both lights should be off.</a:t>
            </a:r>
          </a:p>
          <a:p>
            <a:pPr lvl="1"/>
            <a:r>
              <a:rPr lang="en-US" dirty="0"/>
              <a:t>Write your solution on the next slide.</a:t>
            </a:r>
          </a:p>
          <a:p>
            <a:pPr lvl="1"/>
            <a:r>
              <a:rPr lang="en-US" dirty="0"/>
              <a:t>Assume both lights are initially off.</a:t>
            </a:r>
          </a:p>
        </p:txBody>
      </p:sp>
    </p:spTree>
    <p:extLst>
      <p:ext uri="{BB962C8B-B14F-4D97-AF65-F5344CB8AC3E}">
        <p14:creationId xmlns:p14="http://schemas.microsoft.com/office/powerpoint/2010/main" val="74008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1857-EE1C-E048-B018-C09194E2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D823-C3D0-8C4E-A215-0D92272756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your code here. Include the initial state &amp; any rules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Initial state: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light(1, off)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light(2, off)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transition(off, on)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transition(on, off)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+switch(S) &lt;- !light(1, S);!light(2, S).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+!light(L, S):transition(R, S) &amp; light(L, R) &lt;- -light(L, R); +light(L, S)&lt;-.</a:t>
            </a:r>
          </a:p>
        </p:txBody>
      </p:sp>
    </p:spTree>
    <p:extLst>
      <p:ext uri="{BB962C8B-B14F-4D97-AF65-F5344CB8AC3E}">
        <p14:creationId xmlns:p14="http://schemas.microsoft.com/office/powerpoint/2010/main" val="259971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Tic-Tac-Toe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C</a:t>
            </a:r>
          </a:p>
        </p:txBody>
      </p:sp>
    </p:spTree>
    <p:extLst>
      <p:ext uri="{BB962C8B-B14F-4D97-AF65-F5344CB8AC3E}">
        <p14:creationId xmlns:p14="http://schemas.microsoft.com/office/powerpoint/2010/main" val="38350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8B94-CE3D-F648-A1DA-42AE3281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2531-C10C-D147-AA9E-440B9F31DF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the Tic-Tac-Toe example, I developed a single program that is used with both players (x and o).</a:t>
            </a:r>
          </a:p>
          <a:p>
            <a:pPr lvl="1"/>
            <a:r>
              <a:rPr lang="en-US" dirty="0"/>
              <a:t>Assume that player x continues to use my program</a:t>
            </a:r>
          </a:p>
          <a:p>
            <a:pPr lvl="1"/>
            <a:r>
              <a:rPr lang="en-US" dirty="0"/>
              <a:t>Develop a new program for player o that will beat player x.</a:t>
            </a:r>
          </a:p>
          <a:p>
            <a:r>
              <a:rPr lang="en-US" dirty="0"/>
              <a:t>The idea here is that you use different programs depending on whose turn it is…</a:t>
            </a:r>
          </a:p>
          <a:p>
            <a:pPr lvl="1"/>
            <a:r>
              <a:rPr lang="en-US" dirty="0"/>
              <a:t>Really, all you need to change are the rules that player o uses to decide on the next move they will make.</a:t>
            </a:r>
          </a:p>
          <a:p>
            <a:pPr lvl="1"/>
            <a:r>
              <a:rPr lang="en-US" dirty="0"/>
              <a:t>You should write down the new set of !move() rules the captures your strategy to enable player o to </a:t>
            </a:r>
            <a:r>
              <a:rPr lang="en-US" dirty="0" err="1"/>
              <a:t>beatƒa</a:t>
            </a:r>
            <a:r>
              <a:rPr lang="en-US" dirty="0"/>
              <a:t> player x.</a:t>
            </a:r>
          </a:p>
        </p:txBody>
      </p:sp>
    </p:spTree>
    <p:extLst>
      <p:ext uri="{BB962C8B-B14F-4D97-AF65-F5344CB8AC3E}">
        <p14:creationId xmlns:p14="http://schemas.microsoft.com/office/powerpoint/2010/main" val="246125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4EA1-C5F8-034A-B8D5-F22C3B62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A40C-D313-3D46-841B-9F6552644E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your !move() rules here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Initial state: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free(L) :- ~played(T, L)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turn(o)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token(o)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player(o)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+!move() : free(3) &lt;- +move(3).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+!move() : free(5) &lt;- +move(5).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+!move() : free(7) &lt;- +move(7).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7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C: Tower World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Grade: B</a:t>
            </a:r>
          </a:p>
        </p:txBody>
      </p:sp>
    </p:spTree>
    <p:extLst>
      <p:ext uri="{BB962C8B-B14F-4D97-AF65-F5344CB8AC3E}">
        <p14:creationId xmlns:p14="http://schemas.microsoft.com/office/powerpoint/2010/main" val="2579379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FF2734A80C54E83A31BD05FB9215D" ma:contentTypeVersion="4" ma:contentTypeDescription="Create a new document." ma:contentTypeScope="" ma:versionID="56ed4467c8d7427c84ceacfb241a586a">
  <xsd:schema xmlns:xsd="http://www.w3.org/2001/XMLSchema" xmlns:xs="http://www.w3.org/2001/XMLSchema" xmlns:p="http://schemas.microsoft.com/office/2006/metadata/properties" xmlns:ns3="46ad9207-d71a-404d-be1a-e02c4038cb82" targetNamespace="http://schemas.microsoft.com/office/2006/metadata/properties" ma:root="true" ma:fieldsID="2fdd7c84ed3d471f7db166c47babdae8" ns3:_="">
    <xsd:import namespace="46ad9207-d71a-404d-be1a-e02c4038cb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d9207-d71a-404d-be1a-e02c4038cb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30EF5C-3E8F-4D7D-A305-F65CF6A5CF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ad9207-d71a-404d-be1a-e02c4038cb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717A3E-7E85-4135-9EDD-D45AAB2BD4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FA734E-2C17-456D-A466-36D9CDBA5C20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6ad9207-d71a-404d-be1a-e02c4038cb8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1269</Words>
  <Application>Microsoft Office PowerPoint</Application>
  <PresentationFormat>On-screen Show (4:3)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Schoolbook</vt:lpstr>
      <vt:lpstr>Courier New</vt:lpstr>
      <vt:lpstr>Wingdings</vt:lpstr>
      <vt:lpstr>Wingdings 2</vt:lpstr>
      <vt:lpstr>Oriel</vt:lpstr>
      <vt:lpstr>Lab 2: Mental Agent Programming</vt:lpstr>
      <vt:lpstr>Marking Scheme</vt:lpstr>
      <vt:lpstr>Part A: Multiple Light Switches</vt:lpstr>
      <vt:lpstr>What to do</vt:lpstr>
      <vt:lpstr>Your Solution</vt:lpstr>
      <vt:lpstr>Part B: Tic-Tac-Toe</vt:lpstr>
      <vt:lpstr>What to do</vt:lpstr>
      <vt:lpstr>Your Strategy</vt:lpstr>
      <vt:lpstr>Part C: Tower World (1)</vt:lpstr>
      <vt:lpstr>What to do</vt:lpstr>
      <vt:lpstr>Environment Rules</vt:lpstr>
      <vt:lpstr>Your Solution</vt:lpstr>
      <vt:lpstr>Part D: Tower World (2)</vt:lpstr>
      <vt:lpstr>What to do</vt:lpstr>
      <vt:lpstr>your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Julia Filipczak</cp:lastModifiedBy>
  <cp:revision>189</cp:revision>
  <cp:lastPrinted>2015-01-12T14:27:45Z</cp:lastPrinted>
  <dcterms:created xsi:type="dcterms:W3CDTF">2006-08-16T00:00:00Z</dcterms:created>
  <dcterms:modified xsi:type="dcterms:W3CDTF">2021-10-16T21:49:05Z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0x010100440FF2734A80C54E83A31BD05FB9215D</vt:lpwstr>
  </property>
</Properties>
</file>