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6" r:id="rId4"/>
    <p:sldId id="277" r:id="rId5"/>
    <p:sldId id="267" r:id="rId6"/>
    <p:sldId id="268" r:id="rId7"/>
    <p:sldId id="258" r:id="rId8"/>
    <p:sldId id="259" r:id="rId9"/>
    <p:sldId id="265" r:id="rId10"/>
    <p:sldId id="261" r:id="rId11"/>
    <p:sldId id="275" r:id="rId12"/>
    <p:sldId id="278" r:id="rId13"/>
    <p:sldId id="276"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B4A673-35DB-4E36-9263-ACCBA23F8830}" v="10" dt="2023-10-03T06:20:21.662"/>
    <p1510:client id="{93476786-A6E6-4912-97E3-7B5AE4859FD9}" v="1239" dt="2023-10-03T08:37:44.350"/>
    <p1510:client id="{C5F2FCC6-CEDC-4C72-8A38-2AA28732C727}" v="71" dt="2023-10-03T10:19:55.214"/>
    <p1510:client id="{CE6B3C01-58FF-415D-AEC1-AC1C9A16262A}" v="512" dt="2023-10-03T06:19:50.404"/>
    <p1510:client id="{D140F6D2-7C78-46A4-AD06-D03885DC3B37}" v="944" dt="2023-10-03T07:36:24.826"/>
    <p1510:client id="{D3CB6D7A-0E90-45A6-8E7A-3621044C1D2C}" v="1481" dt="2023-10-03T23:11:47.718"/>
    <p1510:client id="{DCB3B228-4969-4E41-B82E-2EF3AA1990AB}" v="2" dt="2023-10-02T23:58:39.0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80" autoAdjust="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52C71-6C41-447C-A87A-52DE9E81A2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A8B5817-4BA4-4D46-9FFE-BC86ADCB0CEF}">
      <dgm:prSet/>
      <dgm:spPr>
        <a:solidFill>
          <a:srgbClr val="00B050"/>
        </a:solidFill>
      </dgm:spPr>
      <dgm:t>
        <a:bodyPr/>
        <a:lstStyle/>
        <a:p>
          <a:r>
            <a:rPr lang="en-SG" b="1" dirty="0"/>
            <a:t>Purpose: </a:t>
          </a:r>
          <a:r>
            <a:rPr lang="en-SG" dirty="0"/>
            <a:t>Gain insight of dataset to combat rising crime rates in Los Angeles</a:t>
          </a:r>
          <a:endParaRPr lang="en-US" dirty="0"/>
        </a:p>
      </dgm:t>
    </dgm:pt>
    <dgm:pt modelId="{03977648-1054-4940-AAB9-8D81E8880FCF}" type="parTrans" cxnId="{669AAC83-2B2F-4BB3-ACF3-B7B127B34D21}">
      <dgm:prSet/>
      <dgm:spPr/>
      <dgm:t>
        <a:bodyPr/>
        <a:lstStyle/>
        <a:p>
          <a:endParaRPr lang="en-US"/>
        </a:p>
      </dgm:t>
    </dgm:pt>
    <dgm:pt modelId="{705ACF0C-1D19-4A0B-A7BC-E35FD795B8CF}" type="sibTrans" cxnId="{669AAC83-2B2F-4BB3-ACF3-B7B127B34D21}">
      <dgm:prSet/>
      <dgm:spPr/>
      <dgm:t>
        <a:bodyPr/>
        <a:lstStyle/>
        <a:p>
          <a:endParaRPr lang="en-US"/>
        </a:p>
      </dgm:t>
    </dgm:pt>
    <dgm:pt modelId="{E2BDE036-38E1-4BE2-BA98-EDB87878E3AB}">
      <dgm:prSet/>
      <dgm:spPr>
        <a:solidFill>
          <a:srgbClr val="FF0000"/>
        </a:solidFill>
      </dgm:spPr>
      <dgm:t>
        <a:bodyPr/>
        <a:lstStyle/>
        <a:p>
          <a:r>
            <a:rPr lang="en-SG" b="1" dirty="0"/>
            <a:t>Dataset Highlights:</a:t>
          </a:r>
          <a:br>
            <a:rPr lang="en-SG" dirty="0"/>
          </a:br>
          <a:r>
            <a:rPr lang="en-SG" dirty="0"/>
            <a:t>Origin: LAPD Reports</a:t>
          </a:r>
          <a:br>
            <a:rPr lang="en-SG" dirty="0"/>
          </a:br>
          <a:r>
            <a:rPr lang="en-SG" dirty="0"/>
            <a:t>Timeframe: Jan 2020 to July 2023</a:t>
          </a:r>
          <a:br>
            <a:rPr lang="en-SG" dirty="0"/>
          </a:br>
          <a:r>
            <a:rPr lang="en-SG" dirty="0"/>
            <a:t>Size: 803,000 rows, 28 columns</a:t>
          </a:r>
          <a:endParaRPr lang="en-US" dirty="0"/>
        </a:p>
      </dgm:t>
    </dgm:pt>
    <dgm:pt modelId="{1E4BE5AC-2805-4880-84CF-994AB139C399}" type="parTrans" cxnId="{0416B2E3-3CFC-4B16-A9CD-DFFD09069247}">
      <dgm:prSet/>
      <dgm:spPr/>
      <dgm:t>
        <a:bodyPr/>
        <a:lstStyle/>
        <a:p>
          <a:endParaRPr lang="en-US"/>
        </a:p>
      </dgm:t>
    </dgm:pt>
    <dgm:pt modelId="{166415A8-228C-4212-82C4-EF794B901E15}" type="sibTrans" cxnId="{0416B2E3-3CFC-4B16-A9CD-DFFD09069247}">
      <dgm:prSet/>
      <dgm:spPr/>
      <dgm:t>
        <a:bodyPr/>
        <a:lstStyle/>
        <a:p>
          <a:endParaRPr lang="en-US"/>
        </a:p>
      </dgm:t>
    </dgm:pt>
    <dgm:pt modelId="{8AB2AA39-174F-4681-8855-494FFB23D803}">
      <dgm:prSet/>
      <dgm:spPr>
        <a:solidFill>
          <a:schemeClr val="bg2">
            <a:lumMod val="75000"/>
          </a:schemeClr>
        </a:solidFill>
      </dgm:spPr>
      <dgm:t>
        <a:bodyPr/>
        <a:lstStyle/>
        <a:p>
          <a:r>
            <a:rPr lang="en-SG" b="1" dirty="0"/>
            <a:t>Key insights:</a:t>
          </a:r>
          <a:br>
            <a:rPr lang="en-SG" dirty="0"/>
          </a:br>
          <a:r>
            <a:rPr lang="en-SG" dirty="0"/>
            <a:t>Uncovering Crime patterns</a:t>
          </a:r>
          <a:br>
            <a:rPr lang="en-SG" dirty="0"/>
          </a:br>
          <a:r>
            <a:rPr lang="en-SG" dirty="0"/>
            <a:t>Victim demographics</a:t>
          </a:r>
          <a:br>
            <a:rPr lang="en-SG" dirty="0"/>
          </a:br>
          <a:r>
            <a:rPr lang="en-SG" dirty="0"/>
            <a:t>Crime hotspots</a:t>
          </a:r>
          <a:endParaRPr lang="en-US" dirty="0"/>
        </a:p>
      </dgm:t>
    </dgm:pt>
    <dgm:pt modelId="{97883ECD-982E-4EF9-A86C-D1D7C934F653}" type="parTrans" cxnId="{635F6321-B2C2-485F-9439-6521578B907B}">
      <dgm:prSet/>
      <dgm:spPr/>
      <dgm:t>
        <a:bodyPr/>
        <a:lstStyle/>
        <a:p>
          <a:endParaRPr lang="en-US"/>
        </a:p>
      </dgm:t>
    </dgm:pt>
    <dgm:pt modelId="{2C52A672-832B-4212-A48E-0263D4D7AC0E}" type="sibTrans" cxnId="{635F6321-B2C2-485F-9439-6521578B907B}">
      <dgm:prSet/>
      <dgm:spPr/>
      <dgm:t>
        <a:bodyPr/>
        <a:lstStyle/>
        <a:p>
          <a:endParaRPr lang="en-US"/>
        </a:p>
      </dgm:t>
    </dgm:pt>
    <dgm:pt modelId="{031933FB-D92E-4FF4-BB49-32CFA8FE843E}" type="pres">
      <dgm:prSet presAssocID="{AAE52C71-6C41-447C-A87A-52DE9E81A25A}" presName="linear" presStyleCnt="0">
        <dgm:presLayoutVars>
          <dgm:animLvl val="lvl"/>
          <dgm:resizeHandles val="exact"/>
        </dgm:presLayoutVars>
      </dgm:prSet>
      <dgm:spPr/>
    </dgm:pt>
    <dgm:pt modelId="{45CF7DC7-DF79-4CD1-AD49-B5BB641D9E3C}" type="pres">
      <dgm:prSet presAssocID="{AA8B5817-4BA4-4D46-9FFE-BC86ADCB0CEF}" presName="parentText" presStyleLbl="node1" presStyleIdx="0" presStyleCnt="3">
        <dgm:presLayoutVars>
          <dgm:chMax val="0"/>
          <dgm:bulletEnabled val="1"/>
        </dgm:presLayoutVars>
      </dgm:prSet>
      <dgm:spPr/>
    </dgm:pt>
    <dgm:pt modelId="{A2DAECE2-22A1-4097-9848-2EA6D4C502AD}" type="pres">
      <dgm:prSet presAssocID="{705ACF0C-1D19-4A0B-A7BC-E35FD795B8CF}" presName="spacer" presStyleCnt="0"/>
      <dgm:spPr/>
    </dgm:pt>
    <dgm:pt modelId="{A21D05FB-5305-4815-96FA-0D2F8598AC07}" type="pres">
      <dgm:prSet presAssocID="{E2BDE036-38E1-4BE2-BA98-EDB87878E3AB}" presName="parentText" presStyleLbl="node1" presStyleIdx="1" presStyleCnt="3">
        <dgm:presLayoutVars>
          <dgm:chMax val="0"/>
          <dgm:bulletEnabled val="1"/>
        </dgm:presLayoutVars>
      </dgm:prSet>
      <dgm:spPr/>
    </dgm:pt>
    <dgm:pt modelId="{C5445AF4-7006-4BF4-A61C-484249621DF4}" type="pres">
      <dgm:prSet presAssocID="{166415A8-228C-4212-82C4-EF794B901E15}" presName="spacer" presStyleCnt="0"/>
      <dgm:spPr/>
    </dgm:pt>
    <dgm:pt modelId="{FC9E4528-FD67-4549-9668-F2A5CB15DEB1}" type="pres">
      <dgm:prSet presAssocID="{8AB2AA39-174F-4681-8855-494FFB23D803}" presName="parentText" presStyleLbl="node1" presStyleIdx="2" presStyleCnt="3">
        <dgm:presLayoutVars>
          <dgm:chMax val="0"/>
          <dgm:bulletEnabled val="1"/>
        </dgm:presLayoutVars>
      </dgm:prSet>
      <dgm:spPr/>
    </dgm:pt>
  </dgm:ptLst>
  <dgm:cxnLst>
    <dgm:cxn modelId="{635F6321-B2C2-485F-9439-6521578B907B}" srcId="{AAE52C71-6C41-447C-A87A-52DE9E81A25A}" destId="{8AB2AA39-174F-4681-8855-494FFB23D803}" srcOrd="2" destOrd="0" parTransId="{97883ECD-982E-4EF9-A86C-D1D7C934F653}" sibTransId="{2C52A672-832B-4212-A48E-0263D4D7AC0E}"/>
    <dgm:cxn modelId="{229E2432-C17B-4068-BA5C-B92E577DDF38}" type="presOf" srcId="{AAE52C71-6C41-447C-A87A-52DE9E81A25A}" destId="{031933FB-D92E-4FF4-BB49-32CFA8FE843E}" srcOrd="0" destOrd="0" presId="urn:microsoft.com/office/officeart/2005/8/layout/vList2"/>
    <dgm:cxn modelId="{5C076C38-CB57-4E91-B1C8-B8E84CCA6A9B}" type="presOf" srcId="{8AB2AA39-174F-4681-8855-494FFB23D803}" destId="{FC9E4528-FD67-4549-9668-F2A5CB15DEB1}" srcOrd="0" destOrd="0" presId="urn:microsoft.com/office/officeart/2005/8/layout/vList2"/>
    <dgm:cxn modelId="{7E151C44-DB4D-4E21-8DE1-EA4952D8212E}" type="presOf" srcId="{AA8B5817-4BA4-4D46-9FFE-BC86ADCB0CEF}" destId="{45CF7DC7-DF79-4CD1-AD49-B5BB641D9E3C}" srcOrd="0" destOrd="0" presId="urn:microsoft.com/office/officeart/2005/8/layout/vList2"/>
    <dgm:cxn modelId="{8C06266B-64DF-4779-9B61-625B8EE447BB}" type="presOf" srcId="{E2BDE036-38E1-4BE2-BA98-EDB87878E3AB}" destId="{A21D05FB-5305-4815-96FA-0D2F8598AC07}" srcOrd="0" destOrd="0" presId="urn:microsoft.com/office/officeart/2005/8/layout/vList2"/>
    <dgm:cxn modelId="{669AAC83-2B2F-4BB3-ACF3-B7B127B34D21}" srcId="{AAE52C71-6C41-447C-A87A-52DE9E81A25A}" destId="{AA8B5817-4BA4-4D46-9FFE-BC86ADCB0CEF}" srcOrd="0" destOrd="0" parTransId="{03977648-1054-4940-AAB9-8D81E8880FCF}" sibTransId="{705ACF0C-1D19-4A0B-A7BC-E35FD795B8CF}"/>
    <dgm:cxn modelId="{0416B2E3-3CFC-4B16-A9CD-DFFD09069247}" srcId="{AAE52C71-6C41-447C-A87A-52DE9E81A25A}" destId="{E2BDE036-38E1-4BE2-BA98-EDB87878E3AB}" srcOrd="1" destOrd="0" parTransId="{1E4BE5AC-2805-4880-84CF-994AB139C399}" sibTransId="{166415A8-228C-4212-82C4-EF794B901E15}"/>
    <dgm:cxn modelId="{A1D8B779-7902-41BE-91E8-39A09A9DB8C5}" type="presParOf" srcId="{031933FB-D92E-4FF4-BB49-32CFA8FE843E}" destId="{45CF7DC7-DF79-4CD1-AD49-B5BB641D9E3C}" srcOrd="0" destOrd="0" presId="urn:microsoft.com/office/officeart/2005/8/layout/vList2"/>
    <dgm:cxn modelId="{AC90919F-58DA-421A-84A5-EC70B16F30DB}" type="presParOf" srcId="{031933FB-D92E-4FF4-BB49-32CFA8FE843E}" destId="{A2DAECE2-22A1-4097-9848-2EA6D4C502AD}" srcOrd="1" destOrd="0" presId="urn:microsoft.com/office/officeart/2005/8/layout/vList2"/>
    <dgm:cxn modelId="{BB993D67-D706-47DB-A4CC-8D3A008617E0}" type="presParOf" srcId="{031933FB-D92E-4FF4-BB49-32CFA8FE843E}" destId="{A21D05FB-5305-4815-96FA-0D2F8598AC07}" srcOrd="2" destOrd="0" presId="urn:microsoft.com/office/officeart/2005/8/layout/vList2"/>
    <dgm:cxn modelId="{A87314E9-84CB-4C68-94CC-9D4494820A2B}" type="presParOf" srcId="{031933FB-D92E-4FF4-BB49-32CFA8FE843E}" destId="{C5445AF4-7006-4BF4-A61C-484249621DF4}" srcOrd="3" destOrd="0" presId="urn:microsoft.com/office/officeart/2005/8/layout/vList2"/>
    <dgm:cxn modelId="{43540928-3C0E-4BBC-ABF9-9EA0E2B06D0A}" type="presParOf" srcId="{031933FB-D92E-4FF4-BB49-32CFA8FE843E}" destId="{FC9E4528-FD67-4549-9668-F2A5CB15DEB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F7DC7-DF79-4CD1-AD49-B5BB641D9E3C}">
      <dsp:nvSpPr>
        <dsp:cNvPr id="0" name=""/>
        <dsp:cNvSpPr/>
      </dsp:nvSpPr>
      <dsp:spPr>
        <a:xfrm>
          <a:off x="0" y="65493"/>
          <a:ext cx="6245265" cy="1771453"/>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SG" sz="2500" b="1" kern="1200" dirty="0"/>
            <a:t>Purpose: </a:t>
          </a:r>
          <a:r>
            <a:rPr lang="en-SG" sz="2500" kern="1200" dirty="0"/>
            <a:t>Gain insight of dataset to combat rising crime rates in Los Angeles</a:t>
          </a:r>
          <a:endParaRPr lang="en-US" sz="2500" kern="1200" dirty="0"/>
        </a:p>
      </dsp:txBody>
      <dsp:txXfrm>
        <a:off x="86475" y="151968"/>
        <a:ext cx="6072315" cy="1598503"/>
      </dsp:txXfrm>
    </dsp:sp>
    <dsp:sp modelId="{A21D05FB-5305-4815-96FA-0D2F8598AC07}">
      <dsp:nvSpPr>
        <dsp:cNvPr id="0" name=""/>
        <dsp:cNvSpPr/>
      </dsp:nvSpPr>
      <dsp:spPr>
        <a:xfrm>
          <a:off x="0" y="1908946"/>
          <a:ext cx="6245265" cy="1771453"/>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SG" sz="2500" b="1" kern="1200" dirty="0"/>
            <a:t>Dataset Highlights:</a:t>
          </a:r>
          <a:br>
            <a:rPr lang="en-SG" sz="2500" kern="1200" dirty="0"/>
          </a:br>
          <a:r>
            <a:rPr lang="en-SG" sz="2500" kern="1200" dirty="0"/>
            <a:t>Origin: LAPD Reports</a:t>
          </a:r>
          <a:br>
            <a:rPr lang="en-SG" sz="2500" kern="1200" dirty="0"/>
          </a:br>
          <a:r>
            <a:rPr lang="en-SG" sz="2500" kern="1200" dirty="0"/>
            <a:t>Timeframe: Jan 2020 to July 2023</a:t>
          </a:r>
          <a:br>
            <a:rPr lang="en-SG" sz="2500" kern="1200" dirty="0"/>
          </a:br>
          <a:r>
            <a:rPr lang="en-SG" sz="2500" kern="1200" dirty="0"/>
            <a:t>Size: 803,000 rows, 28 columns</a:t>
          </a:r>
          <a:endParaRPr lang="en-US" sz="2500" kern="1200" dirty="0"/>
        </a:p>
      </dsp:txBody>
      <dsp:txXfrm>
        <a:off x="86475" y="1995421"/>
        <a:ext cx="6072315" cy="1598503"/>
      </dsp:txXfrm>
    </dsp:sp>
    <dsp:sp modelId="{FC9E4528-FD67-4549-9668-F2A5CB15DEB1}">
      <dsp:nvSpPr>
        <dsp:cNvPr id="0" name=""/>
        <dsp:cNvSpPr/>
      </dsp:nvSpPr>
      <dsp:spPr>
        <a:xfrm>
          <a:off x="0" y="3752400"/>
          <a:ext cx="6245265" cy="1771453"/>
        </a:xfrm>
        <a:prstGeom prst="roundRect">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SG" sz="2500" b="1" kern="1200" dirty="0"/>
            <a:t>Key insights:</a:t>
          </a:r>
          <a:br>
            <a:rPr lang="en-SG" sz="2500" kern="1200" dirty="0"/>
          </a:br>
          <a:r>
            <a:rPr lang="en-SG" sz="2500" kern="1200" dirty="0"/>
            <a:t>Uncovering Crime patterns</a:t>
          </a:r>
          <a:br>
            <a:rPr lang="en-SG" sz="2500" kern="1200" dirty="0"/>
          </a:br>
          <a:r>
            <a:rPr lang="en-SG" sz="2500" kern="1200" dirty="0"/>
            <a:t>Victim demographics</a:t>
          </a:r>
          <a:br>
            <a:rPr lang="en-SG" sz="2500" kern="1200" dirty="0"/>
          </a:br>
          <a:r>
            <a:rPr lang="en-SG" sz="2500" kern="1200" dirty="0"/>
            <a:t>Crime hotspots</a:t>
          </a:r>
          <a:endParaRPr lang="en-US" sz="2500" kern="1200" dirty="0"/>
        </a:p>
      </dsp:txBody>
      <dsp:txXfrm>
        <a:off x="86475" y="3838875"/>
        <a:ext cx="6072315" cy="15985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2E712-DBC7-4921-AC6E-104D864133F9}" type="datetimeFigureOut">
              <a:rPr lang="en-SG" smtClean="0"/>
              <a:t>23/1/2024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5E0B1B-15C5-472A-A6FD-E2BACBDE1B0D}" type="slidenum">
              <a:rPr lang="en-SG" smtClean="0"/>
              <a:t>‹#›</a:t>
            </a:fld>
            <a:endParaRPr lang="en-SG"/>
          </a:p>
        </p:txBody>
      </p:sp>
    </p:spTree>
    <p:extLst>
      <p:ext uri="{BB962C8B-B14F-4D97-AF65-F5344CB8AC3E}">
        <p14:creationId xmlns:p14="http://schemas.microsoft.com/office/powerpoint/2010/main" val="3474323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7E5E0B1B-15C5-472A-A6FD-E2BACBDE1B0D}" type="slidenum">
              <a:rPr lang="en-SG" smtClean="0"/>
              <a:t>3</a:t>
            </a:fld>
            <a:endParaRPr lang="en-SG"/>
          </a:p>
        </p:txBody>
      </p:sp>
    </p:spTree>
    <p:extLst>
      <p:ext uri="{BB962C8B-B14F-4D97-AF65-F5344CB8AC3E}">
        <p14:creationId xmlns:p14="http://schemas.microsoft.com/office/powerpoint/2010/main" val="41494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7E5E0B1B-15C5-472A-A6FD-E2BACBDE1B0D}" type="slidenum">
              <a:rPr lang="en-SG" smtClean="0"/>
              <a:t>4</a:t>
            </a:fld>
            <a:endParaRPr lang="en-SG"/>
          </a:p>
        </p:txBody>
      </p:sp>
    </p:spTree>
    <p:extLst>
      <p:ext uri="{BB962C8B-B14F-4D97-AF65-F5344CB8AC3E}">
        <p14:creationId xmlns:p14="http://schemas.microsoft.com/office/powerpoint/2010/main" val="542035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7E5E0B1B-15C5-472A-A6FD-E2BACBDE1B0D}" type="slidenum">
              <a:rPr lang="en-SG" smtClean="0"/>
              <a:t>6</a:t>
            </a:fld>
            <a:endParaRPr lang="en-SG"/>
          </a:p>
        </p:txBody>
      </p:sp>
    </p:spTree>
    <p:extLst>
      <p:ext uri="{BB962C8B-B14F-4D97-AF65-F5344CB8AC3E}">
        <p14:creationId xmlns:p14="http://schemas.microsoft.com/office/powerpoint/2010/main" val="1550671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a:effectLst/>
                <a:latin typeface="Times New Roman" panose="02020603050405020304" pitchFamily="18" charset="0"/>
                <a:ea typeface="Calibri" panose="020F0502020204030204" pitchFamily="34" charset="0"/>
              </a:rPr>
              <a:t>Thank you Paul. Gd afternn everyone, in the next few slides, you will see how we used other analysis tools  to uncover valuable insights within the dataset. The line chart provides a predictive view of future crime trends using statistical modelling and forecasting. Evidently, it illustrates an upward trajectory in the number of reported crimes over the next six months, extending into 2024. The chart employs historical crime data and applies advanced forecasting techniques to generate this projection as seen in the dotted line. </a:t>
            </a:r>
            <a:br>
              <a:rPr lang="en-SG" sz="1800">
                <a:effectLst/>
                <a:latin typeface="Times New Roman" panose="02020603050405020304" pitchFamily="18" charset="0"/>
                <a:ea typeface="Calibri" panose="020F0502020204030204" pitchFamily="34" charset="0"/>
              </a:rPr>
            </a:br>
            <a:br>
              <a:rPr lang="en-SG" sz="1800">
                <a:effectLst/>
                <a:latin typeface="Times New Roman" panose="02020603050405020304" pitchFamily="18" charset="0"/>
                <a:ea typeface="Calibri" panose="020F0502020204030204" pitchFamily="34" charset="0"/>
              </a:rPr>
            </a:br>
            <a:r>
              <a:rPr lang="en-SG" sz="1800">
                <a:effectLst/>
                <a:latin typeface="Times New Roman" panose="02020603050405020304" pitchFamily="18" charset="0"/>
                <a:ea typeface="Calibri" panose="020F0502020204030204" pitchFamily="34" charset="0"/>
              </a:rPr>
              <a:t>Coming to the implications, </a:t>
            </a:r>
            <a:r>
              <a:rPr lang="en-US" sz="1800" b="0" i="0">
                <a:solidFill>
                  <a:srgbClr val="D1D5DB"/>
                </a:solidFill>
                <a:effectLst/>
                <a:latin typeface="Söhne"/>
                <a:ea typeface="Calibri" panose="020F0502020204030204" pitchFamily="34" charset="0"/>
              </a:rPr>
              <a:t>t</a:t>
            </a:r>
            <a:r>
              <a:rPr lang="en-US" b="0" i="0">
                <a:solidFill>
                  <a:srgbClr val="D1D5DB"/>
                </a:solidFill>
                <a:effectLst/>
                <a:latin typeface="Söhne"/>
              </a:rPr>
              <a:t>his visual provides valuable insights for law enforcement and decision-makers, enabling them to anticipate and prepare for potential increases/decrease in crime rates and then allocate their resources effectively. </a:t>
            </a:r>
            <a:endParaRPr lang="en-SG"/>
          </a:p>
        </p:txBody>
      </p:sp>
      <p:sp>
        <p:nvSpPr>
          <p:cNvPr id="4" name="Slide Number Placeholder 3"/>
          <p:cNvSpPr>
            <a:spLocks noGrp="1"/>
          </p:cNvSpPr>
          <p:nvPr>
            <p:ph type="sldNum" sz="quarter" idx="5"/>
          </p:nvPr>
        </p:nvSpPr>
        <p:spPr/>
        <p:txBody>
          <a:bodyPr/>
          <a:lstStyle/>
          <a:p>
            <a:fld id="{7E5E0B1B-15C5-472A-A6FD-E2BACBDE1B0D}" type="slidenum">
              <a:rPr lang="en-SG" smtClean="0"/>
              <a:t>7</a:t>
            </a:fld>
            <a:endParaRPr lang="en-SG"/>
          </a:p>
        </p:txBody>
      </p:sp>
    </p:spTree>
    <p:extLst>
      <p:ext uri="{BB962C8B-B14F-4D97-AF65-F5344CB8AC3E}">
        <p14:creationId xmlns:p14="http://schemas.microsoft.com/office/powerpoint/2010/main" val="311779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a:solidFill>
                  <a:srgbClr val="000000"/>
                </a:solidFill>
                <a:latin typeface="Times New Roman" panose="02020603050405020304" pitchFamily="18" charset="0"/>
              </a:rPr>
              <a:t>Next, we have used the prediction capabilities of SAP Predictive analytics. </a:t>
            </a:r>
            <a:r>
              <a:rPr lang="en-US" sz="2800" b="0" i="0">
                <a:solidFill>
                  <a:srgbClr val="D1D5DB"/>
                </a:solidFill>
                <a:effectLst/>
                <a:latin typeface="Söhne"/>
              </a:rPr>
              <a:t>Utilizing advanced clustering algorithms, we've uncovered a noteworthy finding within the dataset. A distinct subgroup of victims aged between 33 to 51 years, has emerged.</a:t>
            </a:r>
            <a:endParaRPr lang="en-US" sz="1800" b="0" i="0" u="none" strike="noStrike" baseline="0">
              <a:solidFill>
                <a:srgbClr val="000000"/>
              </a:solidFill>
              <a:latin typeface="Times New Roman" panose="02020603050405020304" pitchFamily="18" charset="0"/>
            </a:endParaRPr>
          </a:p>
          <a:p>
            <a:br>
              <a:rPr lang="en-SG"/>
            </a:br>
            <a:r>
              <a:rPr lang="en-SG"/>
              <a:t>Implication: </a:t>
            </a:r>
            <a:r>
              <a:rPr lang="en-US" b="0" i="0">
                <a:solidFill>
                  <a:srgbClr val="D1D5DB"/>
                </a:solidFill>
                <a:effectLst/>
                <a:latin typeface="Söhne"/>
              </a:rPr>
              <a:t>This discovery carries substantial implications for our policing strategies. We recommend focusing our resources on this specific age cluster, we can optimize our deployment of law enforcement personnel across various neighborhoods and suburbs with this  This targeted approach will enhance our ability to address and prevent crime more effectively.</a:t>
            </a:r>
            <a:endParaRPr lang="en-SG"/>
          </a:p>
        </p:txBody>
      </p:sp>
      <p:sp>
        <p:nvSpPr>
          <p:cNvPr id="4" name="Slide Number Placeholder 3"/>
          <p:cNvSpPr>
            <a:spLocks noGrp="1"/>
          </p:cNvSpPr>
          <p:nvPr>
            <p:ph type="sldNum" sz="quarter" idx="5"/>
          </p:nvPr>
        </p:nvSpPr>
        <p:spPr/>
        <p:txBody>
          <a:bodyPr/>
          <a:lstStyle/>
          <a:p>
            <a:fld id="{7E5E0B1B-15C5-472A-A6FD-E2BACBDE1B0D}" type="slidenum">
              <a:rPr lang="en-SG" smtClean="0"/>
              <a:t>8</a:t>
            </a:fld>
            <a:endParaRPr lang="en-SG"/>
          </a:p>
        </p:txBody>
      </p:sp>
    </p:spTree>
    <p:extLst>
      <p:ext uri="{BB962C8B-B14F-4D97-AF65-F5344CB8AC3E}">
        <p14:creationId xmlns:p14="http://schemas.microsoft.com/office/powerpoint/2010/main" val="836902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D1D5DB"/>
                </a:solidFill>
                <a:effectLst/>
                <a:latin typeface="Söhne"/>
              </a:rPr>
              <a:t>Through the use of PowerBI's heatmap visualization, we’ve uncovered significant findings. We've successfully identified both high and low crime zones within our dataset. For instance, areas like the Los Angeles Fashion District and Jefferson Boulevard stand out as high crime zones. These findings hold profound implications for our law enforcement strategies. To maximize the effectiveness in preventing and addressing crime, we recommend increasing the deployment of law enforcement personnel in these identified high crime zones.</a:t>
            </a:r>
            <a:endParaRPr lang="en-SG"/>
          </a:p>
        </p:txBody>
      </p:sp>
      <p:sp>
        <p:nvSpPr>
          <p:cNvPr id="4" name="Slide Number Placeholder 3"/>
          <p:cNvSpPr>
            <a:spLocks noGrp="1"/>
          </p:cNvSpPr>
          <p:nvPr>
            <p:ph type="sldNum" sz="quarter" idx="5"/>
          </p:nvPr>
        </p:nvSpPr>
        <p:spPr/>
        <p:txBody>
          <a:bodyPr/>
          <a:lstStyle/>
          <a:p>
            <a:fld id="{7E5E0B1B-15C5-472A-A6FD-E2BACBDE1B0D}" type="slidenum">
              <a:rPr lang="en-SG" smtClean="0"/>
              <a:t>9</a:t>
            </a:fld>
            <a:endParaRPr lang="en-SG"/>
          </a:p>
        </p:txBody>
      </p:sp>
    </p:spTree>
    <p:extLst>
      <p:ext uri="{BB962C8B-B14F-4D97-AF65-F5344CB8AC3E}">
        <p14:creationId xmlns:p14="http://schemas.microsoft.com/office/powerpoint/2010/main" val="3835074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1E7685-9163-4162-9E2A-A4E3836AFAEA}" type="datetime1">
              <a:rPr lang="en-SG" smtClean="0"/>
              <a:t>23/1/2024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0B4EF0A-CE2D-4DE7-9304-35624A4F5BC1}" type="slidenum">
              <a:rPr lang="en-SG" smtClean="0"/>
              <a:t>‹#›</a:t>
            </a:fld>
            <a:endParaRPr lang="en-SG"/>
          </a:p>
        </p:txBody>
      </p:sp>
    </p:spTree>
    <p:extLst>
      <p:ext uri="{BB962C8B-B14F-4D97-AF65-F5344CB8AC3E}">
        <p14:creationId xmlns:p14="http://schemas.microsoft.com/office/powerpoint/2010/main" val="83104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7E9DBE-27C6-4B0A-96E6-618E9E8B00DD}" type="datetime1">
              <a:rPr lang="en-SG" smtClean="0"/>
              <a:t>23/1/2024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0B4EF0A-CE2D-4DE7-9304-35624A4F5BC1}" type="slidenum">
              <a:rPr lang="en-SG" smtClean="0"/>
              <a:t>‹#›</a:t>
            </a:fld>
            <a:endParaRPr lang="en-SG"/>
          </a:p>
        </p:txBody>
      </p:sp>
    </p:spTree>
    <p:extLst>
      <p:ext uri="{BB962C8B-B14F-4D97-AF65-F5344CB8AC3E}">
        <p14:creationId xmlns:p14="http://schemas.microsoft.com/office/powerpoint/2010/main" val="187463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87B739-F5E0-4458-B088-B92BD7CB0037}" type="datetime1">
              <a:rPr lang="en-SG" smtClean="0"/>
              <a:t>23/1/2024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0B4EF0A-CE2D-4DE7-9304-35624A4F5BC1}" type="slidenum">
              <a:rPr lang="en-SG" smtClean="0"/>
              <a:t>‹#›</a:t>
            </a:fld>
            <a:endParaRPr lang="en-SG"/>
          </a:p>
        </p:txBody>
      </p:sp>
    </p:spTree>
    <p:extLst>
      <p:ext uri="{BB962C8B-B14F-4D97-AF65-F5344CB8AC3E}">
        <p14:creationId xmlns:p14="http://schemas.microsoft.com/office/powerpoint/2010/main" val="210450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26CBB-B6E5-4A2E-BC52-9E3303B2D09A}" type="datetime1">
              <a:rPr lang="en-SG" smtClean="0"/>
              <a:t>23/1/2024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0B4EF0A-CE2D-4DE7-9304-35624A4F5BC1}" type="slidenum">
              <a:rPr lang="en-SG" smtClean="0"/>
              <a:t>‹#›</a:t>
            </a:fld>
            <a:endParaRPr lang="en-SG"/>
          </a:p>
        </p:txBody>
      </p:sp>
    </p:spTree>
    <p:extLst>
      <p:ext uri="{BB962C8B-B14F-4D97-AF65-F5344CB8AC3E}">
        <p14:creationId xmlns:p14="http://schemas.microsoft.com/office/powerpoint/2010/main" val="117743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9FEA6-2CBB-4659-B31B-479580025857}" type="datetime1">
              <a:rPr lang="en-SG" smtClean="0"/>
              <a:t>23/1/2024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0B4EF0A-CE2D-4DE7-9304-35624A4F5BC1}" type="slidenum">
              <a:rPr lang="en-SG" smtClean="0"/>
              <a:t>‹#›</a:t>
            </a:fld>
            <a:endParaRPr lang="en-SG"/>
          </a:p>
        </p:txBody>
      </p:sp>
    </p:spTree>
    <p:extLst>
      <p:ext uri="{BB962C8B-B14F-4D97-AF65-F5344CB8AC3E}">
        <p14:creationId xmlns:p14="http://schemas.microsoft.com/office/powerpoint/2010/main" val="254746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4C27BA-300F-490E-8799-9176FCC9FE32}" type="datetime1">
              <a:rPr lang="en-SG" smtClean="0"/>
              <a:t>23/1/2024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0B4EF0A-CE2D-4DE7-9304-35624A4F5BC1}" type="slidenum">
              <a:rPr lang="en-SG" smtClean="0"/>
              <a:t>‹#›</a:t>
            </a:fld>
            <a:endParaRPr lang="en-SG"/>
          </a:p>
        </p:txBody>
      </p:sp>
    </p:spTree>
    <p:extLst>
      <p:ext uri="{BB962C8B-B14F-4D97-AF65-F5344CB8AC3E}">
        <p14:creationId xmlns:p14="http://schemas.microsoft.com/office/powerpoint/2010/main" val="162215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425228-98A2-40E3-97E5-B4B7DF1A3161}" type="datetime1">
              <a:rPr lang="en-SG" smtClean="0"/>
              <a:t>23/1/2024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0B4EF0A-CE2D-4DE7-9304-35624A4F5BC1}" type="slidenum">
              <a:rPr lang="en-SG" smtClean="0"/>
              <a:t>‹#›</a:t>
            </a:fld>
            <a:endParaRPr lang="en-SG"/>
          </a:p>
        </p:txBody>
      </p:sp>
    </p:spTree>
    <p:extLst>
      <p:ext uri="{BB962C8B-B14F-4D97-AF65-F5344CB8AC3E}">
        <p14:creationId xmlns:p14="http://schemas.microsoft.com/office/powerpoint/2010/main" val="426130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23C66E-0E9C-45C2-9EB5-F52E89E6D242}" type="datetime1">
              <a:rPr lang="en-SG" smtClean="0"/>
              <a:t>23/1/2024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0B4EF0A-CE2D-4DE7-9304-35624A4F5BC1}" type="slidenum">
              <a:rPr lang="en-SG" smtClean="0"/>
              <a:t>‹#›</a:t>
            </a:fld>
            <a:endParaRPr lang="en-SG"/>
          </a:p>
        </p:txBody>
      </p:sp>
    </p:spTree>
    <p:extLst>
      <p:ext uri="{BB962C8B-B14F-4D97-AF65-F5344CB8AC3E}">
        <p14:creationId xmlns:p14="http://schemas.microsoft.com/office/powerpoint/2010/main" val="315341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EB64A-CE25-4775-BAE0-2669AF0C9BC0}" type="datetime1">
              <a:rPr lang="en-SG" smtClean="0"/>
              <a:t>23/1/2024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0B4EF0A-CE2D-4DE7-9304-35624A4F5BC1}" type="slidenum">
              <a:rPr lang="en-SG" smtClean="0"/>
              <a:t>‹#›</a:t>
            </a:fld>
            <a:endParaRPr lang="en-SG"/>
          </a:p>
        </p:txBody>
      </p:sp>
    </p:spTree>
    <p:extLst>
      <p:ext uri="{BB962C8B-B14F-4D97-AF65-F5344CB8AC3E}">
        <p14:creationId xmlns:p14="http://schemas.microsoft.com/office/powerpoint/2010/main" val="176682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46A6F-068B-40B8-BFC5-615FF809D8DC}" type="datetime1">
              <a:rPr lang="en-SG" smtClean="0"/>
              <a:t>23/1/2024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0B4EF0A-CE2D-4DE7-9304-35624A4F5BC1}" type="slidenum">
              <a:rPr lang="en-SG" smtClean="0"/>
              <a:t>‹#›</a:t>
            </a:fld>
            <a:endParaRPr lang="en-SG"/>
          </a:p>
        </p:txBody>
      </p:sp>
    </p:spTree>
    <p:extLst>
      <p:ext uri="{BB962C8B-B14F-4D97-AF65-F5344CB8AC3E}">
        <p14:creationId xmlns:p14="http://schemas.microsoft.com/office/powerpoint/2010/main" val="210116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1B89D-2B22-4AAF-9807-2DD6C93F5F17}" type="datetime1">
              <a:rPr lang="en-SG" smtClean="0"/>
              <a:t>23/1/2024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0B4EF0A-CE2D-4DE7-9304-35624A4F5BC1}" type="slidenum">
              <a:rPr lang="en-SG" smtClean="0"/>
              <a:t>‹#›</a:t>
            </a:fld>
            <a:endParaRPr lang="en-SG"/>
          </a:p>
        </p:txBody>
      </p:sp>
    </p:spTree>
    <p:extLst>
      <p:ext uri="{BB962C8B-B14F-4D97-AF65-F5344CB8AC3E}">
        <p14:creationId xmlns:p14="http://schemas.microsoft.com/office/powerpoint/2010/main" val="176604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AFC60-F848-4DD7-938E-10D4510C7C58}" type="datetime1">
              <a:rPr lang="en-SG" smtClean="0"/>
              <a:t>23/1/2024</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4EF0A-CE2D-4DE7-9304-35624A4F5BC1}" type="slidenum">
              <a:rPr lang="en-SG" smtClean="0"/>
              <a:t>‹#›</a:t>
            </a:fld>
            <a:endParaRPr lang="en-SG"/>
          </a:p>
        </p:txBody>
      </p:sp>
    </p:spTree>
    <p:extLst>
      <p:ext uri="{BB962C8B-B14F-4D97-AF65-F5344CB8AC3E}">
        <p14:creationId xmlns:p14="http://schemas.microsoft.com/office/powerpoint/2010/main" val="5834399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8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23FFE-82C0-644B-7722-80DCC931FC6A}"/>
              </a:ext>
            </a:extLst>
          </p:cNvPr>
          <p:cNvSpPr>
            <a:spLocks noGrp="1"/>
          </p:cNvSpPr>
          <p:nvPr>
            <p:ph type="ctrTitle"/>
          </p:nvPr>
        </p:nvSpPr>
        <p:spPr>
          <a:xfrm>
            <a:off x="890338" y="640080"/>
            <a:ext cx="4267414" cy="3566160"/>
          </a:xfrm>
        </p:spPr>
        <p:txBody>
          <a:bodyPr anchor="b">
            <a:noAutofit/>
          </a:bodyPr>
          <a:lstStyle/>
          <a:p>
            <a:pPr algn="l"/>
            <a:r>
              <a:rPr lang="en-US" sz="5200" i="0">
                <a:effectLst/>
                <a:cs typeface="Arial" panose="020B0604020202020204" pitchFamily="34" charset="0"/>
              </a:rPr>
              <a:t>Unlocking Insights for a Safer City: LAPD Data Analytics</a:t>
            </a:r>
            <a:endParaRPr lang="en-SG" sz="5200">
              <a:cs typeface="Arial" panose="020B0604020202020204" pitchFamily="34" charset="0"/>
            </a:endParaRPr>
          </a:p>
        </p:txBody>
      </p:sp>
      <p:sp>
        <p:nvSpPr>
          <p:cNvPr id="3" name="Subtitle 2">
            <a:extLst>
              <a:ext uri="{FF2B5EF4-FFF2-40B4-BE49-F238E27FC236}">
                <a16:creationId xmlns:a16="http://schemas.microsoft.com/office/drawing/2014/main" id="{BA2BDD12-EA64-61B9-9CEE-8C9A1B66CEC6}"/>
              </a:ext>
            </a:extLst>
          </p:cNvPr>
          <p:cNvSpPr>
            <a:spLocks noGrp="1"/>
          </p:cNvSpPr>
          <p:nvPr>
            <p:ph type="subTitle" idx="1"/>
          </p:nvPr>
        </p:nvSpPr>
        <p:spPr>
          <a:xfrm>
            <a:off x="890339" y="4636008"/>
            <a:ext cx="3734014" cy="1876552"/>
          </a:xfrm>
        </p:spPr>
        <p:txBody>
          <a:bodyPr vert="horz" lIns="91440" tIns="45720" rIns="91440" bIns="45720" rtlCol="0" anchor="t">
            <a:normAutofit lnSpcReduction="10000"/>
          </a:bodyPr>
          <a:lstStyle/>
          <a:p>
            <a:pPr algn="l"/>
            <a:br>
              <a:rPr lang="en-SG" sz="1000" dirty="0">
                <a:cs typeface="Arial" panose="020B0604020202020204" pitchFamily="34" charset="0"/>
              </a:rPr>
            </a:br>
            <a:r>
              <a:rPr lang="en-SG" sz="1800" b="1" dirty="0">
                <a:ea typeface="Calibri"/>
                <a:cs typeface="Arial"/>
              </a:rPr>
              <a:t>Group 10</a:t>
            </a:r>
            <a:endParaRPr lang="en-SG" sz="1800" b="1" dirty="0">
              <a:effectLst/>
              <a:ea typeface="Calibri" panose="020F0502020204030204" pitchFamily="34" charset="0"/>
              <a:cs typeface="Arial" panose="020B0604020202020204" pitchFamily="34" charset="0"/>
            </a:endParaRPr>
          </a:p>
          <a:p>
            <a:pPr algn="l"/>
            <a:r>
              <a:rPr lang="en-SG" sz="1600" dirty="0">
                <a:cs typeface="Arial"/>
              </a:rPr>
              <a:t>Ballarat Analytics Group (BAG)</a:t>
            </a:r>
            <a:br>
              <a:rPr lang="en-SG" sz="1600" dirty="0">
                <a:ea typeface="Calibri"/>
                <a:cs typeface="Arial" panose="020B0604020202020204" pitchFamily="34" charset="0"/>
              </a:rPr>
            </a:br>
            <a:br>
              <a:rPr lang="en-SG" sz="1600" dirty="0">
                <a:cs typeface="Arial"/>
              </a:rPr>
            </a:br>
            <a:r>
              <a:rPr lang="en-SG" sz="1600" dirty="0">
                <a:cs typeface="Arial"/>
              </a:rPr>
              <a:t>Harison </a:t>
            </a:r>
            <a:r>
              <a:rPr lang="en-SG" sz="1600">
                <a:cs typeface="Arial"/>
              </a:rPr>
              <a:t>Nagisvaran </a:t>
            </a:r>
            <a:endParaRPr lang="en-SG" sz="1600" dirty="0">
              <a:cs typeface="Arial"/>
            </a:endParaRPr>
          </a:p>
          <a:p>
            <a:pPr algn="l"/>
            <a:r>
              <a:rPr lang="en-SG" sz="1600" dirty="0">
                <a:cs typeface="Arial"/>
              </a:rPr>
              <a:t>Student 2</a:t>
            </a:r>
          </a:p>
          <a:p>
            <a:pPr algn="l"/>
            <a:r>
              <a:rPr lang="en-SG" sz="1600" dirty="0">
                <a:ea typeface="Calibri"/>
                <a:cs typeface="Arial"/>
              </a:rPr>
              <a:t>Student 3</a:t>
            </a:r>
          </a:p>
        </p:txBody>
      </p:sp>
      <p:sp>
        <p:nvSpPr>
          <p:cNvPr id="12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ue circle with a flag and a person and a couple of scales&#10;&#10;Description automatically generated">
            <a:extLst>
              <a:ext uri="{FF2B5EF4-FFF2-40B4-BE49-F238E27FC236}">
                <a16:creationId xmlns:a16="http://schemas.microsoft.com/office/drawing/2014/main" id="{FCB53EA6-41F7-3D9B-5858-F31286889285}"/>
              </a:ext>
            </a:extLst>
          </p:cNvPr>
          <p:cNvPicPr>
            <a:picLocks noChangeAspect="1"/>
          </p:cNvPicPr>
          <p:nvPr/>
        </p:nvPicPr>
        <p:blipFill rotWithShape="1">
          <a:blip r:embed="rId2">
            <a:extLst>
              <a:ext uri="{28A0092B-C50C-407E-A947-70E740481C1C}">
                <a14:useLocalDpi xmlns:a14="http://schemas.microsoft.com/office/drawing/2010/main" val="0"/>
              </a:ext>
            </a:extLst>
          </a:blip>
          <a:srcRect r="452" b="3"/>
          <a:stretch/>
        </p:blipFill>
        <p:spPr>
          <a:xfrm>
            <a:off x="5157752" y="293542"/>
            <a:ext cx="6220213" cy="6038954"/>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517ADC57-45A2-CE2F-F937-DF63E02F8FEC}"/>
              </a:ext>
            </a:extLst>
          </p:cNvPr>
          <p:cNvSpPr>
            <a:spLocks noGrp="1"/>
          </p:cNvSpPr>
          <p:nvPr>
            <p:ph type="sldNum" sz="quarter" idx="12"/>
          </p:nvPr>
        </p:nvSpPr>
        <p:spPr>
          <a:xfrm>
            <a:off x="10591800" y="6356350"/>
            <a:ext cx="762000" cy="365125"/>
          </a:xfrm>
        </p:spPr>
        <p:txBody>
          <a:bodyPr>
            <a:normAutofit/>
          </a:bodyPr>
          <a:lstStyle/>
          <a:p>
            <a:pPr>
              <a:spcAft>
                <a:spcPts val="600"/>
              </a:spcAft>
            </a:pPr>
            <a:fld id="{30B4EF0A-CE2D-4DE7-9304-35624A4F5BC1}" type="slidenum">
              <a:rPr lang="en-SG" smtClean="0">
                <a:solidFill>
                  <a:srgbClr val="FFFFFF"/>
                </a:solidFill>
              </a:rPr>
              <a:pPr>
                <a:spcAft>
                  <a:spcPts val="600"/>
                </a:spcAft>
              </a:pPr>
              <a:t>1</a:t>
            </a:fld>
            <a:endParaRPr lang="en-SG">
              <a:solidFill>
                <a:srgbClr val="FFFFFF"/>
              </a:solidFill>
            </a:endParaRPr>
          </a:p>
        </p:txBody>
      </p:sp>
    </p:spTree>
    <p:extLst>
      <p:ext uri="{BB962C8B-B14F-4D97-AF65-F5344CB8AC3E}">
        <p14:creationId xmlns:p14="http://schemas.microsoft.com/office/powerpoint/2010/main" val="107267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0F3863C-5E6F-CC6E-00DD-555CD3D42395}"/>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spcAft>
                <a:spcPts val="600"/>
              </a:spcAft>
            </a:pPr>
            <a:r>
              <a:rPr lang="en-US" sz="4800" kern="1200">
                <a:solidFill>
                  <a:schemeClr val="tx1"/>
                </a:solidFill>
                <a:latin typeface="+mj-lt"/>
                <a:ea typeface="+mj-ea"/>
                <a:cs typeface="+mj-cs"/>
              </a:rPr>
              <a:t>Crime Distribution by Area (Power BI)</a:t>
            </a:r>
          </a:p>
        </p:txBody>
      </p:sp>
      <p:sp>
        <p:nvSpPr>
          <p:cNvPr id="31" name="Rectangle 2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45E6FB97-7E73-7569-73E0-401839DD34A4}"/>
              </a:ext>
            </a:extLst>
          </p:cNvPr>
          <p:cNvSpPr txBox="1">
            <a:spLocks/>
          </p:cNvSpPr>
          <p:nvPr/>
        </p:nvSpPr>
        <p:spPr>
          <a:xfrm>
            <a:off x="404321" y="2780068"/>
            <a:ext cx="2901388" cy="3639450"/>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900" b="1" dirty="0"/>
              <a:t>Findings</a:t>
            </a:r>
          </a:p>
          <a:p>
            <a:r>
              <a:rPr lang="en-US" sz="1900" dirty="0"/>
              <a:t>The graph  illustrates how crime  is distributed by area in 4 years. The figure shows that the Central part of Los Angeles has the highest crime recorded with 52,990 cases. </a:t>
            </a:r>
            <a:endParaRPr lang="en-US" sz="1900" dirty="0">
              <a:ea typeface="Calibri"/>
              <a:cs typeface="Calibri"/>
            </a:endParaRPr>
          </a:p>
          <a:p>
            <a:endParaRPr lang="en-US" sz="1900" dirty="0"/>
          </a:p>
          <a:p>
            <a:pPr marL="0" indent="0">
              <a:buNone/>
            </a:pPr>
            <a:r>
              <a:rPr lang="en-US" sz="1900" b="1" dirty="0"/>
              <a:t>Implications: </a:t>
            </a:r>
            <a:endParaRPr lang="en-US" sz="1900" b="1" dirty="0">
              <a:ea typeface="Calibri"/>
              <a:cs typeface="Calibri"/>
            </a:endParaRPr>
          </a:p>
          <a:p>
            <a:r>
              <a:rPr lang="en-US" sz="1900" dirty="0"/>
              <a:t>Resource allocation</a:t>
            </a:r>
            <a:endParaRPr lang="en-US" sz="1900" dirty="0">
              <a:ea typeface="Calibri"/>
              <a:cs typeface="Calibri"/>
            </a:endParaRPr>
          </a:p>
          <a:p>
            <a:pPr marL="0" indent="0">
              <a:buNone/>
            </a:pPr>
            <a:br>
              <a:rPr lang="en-US" sz="1900" dirty="0"/>
            </a:br>
            <a:endParaRPr lang="en-US" sz="1900" dirty="0"/>
          </a:p>
          <a:p>
            <a:endParaRPr lang="en-US" sz="1900" dirty="0"/>
          </a:p>
          <a:p>
            <a:endParaRPr lang="en-US" sz="1900" dirty="0"/>
          </a:p>
        </p:txBody>
      </p:sp>
      <p:pic>
        <p:nvPicPr>
          <p:cNvPr id="19" name="Content Placeholder 18" descr="A screenshot of a computer screen&#10;&#10;Description automatically generated">
            <a:extLst>
              <a:ext uri="{FF2B5EF4-FFF2-40B4-BE49-F238E27FC236}">
                <a16:creationId xmlns:a16="http://schemas.microsoft.com/office/drawing/2014/main" id="{AED0178B-4A4E-3183-F324-3E6AF59E7052}"/>
              </a:ext>
            </a:extLst>
          </p:cNvPr>
          <p:cNvPicPr>
            <a:picLocks noGrp="1" noChangeAspect="1"/>
          </p:cNvPicPr>
          <p:nvPr>
            <p:ph idx="1"/>
          </p:nvPr>
        </p:nvPicPr>
        <p:blipFill>
          <a:blip r:embed="rId2"/>
          <a:stretch>
            <a:fillRect/>
          </a:stretch>
        </p:blipFill>
        <p:spPr>
          <a:xfrm>
            <a:off x="3562138" y="2324498"/>
            <a:ext cx="7892455" cy="4025152"/>
          </a:xfrm>
          <a:prstGeom prst="rect">
            <a:avLst/>
          </a:prstGeom>
        </p:spPr>
      </p:pic>
      <p:sp>
        <p:nvSpPr>
          <p:cNvPr id="34" name="Rectangle 2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03FBBD4-E637-9D12-0F3A-16C90F28350E}"/>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defTabSz="914400">
              <a:spcAft>
                <a:spcPts val="600"/>
              </a:spcAft>
            </a:pPr>
            <a:fld id="{30B4EF0A-CE2D-4DE7-9304-35624A4F5BC1}" type="slidenum">
              <a:rPr lang="en-US" smtClean="0"/>
              <a:pPr defTabSz="914400">
                <a:spcAft>
                  <a:spcPts val="600"/>
                </a:spcAft>
              </a:pPr>
              <a:t>10</a:t>
            </a:fld>
            <a:endParaRPr lang="en-US"/>
          </a:p>
        </p:txBody>
      </p:sp>
      <p:sp>
        <p:nvSpPr>
          <p:cNvPr id="9" name="TextBox 8">
            <a:extLst>
              <a:ext uri="{FF2B5EF4-FFF2-40B4-BE49-F238E27FC236}">
                <a16:creationId xmlns:a16="http://schemas.microsoft.com/office/drawing/2014/main" id="{4B8E97AE-08DB-4098-7D5B-29F28CE8C199}"/>
              </a:ext>
            </a:extLst>
          </p:cNvPr>
          <p:cNvSpPr txBox="1"/>
          <p:nvPr/>
        </p:nvSpPr>
        <p:spPr>
          <a:xfrm>
            <a:off x="6676324" y="6410244"/>
            <a:ext cx="2931090" cy="338554"/>
          </a:xfrm>
          <a:prstGeom prst="rect">
            <a:avLst/>
          </a:prstGeom>
          <a:noFill/>
        </p:spPr>
        <p:txBody>
          <a:bodyPr wrap="square" rtlCol="0">
            <a:spAutoFit/>
          </a:bodyPr>
          <a:lstStyle/>
          <a:p>
            <a:r>
              <a:rPr lang="en-SG" sz="1600" dirty="0"/>
              <a:t>Source: Author</a:t>
            </a:r>
          </a:p>
        </p:txBody>
      </p:sp>
    </p:spTree>
    <p:extLst>
      <p:ext uri="{BB962C8B-B14F-4D97-AF65-F5344CB8AC3E}">
        <p14:creationId xmlns:p14="http://schemas.microsoft.com/office/powerpoint/2010/main" val="175297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B8CA4-9428-5904-0DBB-FCFF17BE14C6}"/>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kern="1200">
                <a:latin typeface="+mj-lt"/>
                <a:ea typeface="+mj-ea"/>
                <a:cs typeface="+mj-cs"/>
              </a:rPr>
              <a:t>Yearly Count of Crime</a:t>
            </a:r>
            <a:r>
              <a:rPr lang="en-US" sz="4800"/>
              <a:t> (Power BI)</a:t>
            </a:r>
            <a:endParaRPr lang="en-US" sz="4800" kern="120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with different colored squares&#10;&#10;Description automatically generated">
            <a:extLst>
              <a:ext uri="{FF2B5EF4-FFF2-40B4-BE49-F238E27FC236}">
                <a16:creationId xmlns:a16="http://schemas.microsoft.com/office/drawing/2014/main" id="{09F71BA5-74E8-39F3-8FC7-A4F490AEEF0E}"/>
              </a:ext>
            </a:extLst>
          </p:cNvPr>
          <p:cNvPicPr>
            <a:picLocks noGrp="1" noChangeAspect="1"/>
          </p:cNvPicPr>
          <p:nvPr>
            <p:ph idx="1"/>
          </p:nvPr>
        </p:nvPicPr>
        <p:blipFill>
          <a:blip r:embed="rId2"/>
          <a:stretch>
            <a:fillRect/>
          </a:stretch>
        </p:blipFill>
        <p:spPr>
          <a:xfrm>
            <a:off x="3677950" y="2231861"/>
            <a:ext cx="7675850" cy="4125769"/>
          </a:xfrm>
          <a:prstGeom prst="rect">
            <a:avLst/>
          </a:prstGeom>
        </p:spPr>
      </p:pic>
      <p:sp>
        <p:nvSpPr>
          <p:cNvPr id="3" name="TextBox 2">
            <a:extLst>
              <a:ext uri="{FF2B5EF4-FFF2-40B4-BE49-F238E27FC236}">
                <a16:creationId xmlns:a16="http://schemas.microsoft.com/office/drawing/2014/main" id="{CABA59D1-43EF-0140-865F-44E5928B88FF}"/>
              </a:ext>
            </a:extLst>
          </p:cNvPr>
          <p:cNvSpPr txBox="1"/>
          <p:nvPr/>
        </p:nvSpPr>
        <p:spPr>
          <a:xfrm>
            <a:off x="222839" y="2033802"/>
            <a:ext cx="3297449" cy="425439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pPr indent="-228600" defTabSz="914400">
              <a:lnSpc>
                <a:spcPct val="90000"/>
              </a:lnSpc>
              <a:spcAft>
                <a:spcPts val="600"/>
              </a:spcAft>
              <a:buFont typeface="Arial" panose="020B0604020202020204" pitchFamily="34" charset="0"/>
              <a:buChar char="•"/>
            </a:pPr>
            <a:endParaRPr lang="en-US" dirty="0"/>
          </a:p>
          <a:p>
            <a:pPr defTabSz="914400">
              <a:lnSpc>
                <a:spcPct val="90000"/>
              </a:lnSpc>
              <a:spcAft>
                <a:spcPts val="600"/>
              </a:spcAft>
            </a:pPr>
            <a:r>
              <a:rPr lang="en-US" b="1" dirty="0"/>
              <a:t>Findings:</a:t>
            </a:r>
            <a:endParaRPr lang="en-US" b="1" dirty="0">
              <a:ea typeface="Calibri"/>
              <a:cs typeface="Calibri"/>
            </a:endParaRPr>
          </a:p>
          <a:p>
            <a:pPr indent="-228600" defTabSz="914400">
              <a:lnSpc>
                <a:spcPct val="90000"/>
              </a:lnSpc>
              <a:spcAft>
                <a:spcPts val="600"/>
              </a:spcAft>
              <a:buFont typeface="Arial" panose="020B0604020202020204" pitchFamily="34" charset="0"/>
              <a:buChar char="•"/>
            </a:pPr>
            <a:r>
              <a:rPr lang="en-US" dirty="0"/>
              <a:t>From 2020 to 2021 there was a relevant increase in vehicle stolen by 2,910 cases, while theft related to  Motor vehicles with  less than $950 decreased by 1,480</a:t>
            </a:r>
            <a:endParaRPr lang="en-US" dirty="0">
              <a:ea typeface="Calibri"/>
              <a:cs typeface="Calibri"/>
            </a:endParaRP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r>
              <a:rPr lang="en-US" dirty="0"/>
              <a:t>From 2021 to 2022 the figures related to Identity theft increased rapidly by 10,580 cases.</a:t>
            </a:r>
            <a:endParaRPr lang="en-US" dirty="0">
              <a:ea typeface="Calibri"/>
              <a:cs typeface="Calibri"/>
            </a:endParaRPr>
          </a:p>
          <a:p>
            <a:pPr indent="-228600" defTabSz="914400">
              <a:lnSpc>
                <a:spcPct val="90000"/>
              </a:lnSpc>
              <a:spcAft>
                <a:spcPts val="600"/>
              </a:spcAft>
              <a:buFont typeface="Arial" panose="020B0604020202020204" pitchFamily="34" charset="0"/>
              <a:buChar char="•"/>
            </a:pPr>
            <a:endParaRPr lang="en-US" dirty="0"/>
          </a:p>
          <a:p>
            <a:pPr defTabSz="914400">
              <a:lnSpc>
                <a:spcPct val="90000"/>
              </a:lnSpc>
              <a:spcAft>
                <a:spcPts val="600"/>
              </a:spcAft>
            </a:pPr>
            <a:r>
              <a:rPr lang="en-US" b="1" dirty="0"/>
              <a:t>Implication: </a:t>
            </a:r>
            <a:endParaRPr lang="en-US" b="1" dirty="0">
              <a:ea typeface="Calibri"/>
              <a:cs typeface="Calibri"/>
            </a:endParaRPr>
          </a:p>
          <a:p>
            <a:pPr indent="-228600" defTabSz="914400">
              <a:lnSpc>
                <a:spcPct val="90000"/>
              </a:lnSpc>
              <a:spcAft>
                <a:spcPts val="600"/>
              </a:spcAft>
              <a:buFont typeface="Arial" panose="020B0604020202020204" pitchFamily="34" charset="0"/>
              <a:buChar char="•"/>
            </a:pPr>
            <a:r>
              <a:rPr lang="en-US" dirty="0"/>
              <a:t>Insights about the shift of crime pattern can help for strategic planning</a:t>
            </a:r>
            <a:endParaRPr lang="en-US" dirty="0">
              <a:ea typeface="Calibri"/>
              <a:cs typeface="Calibri"/>
            </a:endParaRPr>
          </a:p>
          <a:p>
            <a:pPr indent="-228600" defTabSz="914400">
              <a:lnSpc>
                <a:spcPct val="90000"/>
              </a:lnSpc>
              <a:spcAft>
                <a:spcPts val="600"/>
              </a:spcAft>
              <a:buFont typeface="Arial" panose="020B0604020202020204" pitchFamily="34" charset="0"/>
              <a:buChar char="•"/>
            </a:pPr>
            <a:endParaRPr lang="en-US" dirty="0"/>
          </a:p>
        </p:txBody>
      </p:sp>
      <p:sp>
        <p:nvSpPr>
          <p:cNvPr id="18" name="Rectangle 17">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9C1FEF4-6E60-E0AD-DA14-42DED4BAD5EE}"/>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defTabSz="914400">
              <a:spcAft>
                <a:spcPts val="600"/>
              </a:spcAft>
            </a:pPr>
            <a:fld id="{30B4EF0A-CE2D-4DE7-9304-35624A4F5BC1}" type="slidenum">
              <a:rPr lang="en-US" smtClean="0"/>
              <a:pPr defTabSz="914400">
                <a:spcAft>
                  <a:spcPts val="600"/>
                </a:spcAft>
              </a:pPr>
              <a:t>11</a:t>
            </a:fld>
            <a:endParaRPr lang="en-US"/>
          </a:p>
        </p:txBody>
      </p:sp>
      <p:sp>
        <p:nvSpPr>
          <p:cNvPr id="5" name="TextBox 4">
            <a:extLst>
              <a:ext uri="{FF2B5EF4-FFF2-40B4-BE49-F238E27FC236}">
                <a16:creationId xmlns:a16="http://schemas.microsoft.com/office/drawing/2014/main" id="{A7F36F15-8C7B-5C11-5C0C-4D881FFD8C68}"/>
              </a:ext>
            </a:extLst>
          </p:cNvPr>
          <p:cNvSpPr txBox="1"/>
          <p:nvPr/>
        </p:nvSpPr>
        <p:spPr>
          <a:xfrm>
            <a:off x="6950644" y="6301793"/>
            <a:ext cx="2931090" cy="338554"/>
          </a:xfrm>
          <a:prstGeom prst="rect">
            <a:avLst/>
          </a:prstGeom>
          <a:noFill/>
        </p:spPr>
        <p:txBody>
          <a:bodyPr wrap="square" rtlCol="0">
            <a:spAutoFit/>
          </a:bodyPr>
          <a:lstStyle/>
          <a:p>
            <a:r>
              <a:rPr lang="en-SG" sz="1600" dirty="0"/>
              <a:t>Source: Author</a:t>
            </a:r>
          </a:p>
        </p:txBody>
      </p:sp>
    </p:spTree>
    <p:extLst>
      <p:ext uri="{BB962C8B-B14F-4D97-AF65-F5344CB8AC3E}">
        <p14:creationId xmlns:p14="http://schemas.microsoft.com/office/powerpoint/2010/main" val="218197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B8CA4-9428-5904-0DBB-FCFF17BE14C6}"/>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3200"/>
              <a:t>TIME WITH HIGHEST CRIME OCCURRENCE (SAP Lumira)</a:t>
            </a:r>
            <a:endParaRPr lang="en-US" sz="3200">
              <a:ea typeface="+mj-ea"/>
              <a:cs typeface="+mj-cs"/>
            </a:endParaRPr>
          </a:p>
        </p:txBody>
      </p:sp>
      <p:sp>
        <p:nvSpPr>
          <p:cNvPr id="14" name="Rectangle 13">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ABA59D1-43EF-0140-865F-44E5928B88FF}"/>
              </a:ext>
            </a:extLst>
          </p:cNvPr>
          <p:cNvSpPr txBox="1"/>
          <p:nvPr/>
        </p:nvSpPr>
        <p:spPr>
          <a:xfrm>
            <a:off x="222839" y="2392956"/>
            <a:ext cx="3297449" cy="38952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endParaRPr lang="en-US" sz="1700">
              <a:ea typeface="Calibri"/>
              <a:cs typeface="Calibri"/>
            </a:endParaRPr>
          </a:p>
          <a:p>
            <a:pPr indent="-228600" defTabSz="914400">
              <a:lnSpc>
                <a:spcPct val="90000"/>
              </a:lnSpc>
              <a:spcAft>
                <a:spcPts val="600"/>
              </a:spcAft>
              <a:buFont typeface="Arial" panose="020B0604020202020204" pitchFamily="34" charset="0"/>
              <a:buChar char="•"/>
            </a:pPr>
            <a:endParaRPr lang="en-US" sz="1700"/>
          </a:p>
        </p:txBody>
      </p:sp>
      <p:sp>
        <p:nvSpPr>
          <p:cNvPr id="18" name="Rectangle 17">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9C1FEF4-6E60-E0AD-DA14-42DED4BAD5EE}"/>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defTabSz="914400">
              <a:spcAft>
                <a:spcPts val="600"/>
              </a:spcAft>
            </a:pPr>
            <a:fld id="{30B4EF0A-CE2D-4DE7-9304-35624A4F5BC1}" type="slidenum">
              <a:rPr lang="en-US" smtClean="0"/>
              <a:pPr defTabSz="914400">
                <a:spcAft>
                  <a:spcPts val="600"/>
                </a:spcAft>
              </a:pPr>
              <a:t>12</a:t>
            </a:fld>
            <a:endParaRPr lang="en-US"/>
          </a:p>
        </p:txBody>
      </p:sp>
      <p:pic>
        <p:nvPicPr>
          <p:cNvPr id="9" name="Content Placeholder 8" descr="A graph with numbers and a bar chart&#10;&#10;Description automatically generated">
            <a:extLst>
              <a:ext uri="{FF2B5EF4-FFF2-40B4-BE49-F238E27FC236}">
                <a16:creationId xmlns:a16="http://schemas.microsoft.com/office/drawing/2014/main" id="{7278E1E1-31C8-8E06-C3EC-A0C100CC3960}"/>
              </a:ext>
            </a:extLst>
          </p:cNvPr>
          <p:cNvPicPr>
            <a:picLocks noGrp="1" noChangeAspect="1"/>
          </p:cNvPicPr>
          <p:nvPr>
            <p:ph idx="1"/>
          </p:nvPr>
        </p:nvPicPr>
        <p:blipFill>
          <a:blip r:embed="rId2"/>
          <a:stretch>
            <a:fillRect/>
          </a:stretch>
        </p:blipFill>
        <p:spPr>
          <a:xfrm>
            <a:off x="4208884" y="2178930"/>
            <a:ext cx="7174478" cy="4349132"/>
          </a:xfrm>
        </p:spPr>
      </p:pic>
      <p:sp>
        <p:nvSpPr>
          <p:cNvPr id="8" name="Title 1">
            <a:extLst>
              <a:ext uri="{FF2B5EF4-FFF2-40B4-BE49-F238E27FC236}">
                <a16:creationId xmlns:a16="http://schemas.microsoft.com/office/drawing/2014/main" id="{233B71BD-4BE6-AF9F-2000-F0DB63877806}"/>
              </a:ext>
            </a:extLst>
          </p:cNvPr>
          <p:cNvSpPr>
            <a:spLocks noGrp="1"/>
          </p:cNvSpPr>
          <p:nvPr/>
        </p:nvSpPr>
        <p:spPr>
          <a:xfrm>
            <a:off x="225051" y="1816784"/>
            <a:ext cx="3383343" cy="434913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pPr>
            <a:br>
              <a:rPr lang="en-US" sz="3200" dirty="0">
                <a:ea typeface="Calibri Light"/>
                <a:cs typeface="Calibri Light"/>
              </a:rPr>
            </a:br>
            <a:br>
              <a:rPr lang="en-US" sz="3200" dirty="0">
                <a:ea typeface="Calibri Light"/>
                <a:cs typeface="Calibri Light"/>
              </a:rPr>
            </a:br>
            <a:br>
              <a:rPr lang="en-US" sz="3200" dirty="0">
                <a:ea typeface="Calibri Light"/>
                <a:cs typeface="Calibri Light"/>
              </a:rPr>
            </a:br>
            <a:r>
              <a:rPr lang="en-US" sz="2000" b="1" dirty="0">
                <a:latin typeface="+mn-lt"/>
                <a:ea typeface="Calibri Light"/>
                <a:cs typeface="Calibri Light"/>
              </a:rPr>
              <a:t>Finding:</a:t>
            </a:r>
            <a:br>
              <a:rPr lang="en-US" sz="3200" dirty="0">
                <a:ea typeface="Calibri Light"/>
                <a:cs typeface="Calibri Light"/>
              </a:rPr>
            </a:br>
            <a:r>
              <a:rPr lang="en-US" sz="1800" dirty="0">
                <a:latin typeface="Calibri"/>
                <a:ea typeface="Calibri"/>
                <a:cs typeface="Calibri"/>
              </a:rPr>
              <a:t>The graph shows the time pattern of crime committed in Los Angeles, California. From 2020 to 2022 the trend of crime follows the same pattern. It shows that  from 12:00 PM to 11:59 PM  most crime occurs.</a:t>
            </a:r>
            <a:br>
              <a:rPr lang="en-US" sz="1800" dirty="0">
                <a:latin typeface="Calibri"/>
                <a:ea typeface="Calibri"/>
                <a:cs typeface="Calibri"/>
              </a:rPr>
            </a:br>
            <a:br>
              <a:rPr lang="en-US" sz="1800" dirty="0">
                <a:latin typeface="Calibri"/>
                <a:ea typeface="Calibri"/>
                <a:cs typeface="Calibri"/>
              </a:rPr>
            </a:br>
            <a:r>
              <a:rPr lang="en-US" sz="1800" b="1" dirty="0">
                <a:latin typeface="Calibri"/>
                <a:ea typeface="Calibri"/>
                <a:cs typeface="Calibri"/>
              </a:rPr>
              <a:t>Implication:</a:t>
            </a:r>
            <a:br>
              <a:rPr lang="en-US" sz="1800" dirty="0">
                <a:latin typeface="Calibri"/>
                <a:ea typeface="Calibri"/>
                <a:cs typeface="Calibri"/>
              </a:rPr>
            </a:br>
            <a:r>
              <a:rPr lang="en-US" sz="1800" dirty="0">
                <a:latin typeface="Calibri"/>
                <a:ea typeface="Calibri"/>
                <a:cs typeface="Calibri"/>
              </a:rPr>
              <a:t>community awareness and improve police operation.</a:t>
            </a:r>
            <a:endParaRPr lang="en-US" sz="1000" dirty="0">
              <a:solidFill>
                <a:srgbClr val="222222"/>
              </a:solidFill>
              <a:latin typeface="Arial"/>
              <a:cs typeface="Arial"/>
            </a:endParaRPr>
          </a:p>
          <a:p>
            <a:pPr>
              <a:lnSpc>
                <a:spcPct val="100000"/>
              </a:lnSpc>
              <a:spcBef>
                <a:spcPts val="0"/>
              </a:spcBef>
            </a:pPr>
            <a:endParaRPr lang="en-US" sz="1800" dirty="0">
              <a:latin typeface="Calibri"/>
              <a:ea typeface="Calibri"/>
              <a:cs typeface="Calibri"/>
            </a:endParaRPr>
          </a:p>
        </p:txBody>
      </p:sp>
      <p:sp>
        <p:nvSpPr>
          <p:cNvPr id="5" name="TextBox 4">
            <a:extLst>
              <a:ext uri="{FF2B5EF4-FFF2-40B4-BE49-F238E27FC236}">
                <a16:creationId xmlns:a16="http://schemas.microsoft.com/office/drawing/2014/main" id="{33BB06C2-2B45-53C6-4D16-B435D4433F38}"/>
              </a:ext>
            </a:extLst>
          </p:cNvPr>
          <p:cNvSpPr txBox="1"/>
          <p:nvPr/>
        </p:nvSpPr>
        <p:spPr>
          <a:xfrm>
            <a:off x="7073824" y="6481232"/>
            <a:ext cx="2931090" cy="338554"/>
          </a:xfrm>
          <a:prstGeom prst="rect">
            <a:avLst/>
          </a:prstGeom>
          <a:noFill/>
        </p:spPr>
        <p:txBody>
          <a:bodyPr wrap="square" rtlCol="0">
            <a:spAutoFit/>
          </a:bodyPr>
          <a:lstStyle/>
          <a:p>
            <a:r>
              <a:rPr lang="en-SG" sz="1600" dirty="0"/>
              <a:t>Source: Author</a:t>
            </a:r>
          </a:p>
        </p:txBody>
      </p:sp>
    </p:spTree>
    <p:extLst>
      <p:ext uri="{BB962C8B-B14F-4D97-AF65-F5344CB8AC3E}">
        <p14:creationId xmlns:p14="http://schemas.microsoft.com/office/powerpoint/2010/main" val="102495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5B34BF-B699-5524-DBCC-9D2DAA7F179C}"/>
              </a:ext>
            </a:extLst>
          </p:cNvPr>
          <p:cNvSpPr>
            <a:spLocks noGrp="1"/>
          </p:cNvSpPr>
          <p:nvPr>
            <p:ph type="title"/>
          </p:nvPr>
        </p:nvSpPr>
        <p:spPr>
          <a:xfrm>
            <a:off x="838200" y="365125"/>
            <a:ext cx="10515600" cy="1325563"/>
          </a:xfrm>
        </p:spPr>
        <p:txBody>
          <a:bodyPr>
            <a:normAutofit/>
          </a:bodyPr>
          <a:lstStyle/>
          <a:p>
            <a:r>
              <a:rPr lang="en-SG" sz="4800" dirty="0"/>
              <a:t>Conclusion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476A59-EDE8-1650-7634-C07C0C095F4A}"/>
              </a:ext>
            </a:extLst>
          </p:cNvPr>
          <p:cNvSpPr>
            <a:spLocks noGrp="1"/>
          </p:cNvSpPr>
          <p:nvPr>
            <p:ph idx="1"/>
          </p:nvPr>
        </p:nvSpPr>
        <p:spPr>
          <a:xfrm>
            <a:off x="838200" y="1825625"/>
            <a:ext cx="10515600" cy="4351338"/>
          </a:xfrm>
        </p:spPr>
        <p:txBody>
          <a:bodyPr>
            <a:normAutofit/>
          </a:bodyPr>
          <a:lstStyle/>
          <a:p>
            <a:pPr>
              <a:buFont typeface="Arial" panose="020B0604020202020204" pitchFamily="34" charset="0"/>
              <a:buChar char="•"/>
            </a:pPr>
            <a:r>
              <a:rPr lang="en-US" b="1" dirty="0">
                <a:effectLst/>
                <a:latin typeface="Söhne"/>
              </a:rPr>
              <a:t>Highlight:</a:t>
            </a:r>
            <a:r>
              <a:rPr lang="en-US" b="0" dirty="0">
                <a:effectLst/>
                <a:latin typeface="Söhne"/>
              </a:rPr>
              <a:t> </a:t>
            </a:r>
            <a:r>
              <a:rPr lang="en-US" b="0" i="0" dirty="0">
                <a:effectLst/>
                <a:latin typeface="Söhne"/>
              </a:rPr>
              <a:t>Our analysis has provided valuable insights into crime patterns, spatial and temporal trends, and victim demographics.</a:t>
            </a:r>
            <a:br>
              <a:rPr lang="en-US" b="0" i="0" dirty="0">
                <a:effectLst/>
                <a:latin typeface="Söhne"/>
              </a:rPr>
            </a:br>
            <a:endParaRPr lang="en-US" b="0" i="0" dirty="0">
              <a:effectLst/>
              <a:latin typeface="Söhne"/>
            </a:endParaRPr>
          </a:p>
          <a:p>
            <a:pPr>
              <a:buFont typeface="Arial" panose="020B0604020202020204" pitchFamily="34" charset="0"/>
              <a:buChar char="•"/>
            </a:pPr>
            <a:r>
              <a:rPr lang="en-US" b="1" i="0" dirty="0">
                <a:effectLst/>
                <a:latin typeface="Söhne"/>
              </a:rPr>
              <a:t>Impact:</a:t>
            </a:r>
            <a:r>
              <a:rPr lang="en-US" b="0" i="0" dirty="0">
                <a:effectLst/>
                <a:latin typeface="Söhne"/>
              </a:rPr>
              <a:t> These insights can inform targeted policing efforts, resource allocation, and crime prevention strategies.</a:t>
            </a:r>
            <a:br>
              <a:rPr lang="en-US" b="0" i="0" dirty="0">
                <a:effectLst/>
                <a:latin typeface="Söhne"/>
              </a:rPr>
            </a:br>
            <a:endParaRPr lang="en-US" b="0" i="0" dirty="0">
              <a:effectLst/>
              <a:latin typeface="Söhne"/>
            </a:endParaRPr>
          </a:p>
          <a:p>
            <a:pPr>
              <a:buFont typeface="Arial" panose="020B0604020202020204" pitchFamily="34" charset="0"/>
              <a:buChar char="•"/>
            </a:pPr>
            <a:r>
              <a:rPr lang="en-US" b="1" i="0" dirty="0">
                <a:effectLst/>
                <a:latin typeface="Söhne"/>
              </a:rPr>
              <a:t>Commitment:</a:t>
            </a:r>
            <a:r>
              <a:rPr lang="en-US" b="0" i="0" dirty="0">
                <a:effectLst/>
                <a:latin typeface="Söhne"/>
              </a:rPr>
              <a:t> LAPD must leverage data analytics to enhance public safety and serve our communities better.</a:t>
            </a:r>
          </a:p>
          <a:p>
            <a:endParaRPr lang="en-SG" dirty="0"/>
          </a:p>
        </p:txBody>
      </p:sp>
      <p:sp>
        <p:nvSpPr>
          <p:cNvPr id="4" name="Slide Number Placeholder 3">
            <a:extLst>
              <a:ext uri="{FF2B5EF4-FFF2-40B4-BE49-F238E27FC236}">
                <a16:creationId xmlns:a16="http://schemas.microsoft.com/office/drawing/2014/main" id="{1F4169D6-768F-3C84-84E6-738B13A8029C}"/>
              </a:ext>
            </a:extLst>
          </p:cNvPr>
          <p:cNvSpPr>
            <a:spLocks noGrp="1"/>
          </p:cNvSpPr>
          <p:nvPr>
            <p:ph type="sldNum" sz="quarter" idx="12"/>
          </p:nvPr>
        </p:nvSpPr>
        <p:spPr>
          <a:xfrm>
            <a:off x="8610600" y="6356350"/>
            <a:ext cx="2743200" cy="365125"/>
          </a:xfrm>
        </p:spPr>
        <p:txBody>
          <a:bodyPr>
            <a:normAutofit/>
          </a:bodyPr>
          <a:lstStyle/>
          <a:p>
            <a:pPr>
              <a:spcAft>
                <a:spcPts val="600"/>
              </a:spcAft>
            </a:pPr>
            <a:fld id="{30B4EF0A-CE2D-4DE7-9304-35624A4F5BC1}" type="slidenum">
              <a:rPr lang="en-SG" smtClean="0"/>
              <a:pPr>
                <a:spcAft>
                  <a:spcPts val="600"/>
                </a:spcAft>
              </a:pPr>
              <a:t>13</a:t>
            </a:fld>
            <a:endParaRPr lang="en-SG"/>
          </a:p>
        </p:txBody>
      </p:sp>
    </p:spTree>
    <p:extLst>
      <p:ext uri="{BB962C8B-B14F-4D97-AF65-F5344CB8AC3E}">
        <p14:creationId xmlns:p14="http://schemas.microsoft.com/office/powerpoint/2010/main" val="144697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35F92-D4D9-17FA-E94D-EA421B1E13EC}"/>
              </a:ext>
            </a:extLst>
          </p:cNvPr>
          <p:cNvSpPr>
            <a:spLocks noGrp="1"/>
          </p:cNvSpPr>
          <p:nvPr>
            <p:ph type="title"/>
          </p:nvPr>
        </p:nvSpPr>
        <p:spPr>
          <a:xfrm>
            <a:off x="4335780" y="2766218"/>
            <a:ext cx="3520440" cy="1325563"/>
          </a:xfrm>
        </p:spPr>
        <p:txBody>
          <a:bodyPr>
            <a:noAutofit/>
          </a:bodyPr>
          <a:lstStyle/>
          <a:p>
            <a:r>
              <a:rPr lang="en-SG" sz="9600" dirty="0">
                <a:latin typeface="Castellar" panose="020A0402060406010301" pitchFamily="18" charset="0"/>
                <a:ea typeface="STXingkai" panose="020B0503020204020204" pitchFamily="2" charset="-122"/>
                <a:cs typeface="Vrinda" panose="020B0502040204020203" pitchFamily="34" charset="0"/>
              </a:rPr>
              <a:t>Q&amp;A</a:t>
            </a:r>
          </a:p>
        </p:txBody>
      </p:sp>
      <p:sp>
        <p:nvSpPr>
          <p:cNvPr id="4" name="Slide Number Placeholder 3">
            <a:extLst>
              <a:ext uri="{FF2B5EF4-FFF2-40B4-BE49-F238E27FC236}">
                <a16:creationId xmlns:a16="http://schemas.microsoft.com/office/drawing/2014/main" id="{85D98892-65B2-3EE9-5FB5-032C35B314C1}"/>
              </a:ext>
            </a:extLst>
          </p:cNvPr>
          <p:cNvSpPr>
            <a:spLocks noGrp="1"/>
          </p:cNvSpPr>
          <p:nvPr>
            <p:ph type="sldNum" sz="quarter" idx="12"/>
          </p:nvPr>
        </p:nvSpPr>
        <p:spPr/>
        <p:txBody>
          <a:bodyPr/>
          <a:lstStyle/>
          <a:p>
            <a:fld id="{30B4EF0A-CE2D-4DE7-9304-35624A4F5BC1}" type="slidenum">
              <a:rPr lang="en-SG" smtClean="0"/>
              <a:t>14</a:t>
            </a:fld>
            <a:endParaRPr lang="en-SG"/>
          </a:p>
        </p:txBody>
      </p:sp>
    </p:spTree>
    <p:extLst>
      <p:ext uri="{BB962C8B-B14F-4D97-AF65-F5344CB8AC3E}">
        <p14:creationId xmlns:p14="http://schemas.microsoft.com/office/powerpoint/2010/main" val="348467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C2C71-0DD7-68D6-AEAB-713982C021C9}"/>
              </a:ext>
            </a:extLst>
          </p:cNvPr>
          <p:cNvSpPr>
            <a:spLocks noGrp="1"/>
          </p:cNvSpPr>
          <p:nvPr>
            <p:ph idx="1"/>
          </p:nvPr>
        </p:nvSpPr>
        <p:spPr>
          <a:xfrm>
            <a:off x="5288280" y="2068512"/>
            <a:ext cx="6243320" cy="3370754"/>
          </a:xfrm>
        </p:spPr>
        <p:txBody>
          <a:bodyPr/>
          <a:lstStyle/>
          <a:p>
            <a:r>
              <a:rPr lang="en-SG"/>
              <a:t>Introduction</a:t>
            </a:r>
          </a:p>
          <a:p>
            <a:r>
              <a:rPr lang="en-SG"/>
              <a:t>Dataset </a:t>
            </a:r>
          </a:p>
          <a:p>
            <a:r>
              <a:rPr lang="en-SG"/>
              <a:t>BI Dashboard Solution</a:t>
            </a:r>
          </a:p>
          <a:p>
            <a:r>
              <a:rPr lang="en-SG"/>
              <a:t>Analysis visuals + Findings</a:t>
            </a:r>
          </a:p>
          <a:p>
            <a:r>
              <a:rPr lang="en-SG"/>
              <a:t>Conclusion</a:t>
            </a:r>
          </a:p>
        </p:txBody>
      </p:sp>
      <p:sp>
        <p:nvSpPr>
          <p:cNvPr id="4" name="Slide Number Placeholder 3">
            <a:extLst>
              <a:ext uri="{FF2B5EF4-FFF2-40B4-BE49-F238E27FC236}">
                <a16:creationId xmlns:a16="http://schemas.microsoft.com/office/drawing/2014/main" id="{3164418A-B3F7-A065-6FDE-A2BB08E4697E}"/>
              </a:ext>
            </a:extLst>
          </p:cNvPr>
          <p:cNvSpPr>
            <a:spLocks noGrp="1"/>
          </p:cNvSpPr>
          <p:nvPr>
            <p:ph type="sldNum" sz="quarter" idx="12"/>
          </p:nvPr>
        </p:nvSpPr>
        <p:spPr/>
        <p:txBody>
          <a:bodyPr/>
          <a:lstStyle/>
          <a:p>
            <a:fld id="{30B4EF0A-CE2D-4DE7-9304-35624A4F5BC1}" type="slidenum">
              <a:rPr lang="en-SG" smtClean="0"/>
              <a:t>2</a:t>
            </a:fld>
            <a:endParaRPr lang="en-SG"/>
          </a:p>
        </p:txBody>
      </p:sp>
      <p:pic>
        <p:nvPicPr>
          <p:cNvPr id="10" name="Picture 9" descr="A black background with white text&#10;&#10;Description automatically generated">
            <a:extLst>
              <a:ext uri="{FF2B5EF4-FFF2-40B4-BE49-F238E27FC236}">
                <a16:creationId xmlns:a16="http://schemas.microsoft.com/office/drawing/2014/main" id="{890ABC89-C18C-7527-BF32-4A8FF284A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92" y="1750966"/>
            <a:ext cx="3763708" cy="376370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283737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1">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B75779D-8D0A-D5AA-EDBF-13D519A1A8C3}"/>
              </a:ext>
            </a:extLst>
          </p:cNvPr>
          <p:cNvSpPr>
            <a:spLocks noGrp="1"/>
          </p:cNvSpPr>
          <p:nvPr>
            <p:ph type="title"/>
          </p:nvPr>
        </p:nvSpPr>
        <p:spPr>
          <a:xfrm>
            <a:off x="479394" y="1070800"/>
            <a:ext cx="3939688" cy="5583126"/>
          </a:xfrm>
        </p:spPr>
        <p:txBody>
          <a:bodyPr>
            <a:normAutofit/>
          </a:bodyPr>
          <a:lstStyle/>
          <a:p>
            <a:pPr algn="r"/>
            <a:r>
              <a:rPr lang="en-SG" sz="5600">
                <a:ea typeface="Calibri Light"/>
                <a:cs typeface="Calibri Light"/>
              </a:rPr>
              <a:t>Introduction</a:t>
            </a:r>
            <a:endParaRPr lang="en-SG" sz="5600"/>
          </a:p>
        </p:txBody>
      </p:sp>
      <p:sp>
        <p:nvSpPr>
          <p:cNvPr id="4" name="Slide Number Placeholder 3">
            <a:extLst>
              <a:ext uri="{FF2B5EF4-FFF2-40B4-BE49-F238E27FC236}">
                <a16:creationId xmlns:a16="http://schemas.microsoft.com/office/drawing/2014/main" id="{2508B385-41D9-C287-50B8-A2B96A50939F}"/>
              </a:ext>
            </a:extLst>
          </p:cNvPr>
          <p:cNvSpPr>
            <a:spLocks noGrp="1"/>
          </p:cNvSpPr>
          <p:nvPr>
            <p:ph type="sldNum" sz="quarter" idx="12"/>
          </p:nvPr>
        </p:nvSpPr>
        <p:spPr>
          <a:xfrm>
            <a:off x="8610600" y="320400"/>
            <a:ext cx="2743200" cy="365125"/>
          </a:xfrm>
        </p:spPr>
        <p:txBody>
          <a:bodyPr>
            <a:normAutofit/>
          </a:bodyPr>
          <a:lstStyle/>
          <a:p>
            <a:pPr>
              <a:spcAft>
                <a:spcPts val="600"/>
              </a:spcAft>
            </a:pPr>
            <a:fld id="{30B4EF0A-CE2D-4DE7-9304-35624A4F5BC1}" type="slidenum">
              <a:rPr lang="en-SG" smtClean="0">
                <a:solidFill>
                  <a:schemeClr val="tx1">
                    <a:alpha val="60000"/>
                  </a:schemeClr>
                </a:solidFill>
              </a:rPr>
              <a:pPr>
                <a:spcAft>
                  <a:spcPts val="600"/>
                </a:spcAft>
              </a:pPr>
              <a:t>3</a:t>
            </a:fld>
            <a:endParaRPr lang="en-SG">
              <a:solidFill>
                <a:schemeClr val="tx1">
                  <a:alpha val="60000"/>
                </a:schemeClr>
              </a:solidFill>
            </a:endParaRPr>
          </a:p>
        </p:txBody>
      </p:sp>
      <p:cxnSp>
        <p:nvCxnSpPr>
          <p:cNvPr id="45" name="Straight Connector 23">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70D0A47D-7317-4603-F244-9A6BD7D0DE87}"/>
              </a:ext>
            </a:extLst>
          </p:cNvPr>
          <p:cNvGraphicFramePr>
            <a:graphicFrameLocks noGrp="1"/>
          </p:cNvGraphicFramePr>
          <p:nvPr>
            <p:ph idx="1"/>
            <p:extLst>
              <p:ext uri="{D42A27DB-BD31-4B8C-83A1-F6EECF244321}">
                <p14:modId xmlns:p14="http://schemas.microsoft.com/office/powerpoint/2010/main" val="236976173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202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46F583-E853-5E8E-0F76-DC0D7D0F56D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kern="1200" dirty="0">
                <a:solidFill>
                  <a:srgbClr val="FFFFFF"/>
                </a:solidFill>
                <a:latin typeface="+mj-lt"/>
                <a:ea typeface="+mj-ea"/>
                <a:cs typeface="+mj-cs"/>
              </a:rPr>
              <a:t>BI Solution</a:t>
            </a:r>
          </a:p>
        </p:txBody>
      </p:sp>
      <p:sp>
        <p:nvSpPr>
          <p:cNvPr id="4" name="Slide Number Placeholder 3">
            <a:extLst>
              <a:ext uri="{FF2B5EF4-FFF2-40B4-BE49-F238E27FC236}">
                <a16:creationId xmlns:a16="http://schemas.microsoft.com/office/drawing/2014/main" id="{5230FBC1-FDFF-F378-F32F-D88DDD83FFAA}"/>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defTabSz="914400">
              <a:spcAft>
                <a:spcPts val="600"/>
              </a:spcAft>
            </a:pPr>
            <a:fld id="{30B4EF0A-CE2D-4DE7-9304-35624A4F5BC1}" type="slidenum">
              <a:rPr lang="en-US" sz="1100">
                <a:solidFill>
                  <a:schemeClr val="tx1">
                    <a:lumMod val="50000"/>
                    <a:lumOff val="50000"/>
                  </a:schemeClr>
                </a:solidFill>
              </a:rPr>
              <a:pPr defTabSz="914400">
                <a:spcAft>
                  <a:spcPts val="600"/>
                </a:spcAft>
              </a:pPr>
              <a:t>4</a:t>
            </a:fld>
            <a:endParaRPr lang="en-US" sz="1100">
              <a:solidFill>
                <a:schemeClr val="tx1">
                  <a:lumMod val="50000"/>
                  <a:lumOff val="50000"/>
                </a:schemeClr>
              </a:solidFill>
            </a:endParaRPr>
          </a:p>
        </p:txBody>
      </p:sp>
      <p:graphicFrame>
        <p:nvGraphicFramePr>
          <p:cNvPr id="5" name="Content Placeholder 4">
            <a:extLst>
              <a:ext uri="{FF2B5EF4-FFF2-40B4-BE49-F238E27FC236}">
                <a16:creationId xmlns:a16="http://schemas.microsoft.com/office/drawing/2014/main" id="{0D511573-B8B0-1A91-717B-C35940804640}"/>
              </a:ext>
            </a:extLst>
          </p:cNvPr>
          <p:cNvGraphicFramePr>
            <a:graphicFrameLocks noGrp="1"/>
          </p:cNvGraphicFramePr>
          <p:nvPr>
            <p:ph idx="1"/>
            <p:extLst>
              <p:ext uri="{D42A27DB-BD31-4B8C-83A1-F6EECF244321}">
                <p14:modId xmlns:p14="http://schemas.microsoft.com/office/powerpoint/2010/main" val="2293295089"/>
              </p:ext>
            </p:extLst>
          </p:nvPr>
        </p:nvGraphicFramePr>
        <p:xfrm>
          <a:off x="297180" y="1611098"/>
          <a:ext cx="9774936" cy="5325998"/>
        </p:xfrm>
        <a:graphic>
          <a:graphicData uri="http://schemas.openxmlformats.org/drawingml/2006/table">
            <a:tbl>
              <a:tblPr firstRow="1" firstCol="1" bandRow="1">
                <a:noFill/>
                <a:tableStyleId>{5C22544A-7EE6-4342-B048-85BDC9FD1C3A}</a:tableStyleId>
              </a:tblPr>
              <a:tblGrid>
                <a:gridCol w="3299355">
                  <a:extLst>
                    <a:ext uri="{9D8B030D-6E8A-4147-A177-3AD203B41FA5}">
                      <a16:colId xmlns:a16="http://schemas.microsoft.com/office/drawing/2014/main" val="1991193766"/>
                    </a:ext>
                  </a:extLst>
                </a:gridCol>
                <a:gridCol w="3289769">
                  <a:extLst>
                    <a:ext uri="{9D8B030D-6E8A-4147-A177-3AD203B41FA5}">
                      <a16:colId xmlns:a16="http://schemas.microsoft.com/office/drawing/2014/main" val="1939897948"/>
                    </a:ext>
                  </a:extLst>
                </a:gridCol>
                <a:gridCol w="3185812">
                  <a:extLst>
                    <a:ext uri="{9D8B030D-6E8A-4147-A177-3AD203B41FA5}">
                      <a16:colId xmlns:a16="http://schemas.microsoft.com/office/drawing/2014/main" val="3134257167"/>
                    </a:ext>
                  </a:extLst>
                </a:gridCol>
              </a:tblGrid>
              <a:tr h="536675">
                <a:tc>
                  <a:txBody>
                    <a:bodyPr/>
                    <a:lstStyle/>
                    <a:p>
                      <a:pPr>
                        <a:lnSpc>
                          <a:spcPct val="107000"/>
                        </a:lnSpc>
                        <a:spcAft>
                          <a:spcPts val="800"/>
                        </a:spcAft>
                      </a:pPr>
                      <a:r>
                        <a:rPr lang="en-SG" sz="1400" b="1" kern="100" cap="none" spc="0" dirty="0">
                          <a:solidFill>
                            <a:schemeClr val="bg1"/>
                          </a:solidFill>
                          <a:effectLst/>
                        </a:rPr>
                        <a:t>Solution</a:t>
                      </a:r>
                      <a:endParaRPr lang="en-SG" sz="1400" b="1" kern="10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3872" marR="45623" marT="91246" marB="91246" anchor="ctr">
                    <a:lnL w="12700" cmpd="sng">
                      <a:noFill/>
                    </a:lnL>
                    <a:lnR w="12700" cmpd="sng">
                      <a:noFill/>
                    </a:lnR>
                    <a:lnT w="19050" cap="flat" cmpd="sng" algn="ctr">
                      <a:noFill/>
                      <a:prstDash val="solid"/>
                    </a:lnT>
                    <a:lnB w="38100" cmpd="sng">
                      <a:noFill/>
                    </a:lnB>
                    <a:solidFill>
                      <a:schemeClr val="tx1"/>
                    </a:solidFill>
                  </a:tcPr>
                </a:tc>
                <a:tc>
                  <a:txBody>
                    <a:bodyPr/>
                    <a:lstStyle/>
                    <a:p>
                      <a:pPr>
                        <a:lnSpc>
                          <a:spcPct val="107000"/>
                        </a:lnSpc>
                        <a:spcAft>
                          <a:spcPts val="800"/>
                        </a:spcAft>
                      </a:pPr>
                      <a:r>
                        <a:rPr lang="en-SG" sz="1400" b="1" kern="100" cap="none" spc="0">
                          <a:solidFill>
                            <a:schemeClr val="bg1"/>
                          </a:solidFill>
                          <a:effectLst/>
                        </a:rPr>
                        <a:t>Purpose</a:t>
                      </a:r>
                      <a:endParaRPr lang="en-SG" sz="1400" b="1" kern="100"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3872" marR="45623" marT="91246" marB="91246" anchor="ctr">
                    <a:lnL w="12700" cmpd="sng">
                      <a:noFill/>
                    </a:lnL>
                    <a:lnR w="12700" cmpd="sng">
                      <a:noFill/>
                    </a:lnR>
                    <a:lnT w="19050" cap="flat" cmpd="sng" algn="ctr">
                      <a:noFill/>
                      <a:prstDash val="solid"/>
                    </a:lnT>
                    <a:lnB w="38100" cmpd="sng">
                      <a:noFill/>
                    </a:lnB>
                    <a:solidFill>
                      <a:schemeClr val="tx1"/>
                    </a:solidFill>
                  </a:tcPr>
                </a:tc>
                <a:tc>
                  <a:txBody>
                    <a:bodyPr/>
                    <a:lstStyle/>
                    <a:p>
                      <a:pPr>
                        <a:lnSpc>
                          <a:spcPct val="107000"/>
                        </a:lnSpc>
                        <a:spcAft>
                          <a:spcPts val="800"/>
                        </a:spcAft>
                      </a:pPr>
                      <a:r>
                        <a:rPr lang="en-SG" sz="1400" b="1" kern="100" cap="none" spc="0">
                          <a:solidFill>
                            <a:schemeClr val="bg1"/>
                          </a:solidFill>
                          <a:effectLst/>
                        </a:rPr>
                        <a:t>Key Audience(s)</a:t>
                      </a:r>
                      <a:endParaRPr lang="en-SG" sz="1400" b="1" kern="100"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3872" marR="45623" marT="91246" marB="91246"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164287365"/>
                  </a:ext>
                </a:extLst>
              </a:tr>
              <a:tr h="1782355">
                <a:tc>
                  <a:txBody>
                    <a:bodyPr/>
                    <a:lstStyle/>
                    <a:p>
                      <a:pPr>
                        <a:lnSpc>
                          <a:spcPct val="107000"/>
                        </a:lnSpc>
                        <a:spcAft>
                          <a:spcPts val="800"/>
                        </a:spcAft>
                      </a:pPr>
                      <a:r>
                        <a:rPr lang="en-SG" sz="1800" b="1" kern="100" cap="none" spc="0">
                          <a:solidFill>
                            <a:schemeClr val="tx1"/>
                          </a:solidFill>
                          <a:effectLst/>
                        </a:rPr>
                        <a:t>Executive Dashboard</a:t>
                      </a:r>
                      <a:endParaRPr lang="en-SG" sz="18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872" marR="45623" marT="0" marB="91246">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nSpc>
                          <a:spcPct val="107000"/>
                        </a:lnSpc>
                        <a:spcAft>
                          <a:spcPts val="800"/>
                        </a:spcAft>
                      </a:pPr>
                      <a:r>
                        <a:rPr lang="en-SG" sz="1800" kern="100" cap="none" spc="0">
                          <a:solidFill>
                            <a:schemeClr val="tx1"/>
                          </a:solidFill>
                          <a:effectLst/>
                        </a:rPr>
                        <a:t>Designed to provide high-level insights and key performance indicators (KPIs)</a:t>
                      </a:r>
                      <a:endParaRPr lang="en-SG" sz="18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872" marR="45623" marT="0" marB="91246">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SG" sz="1800" kern="100" cap="none" spc="0">
                          <a:solidFill>
                            <a:schemeClr val="tx1"/>
                          </a:solidFill>
                          <a:effectLst/>
                        </a:rPr>
                        <a:t>Senior law enforcement executives</a:t>
                      </a:r>
                    </a:p>
                    <a:p>
                      <a:pPr marL="342900" lvl="0" indent="-342900">
                        <a:lnSpc>
                          <a:spcPct val="107000"/>
                        </a:lnSpc>
                        <a:spcAft>
                          <a:spcPts val="800"/>
                        </a:spcAft>
                        <a:buSzPts val="1000"/>
                        <a:buFont typeface="Symbol" panose="05050102010706020507" pitchFamily="18" charset="2"/>
                        <a:buChar char=""/>
                        <a:tabLst>
                          <a:tab pos="457200" algn="l"/>
                        </a:tabLst>
                      </a:pPr>
                      <a:r>
                        <a:rPr lang="en-SG" sz="1800" kern="100" cap="none" spc="0">
                          <a:solidFill>
                            <a:schemeClr val="tx1"/>
                          </a:solidFill>
                          <a:effectLst/>
                        </a:rPr>
                        <a:t>Police Chief</a:t>
                      </a:r>
                    </a:p>
                    <a:p>
                      <a:pPr marL="342900" lvl="0" indent="-342900">
                        <a:lnSpc>
                          <a:spcPct val="107000"/>
                        </a:lnSpc>
                        <a:spcAft>
                          <a:spcPts val="800"/>
                        </a:spcAft>
                        <a:buSzPts val="1000"/>
                        <a:buFont typeface="Symbol" panose="05050102010706020507" pitchFamily="18" charset="2"/>
                        <a:buChar char=""/>
                        <a:tabLst>
                          <a:tab pos="457200" algn="l"/>
                        </a:tabLst>
                      </a:pPr>
                      <a:r>
                        <a:rPr lang="en-SG" sz="1800" kern="100" cap="none" spc="0">
                          <a:solidFill>
                            <a:schemeClr val="tx1"/>
                          </a:solidFill>
                          <a:effectLst/>
                        </a:rPr>
                        <a:t>City Officials</a:t>
                      </a:r>
                    </a:p>
                    <a:p>
                      <a:pPr>
                        <a:lnSpc>
                          <a:spcPct val="107000"/>
                        </a:lnSpc>
                        <a:spcAft>
                          <a:spcPts val="800"/>
                        </a:spcAft>
                      </a:pPr>
                      <a:r>
                        <a:rPr lang="en-SG" sz="1800" kern="100" cap="none" spc="0">
                          <a:solidFill>
                            <a:schemeClr val="tx1"/>
                          </a:solidFill>
                          <a:effectLst/>
                        </a:rPr>
                        <a:t> </a:t>
                      </a:r>
                      <a:endParaRPr lang="en-SG" sz="18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872" marR="45623" marT="0" marB="91246">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3169799490"/>
                  </a:ext>
                </a:extLst>
              </a:tr>
              <a:tr h="1483392">
                <a:tc>
                  <a:txBody>
                    <a:bodyPr/>
                    <a:lstStyle/>
                    <a:p>
                      <a:pPr>
                        <a:lnSpc>
                          <a:spcPct val="107000"/>
                        </a:lnSpc>
                        <a:spcAft>
                          <a:spcPts val="800"/>
                        </a:spcAft>
                      </a:pPr>
                      <a:r>
                        <a:rPr lang="en-SG" sz="1800" b="1" kern="100" cap="none" spc="0">
                          <a:solidFill>
                            <a:schemeClr val="tx1"/>
                          </a:solidFill>
                          <a:effectLst/>
                        </a:rPr>
                        <a:t>Operational Dashboard</a:t>
                      </a:r>
                      <a:endParaRPr lang="en-SG" sz="18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872" marR="45623" marT="0" marB="9124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nSpc>
                          <a:spcPct val="107000"/>
                        </a:lnSpc>
                        <a:spcAft>
                          <a:spcPts val="800"/>
                        </a:spcAft>
                      </a:pPr>
                      <a:r>
                        <a:rPr lang="en-SG" sz="1800" kern="100" cap="none" spc="0">
                          <a:solidFill>
                            <a:schemeClr val="tx1"/>
                          </a:solidFill>
                          <a:effectLst/>
                        </a:rPr>
                        <a:t>To assist field officers in real-time incident monitoring and patrol optimization</a:t>
                      </a:r>
                      <a:endParaRPr lang="en-SG" sz="18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872" marR="45623" marT="0" marB="9124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342900" lvl="0" indent="-342900">
                        <a:lnSpc>
                          <a:spcPct val="107000"/>
                        </a:lnSpc>
                        <a:spcAft>
                          <a:spcPts val="800"/>
                        </a:spcAft>
                        <a:buSzPts val="1000"/>
                        <a:buFont typeface="Symbol" panose="05050102010706020507" pitchFamily="18" charset="2"/>
                        <a:buChar char=""/>
                        <a:tabLst>
                          <a:tab pos="228600" algn="l"/>
                        </a:tabLst>
                      </a:pPr>
                      <a:r>
                        <a:rPr lang="en-SG" sz="1800" kern="100" cap="none" spc="0">
                          <a:solidFill>
                            <a:schemeClr val="tx1"/>
                          </a:solidFill>
                          <a:effectLst/>
                        </a:rPr>
                        <a:t>Patrol officers</a:t>
                      </a:r>
                    </a:p>
                    <a:p>
                      <a:pPr marL="342900" lvl="0" indent="-342900">
                        <a:lnSpc>
                          <a:spcPct val="107000"/>
                        </a:lnSpc>
                        <a:spcAft>
                          <a:spcPts val="800"/>
                        </a:spcAft>
                        <a:buSzPts val="1000"/>
                        <a:buFont typeface="Symbol" panose="05050102010706020507" pitchFamily="18" charset="2"/>
                        <a:buChar char=""/>
                        <a:tabLst>
                          <a:tab pos="228600" algn="l"/>
                        </a:tabLst>
                      </a:pPr>
                      <a:r>
                        <a:rPr lang="en-SG" sz="1800" kern="100" cap="none" spc="0">
                          <a:solidFill>
                            <a:schemeClr val="tx1"/>
                          </a:solidFill>
                          <a:effectLst/>
                        </a:rPr>
                        <a:t>Field personnel</a:t>
                      </a:r>
                    </a:p>
                    <a:p>
                      <a:pPr>
                        <a:lnSpc>
                          <a:spcPct val="107000"/>
                        </a:lnSpc>
                        <a:spcAft>
                          <a:spcPts val="800"/>
                        </a:spcAft>
                      </a:pPr>
                      <a:r>
                        <a:rPr lang="en-SG" sz="1800" kern="100" cap="none" spc="0">
                          <a:solidFill>
                            <a:schemeClr val="tx1"/>
                          </a:solidFill>
                          <a:effectLst/>
                        </a:rPr>
                        <a:t> </a:t>
                      </a:r>
                      <a:endParaRPr lang="en-SG" sz="18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872" marR="45623" marT="0" marB="9124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795324018"/>
                  </a:ext>
                </a:extLst>
              </a:tr>
              <a:tr h="1401810">
                <a:tc>
                  <a:txBody>
                    <a:bodyPr/>
                    <a:lstStyle/>
                    <a:p>
                      <a:pPr>
                        <a:lnSpc>
                          <a:spcPct val="107000"/>
                        </a:lnSpc>
                        <a:spcAft>
                          <a:spcPts val="800"/>
                        </a:spcAft>
                      </a:pPr>
                      <a:r>
                        <a:rPr lang="en-SG" sz="1800" b="1" kern="100" cap="none" spc="0">
                          <a:solidFill>
                            <a:schemeClr val="tx1"/>
                          </a:solidFill>
                          <a:effectLst/>
                        </a:rPr>
                        <a:t>Community Engagement</a:t>
                      </a:r>
                      <a:endParaRPr lang="en-SG" sz="18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872" marR="45623" marT="0" marB="91246">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nSpc>
                          <a:spcPct val="107000"/>
                        </a:lnSpc>
                        <a:spcAft>
                          <a:spcPts val="800"/>
                        </a:spcAft>
                      </a:pPr>
                      <a:r>
                        <a:rPr lang="en-SG" sz="1800" kern="100" cap="none" spc="0">
                          <a:solidFill>
                            <a:schemeClr val="tx1"/>
                          </a:solidFill>
                          <a:effectLst/>
                        </a:rPr>
                        <a:t>To engage LA residents and neighbourhood watch groups with safety information and updates</a:t>
                      </a:r>
                      <a:endParaRPr lang="en-SG" sz="18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872" marR="45623" marT="0" marB="91246">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SG" sz="1800" kern="100" cap="none" spc="0" dirty="0">
                          <a:solidFill>
                            <a:schemeClr val="tx1"/>
                          </a:solidFill>
                          <a:effectLst/>
                        </a:rPr>
                        <a:t>Community members</a:t>
                      </a:r>
                    </a:p>
                    <a:p>
                      <a:pPr marL="342900" lvl="0" indent="-342900">
                        <a:lnSpc>
                          <a:spcPct val="107000"/>
                        </a:lnSpc>
                        <a:spcAft>
                          <a:spcPts val="800"/>
                        </a:spcAft>
                        <a:buSzPts val="1000"/>
                        <a:buFont typeface="Symbol" panose="05050102010706020507" pitchFamily="18" charset="2"/>
                        <a:buChar char=""/>
                        <a:tabLst>
                          <a:tab pos="457200" algn="l"/>
                        </a:tabLst>
                      </a:pPr>
                      <a:r>
                        <a:rPr lang="en-SG" sz="1800" kern="100" cap="none" spc="0" dirty="0">
                          <a:solidFill>
                            <a:schemeClr val="tx1"/>
                          </a:solidFill>
                          <a:effectLst/>
                        </a:rPr>
                        <a:t>Neighbourhood watch groups</a:t>
                      </a:r>
                    </a:p>
                    <a:p>
                      <a:pPr>
                        <a:lnSpc>
                          <a:spcPct val="107000"/>
                        </a:lnSpc>
                        <a:spcAft>
                          <a:spcPts val="800"/>
                        </a:spcAft>
                      </a:pPr>
                      <a:r>
                        <a:rPr lang="en-SG" sz="1800" kern="100" cap="none" spc="0" dirty="0">
                          <a:solidFill>
                            <a:schemeClr val="tx1"/>
                          </a:solidFill>
                          <a:effectLst/>
                        </a:rPr>
                        <a:t> </a:t>
                      </a:r>
                      <a:endParaRPr lang="en-SG" sz="1800" kern="1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872" marR="45623" marT="0" marB="91246">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2724449302"/>
                  </a:ext>
                </a:extLst>
              </a:tr>
            </a:tbl>
          </a:graphicData>
        </a:graphic>
      </p:graphicFrame>
      <p:pic>
        <p:nvPicPr>
          <p:cNvPr id="7" name="Picture 6">
            <a:extLst>
              <a:ext uri="{FF2B5EF4-FFF2-40B4-BE49-F238E27FC236}">
                <a16:creationId xmlns:a16="http://schemas.microsoft.com/office/drawing/2014/main" id="{961891BC-09AA-53E7-810C-C181E5485778}"/>
              </a:ext>
            </a:extLst>
          </p:cNvPr>
          <p:cNvPicPr>
            <a:picLocks noChangeAspect="1"/>
          </p:cNvPicPr>
          <p:nvPr/>
        </p:nvPicPr>
        <p:blipFill>
          <a:blip r:embed="rId3"/>
          <a:stretch>
            <a:fillRect/>
          </a:stretch>
        </p:blipFill>
        <p:spPr>
          <a:xfrm>
            <a:off x="10179773" y="37212"/>
            <a:ext cx="1972603" cy="1965324"/>
          </a:xfrm>
          <a:prstGeom prst="rect">
            <a:avLst/>
          </a:prstGeom>
        </p:spPr>
      </p:pic>
    </p:spTree>
    <p:extLst>
      <p:ext uri="{BB962C8B-B14F-4D97-AF65-F5344CB8AC3E}">
        <p14:creationId xmlns:p14="http://schemas.microsoft.com/office/powerpoint/2010/main" val="405814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DEAC9-F44F-C100-413F-446E286F8418}"/>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latin typeface="+mj-lt"/>
                <a:ea typeface="+mj-ea"/>
                <a:cs typeface="+mj-cs"/>
              </a:rPr>
              <a:t>Yearly Comparative Analysis</a:t>
            </a:r>
            <a:r>
              <a:rPr lang="en-US" sz="4800"/>
              <a:t> (Excel)</a:t>
            </a:r>
            <a:endParaRPr lang="en-US" sz="4800" kern="120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9E37BE-B419-D31D-9053-7EB4EABB00BB}"/>
              </a:ext>
            </a:extLst>
          </p:cNvPr>
          <p:cNvSpPr txBox="1">
            <a:spLocks/>
          </p:cNvSpPr>
          <p:nvPr/>
        </p:nvSpPr>
        <p:spPr>
          <a:xfrm>
            <a:off x="438862" y="2457934"/>
            <a:ext cx="3648506" cy="40343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Findings: </a:t>
            </a:r>
          </a:p>
          <a:p>
            <a:r>
              <a:rPr lang="en-US" sz="2000" dirty="0"/>
              <a:t>Total number of crime increasing annually from 2020</a:t>
            </a:r>
          </a:p>
          <a:p>
            <a:pPr marL="0" indent="0">
              <a:buNone/>
            </a:pPr>
            <a:r>
              <a:rPr lang="en-US" sz="2000" b="1" dirty="0"/>
              <a:t>Implications:</a:t>
            </a:r>
          </a:p>
          <a:p>
            <a:r>
              <a:rPr lang="en-US" sz="2000" dirty="0"/>
              <a:t>Strengthen crime prevention strategies</a:t>
            </a:r>
            <a:br>
              <a:rPr lang="en-US" sz="2000" dirty="0"/>
            </a:br>
            <a:endParaRPr lang="en-US" sz="2000" dirty="0"/>
          </a:p>
        </p:txBody>
      </p:sp>
      <p:pic>
        <p:nvPicPr>
          <p:cNvPr id="5" name="Content Placeholder 4" descr="A graph of a graph with numbers and a line&#10;&#10;Description automatically generated with medium confidence">
            <a:extLst>
              <a:ext uri="{FF2B5EF4-FFF2-40B4-BE49-F238E27FC236}">
                <a16:creationId xmlns:a16="http://schemas.microsoft.com/office/drawing/2014/main" id="{D146ACA5-4159-1D45-79BA-8144BC6E011D}"/>
              </a:ext>
            </a:extLst>
          </p:cNvPr>
          <p:cNvPicPr>
            <a:picLocks noGrp="1" noChangeAspect="1"/>
          </p:cNvPicPr>
          <p:nvPr>
            <p:ph idx="1"/>
          </p:nvPr>
        </p:nvPicPr>
        <p:blipFill>
          <a:blip r:embed="rId2"/>
          <a:stretch>
            <a:fillRect/>
          </a:stretch>
        </p:blipFill>
        <p:spPr>
          <a:xfrm>
            <a:off x="4333430" y="2457934"/>
            <a:ext cx="7419708" cy="370985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C1DD668-DEB3-22B6-0F14-2ACE7118FE33}"/>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defTabSz="914400">
              <a:spcAft>
                <a:spcPts val="600"/>
              </a:spcAft>
            </a:pPr>
            <a:fld id="{30B4EF0A-CE2D-4DE7-9304-35624A4F5BC1}" type="slidenum">
              <a:rPr lang="en-US" smtClean="0"/>
              <a:pPr defTabSz="914400">
                <a:spcAft>
                  <a:spcPts val="600"/>
                </a:spcAft>
              </a:pPr>
              <a:t>5</a:t>
            </a:fld>
            <a:endParaRPr lang="en-US"/>
          </a:p>
        </p:txBody>
      </p:sp>
      <p:sp>
        <p:nvSpPr>
          <p:cNvPr id="6" name="TextBox 5">
            <a:extLst>
              <a:ext uri="{FF2B5EF4-FFF2-40B4-BE49-F238E27FC236}">
                <a16:creationId xmlns:a16="http://schemas.microsoft.com/office/drawing/2014/main" id="{B2C9F17D-BDD2-2552-803F-6C705AD682F7}"/>
              </a:ext>
            </a:extLst>
          </p:cNvPr>
          <p:cNvSpPr txBox="1"/>
          <p:nvPr/>
        </p:nvSpPr>
        <p:spPr>
          <a:xfrm>
            <a:off x="7620586" y="6253363"/>
            <a:ext cx="2931090" cy="338554"/>
          </a:xfrm>
          <a:prstGeom prst="rect">
            <a:avLst/>
          </a:prstGeom>
          <a:noFill/>
        </p:spPr>
        <p:txBody>
          <a:bodyPr wrap="square" rtlCol="0">
            <a:spAutoFit/>
          </a:bodyPr>
          <a:lstStyle/>
          <a:p>
            <a:r>
              <a:rPr lang="en-SG" sz="1600"/>
              <a:t>Source: Author</a:t>
            </a:r>
          </a:p>
        </p:txBody>
      </p:sp>
    </p:spTree>
    <p:extLst>
      <p:ext uri="{BB962C8B-B14F-4D97-AF65-F5344CB8AC3E}">
        <p14:creationId xmlns:p14="http://schemas.microsoft.com/office/powerpoint/2010/main" val="19292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12E60-C526-B013-7E3E-43247B91D6B6}"/>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Top 5 Crimes  (PowerBI)</a:t>
            </a:r>
          </a:p>
        </p:txBody>
      </p:sp>
      <p:sp>
        <p:nvSpPr>
          <p:cNvPr id="62" name="Rectangle 6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4167062C-5CA1-894A-1D0F-D65236EC9292}"/>
              </a:ext>
            </a:extLst>
          </p:cNvPr>
          <p:cNvSpPr txBox="1">
            <a:spLocks/>
          </p:cNvSpPr>
          <p:nvPr/>
        </p:nvSpPr>
        <p:spPr>
          <a:xfrm>
            <a:off x="496919" y="2483844"/>
            <a:ext cx="2973667" cy="363945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930"/>
              </a:spcBef>
              <a:buNone/>
            </a:pPr>
            <a:r>
              <a:rPr lang="en-US" sz="2000" b="1" dirty="0"/>
              <a:t>Findings: </a:t>
            </a:r>
          </a:p>
          <a:p>
            <a:pPr marL="212598">
              <a:spcBef>
                <a:spcPts val="930"/>
              </a:spcBef>
            </a:pPr>
            <a:r>
              <a:rPr lang="en-US" sz="2000" dirty="0"/>
              <a:t>Highest crime committed in Los Angeles was stolen vehicle and assault. </a:t>
            </a:r>
          </a:p>
          <a:p>
            <a:pPr marL="0" indent="0">
              <a:spcBef>
                <a:spcPts val="930"/>
              </a:spcBef>
              <a:buNone/>
            </a:pPr>
            <a:r>
              <a:rPr lang="en-US" sz="2000" b="1" dirty="0"/>
              <a:t>Implications:</a:t>
            </a:r>
          </a:p>
          <a:p>
            <a:pPr marL="212598">
              <a:spcBef>
                <a:spcPts val="930"/>
              </a:spcBef>
            </a:pPr>
            <a:r>
              <a:rPr lang="en-US" sz="2000" dirty="0"/>
              <a:t>Prioritize the allocation of resources and budget towards addressing stolen vehicle cases and assault-related incidents.</a:t>
            </a:r>
            <a:br>
              <a:rPr lang="en-US" sz="2000" dirty="0"/>
            </a:br>
            <a:endParaRPr lang="en-US" sz="2000" dirty="0"/>
          </a:p>
        </p:txBody>
      </p:sp>
      <p:pic>
        <p:nvPicPr>
          <p:cNvPr id="6" name="Content Placeholder 5" descr="A blue bar graph with white text&#10;&#10;Description automatically generated">
            <a:extLst>
              <a:ext uri="{FF2B5EF4-FFF2-40B4-BE49-F238E27FC236}">
                <a16:creationId xmlns:a16="http://schemas.microsoft.com/office/drawing/2014/main" id="{C640A938-AF53-513A-C09F-EAC9B9B5D298}"/>
              </a:ext>
            </a:extLst>
          </p:cNvPr>
          <p:cNvPicPr>
            <a:picLocks noGrp="1" noChangeAspect="1"/>
          </p:cNvPicPr>
          <p:nvPr>
            <p:ph idx="1"/>
          </p:nvPr>
        </p:nvPicPr>
        <p:blipFill>
          <a:blip r:embed="rId3"/>
          <a:stretch>
            <a:fillRect/>
          </a:stretch>
        </p:blipFill>
        <p:spPr>
          <a:xfrm>
            <a:off x="3444840" y="2462674"/>
            <a:ext cx="8250241" cy="3318144"/>
          </a:xfrm>
          <a:prstGeom prst="rect">
            <a:avLst/>
          </a:prstGeom>
        </p:spPr>
      </p:pic>
      <p:sp>
        <p:nvSpPr>
          <p:cNvPr id="66" name="Rectangle 6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BB8F021-1393-2A04-3A02-6A630DC3DC81}"/>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defTabSz="914400">
              <a:spcAft>
                <a:spcPts val="600"/>
              </a:spcAft>
            </a:pPr>
            <a:fld id="{30B4EF0A-CE2D-4DE7-9304-35624A4F5BC1}" type="slidenum">
              <a:rPr lang="en-US"/>
              <a:pPr defTabSz="914400">
                <a:spcAft>
                  <a:spcPts val="600"/>
                </a:spcAft>
              </a:pPr>
              <a:t>6</a:t>
            </a:fld>
            <a:endParaRPr lang="en-US"/>
          </a:p>
        </p:txBody>
      </p:sp>
      <p:sp>
        <p:nvSpPr>
          <p:cNvPr id="3" name="TextBox 2">
            <a:extLst>
              <a:ext uri="{FF2B5EF4-FFF2-40B4-BE49-F238E27FC236}">
                <a16:creationId xmlns:a16="http://schemas.microsoft.com/office/drawing/2014/main" id="{51678B25-355B-DAE1-D535-AD85C5B3D50F}"/>
              </a:ext>
            </a:extLst>
          </p:cNvPr>
          <p:cNvSpPr txBox="1"/>
          <p:nvPr/>
        </p:nvSpPr>
        <p:spPr>
          <a:xfrm>
            <a:off x="7385884" y="5801988"/>
            <a:ext cx="2749083" cy="321306"/>
          </a:xfrm>
          <a:prstGeom prst="rect">
            <a:avLst/>
          </a:prstGeom>
          <a:noFill/>
        </p:spPr>
        <p:txBody>
          <a:bodyPr wrap="square" rtlCol="0">
            <a:spAutoFit/>
          </a:bodyPr>
          <a:lstStyle/>
          <a:p>
            <a:pPr defTabSz="425196">
              <a:spcAft>
                <a:spcPts val="600"/>
              </a:spcAft>
            </a:pPr>
            <a:r>
              <a:rPr lang="en-SG" sz="1488" kern="1200">
                <a:solidFill>
                  <a:schemeClr val="tx1"/>
                </a:solidFill>
                <a:latin typeface="+mn-lt"/>
                <a:ea typeface="+mn-ea"/>
                <a:cs typeface="+mn-cs"/>
              </a:rPr>
              <a:t>Source: Author</a:t>
            </a:r>
            <a:endParaRPr lang="en-SG" sz="1600"/>
          </a:p>
        </p:txBody>
      </p:sp>
    </p:spTree>
    <p:extLst>
      <p:ext uri="{BB962C8B-B14F-4D97-AF65-F5344CB8AC3E}">
        <p14:creationId xmlns:p14="http://schemas.microsoft.com/office/powerpoint/2010/main" val="276455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D0DD6-E338-254B-FB46-3F9C01D4A79B}"/>
              </a:ext>
            </a:extLst>
          </p:cNvPr>
          <p:cNvSpPr>
            <a:spLocks noGrp="1"/>
          </p:cNvSpPr>
          <p:nvPr>
            <p:ph type="title"/>
          </p:nvPr>
        </p:nvSpPr>
        <p:spPr>
          <a:xfrm>
            <a:off x="793662" y="386930"/>
            <a:ext cx="10066122" cy="1298448"/>
          </a:xfrm>
        </p:spPr>
        <p:txBody>
          <a:bodyPr anchor="b">
            <a:normAutofit/>
          </a:bodyPr>
          <a:lstStyle/>
          <a:p>
            <a:r>
              <a:rPr lang="en-US"/>
              <a:t>Crime Number Projection  (</a:t>
            </a:r>
            <a:r>
              <a:rPr lang="en-US" err="1"/>
              <a:t>PowerBI</a:t>
            </a:r>
            <a:r>
              <a:rPr lang="en-US"/>
              <a:t>)</a:t>
            </a:r>
            <a:endParaRPr lang="en-US">
              <a:cs typeface="Calibri Light"/>
            </a:endParaRP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7959A-21D7-3E95-4F44-A0D6A88D31AD}"/>
              </a:ext>
            </a:extLst>
          </p:cNvPr>
          <p:cNvSpPr>
            <a:spLocks noGrp="1"/>
          </p:cNvSpPr>
          <p:nvPr>
            <p:ph idx="1"/>
          </p:nvPr>
        </p:nvSpPr>
        <p:spPr>
          <a:xfrm>
            <a:off x="582234" y="2326447"/>
            <a:ext cx="3002835" cy="4075795"/>
          </a:xfrm>
        </p:spPr>
        <p:txBody>
          <a:bodyPr anchor="ctr">
            <a:normAutofit/>
          </a:bodyPr>
          <a:lstStyle/>
          <a:p>
            <a:r>
              <a:rPr lang="en-US" sz="2000" b="1"/>
              <a:t>Findings: </a:t>
            </a:r>
            <a:br>
              <a:rPr lang="en-US" sz="2000"/>
            </a:br>
            <a:r>
              <a:rPr lang="en-US" sz="2000"/>
              <a:t>Anticipate an increase in criminal activities over next 12 months. </a:t>
            </a:r>
          </a:p>
          <a:p>
            <a:r>
              <a:rPr lang="en-US" sz="2000" b="1"/>
              <a:t>Implications:</a:t>
            </a:r>
            <a:br>
              <a:rPr lang="en-US" sz="2000"/>
            </a:br>
            <a:r>
              <a:rPr lang="en-US" sz="2000"/>
              <a:t>Increase crime prevention strategies E.g. CCTV, Patrol officers </a:t>
            </a:r>
            <a:r>
              <a:rPr lang="en-US" sz="2000" err="1"/>
              <a:t>etc</a:t>
            </a:r>
            <a:endParaRPr lang="en-US" sz="2000">
              <a:ea typeface="Calibri"/>
              <a:cs typeface="Calibri"/>
            </a:endParaRPr>
          </a:p>
        </p:txBody>
      </p:sp>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F771BA1-27E5-B9A8-045A-F9AE5339E79E}"/>
              </a:ext>
            </a:extLst>
          </p:cNvPr>
          <p:cNvSpPr>
            <a:spLocks noGrp="1"/>
          </p:cNvSpPr>
          <p:nvPr>
            <p:ph type="sldNum" sz="quarter" idx="12"/>
          </p:nvPr>
        </p:nvSpPr>
        <p:spPr>
          <a:xfrm>
            <a:off x="8610600" y="6492240"/>
            <a:ext cx="2743200" cy="365125"/>
          </a:xfrm>
        </p:spPr>
        <p:txBody>
          <a:bodyPr>
            <a:normAutofit/>
          </a:bodyPr>
          <a:lstStyle/>
          <a:p>
            <a:pPr>
              <a:spcAft>
                <a:spcPts val="600"/>
              </a:spcAft>
            </a:pPr>
            <a:fld id="{30B4EF0A-CE2D-4DE7-9304-35624A4F5BC1}" type="slidenum">
              <a:rPr lang="en-SG" smtClean="0"/>
              <a:pPr>
                <a:spcAft>
                  <a:spcPts val="600"/>
                </a:spcAft>
              </a:pPr>
              <a:t>7</a:t>
            </a:fld>
            <a:endParaRPr lang="en-SG"/>
          </a:p>
        </p:txBody>
      </p:sp>
      <p:pic>
        <p:nvPicPr>
          <p:cNvPr id="10" name="Picture 9">
            <a:extLst>
              <a:ext uri="{FF2B5EF4-FFF2-40B4-BE49-F238E27FC236}">
                <a16:creationId xmlns:a16="http://schemas.microsoft.com/office/drawing/2014/main" id="{C550D7EF-D163-645B-29E4-3478739E5A5A}"/>
              </a:ext>
            </a:extLst>
          </p:cNvPr>
          <p:cNvPicPr>
            <a:picLocks noChangeAspect="1"/>
          </p:cNvPicPr>
          <p:nvPr/>
        </p:nvPicPr>
        <p:blipFill>
          <a:blip r:embed="rId3"/>
          <a:stretch>
            <a:fillRect/>
          </a:stretch>
        </p:blipFill>
        <p:spPr>
          <a:xfrm>
            <a:off x="3884602" y="2326447"/>
            <a:ext cx="7259726" cy="3969008"/>
          </a:xfrm>
          <a:prstGeom prst="rect">
            <a:avLst/>
          </a:prstGeom>
        </p:spPr>
      </p:pic>
      <p:sp>
        <p:nvSpPr>
          <p:cNvPr id="12" name="Rectangle 11">
            <a:extLst>
              <a:ext uri="{FF2B5EF4-FFF2-40B4-BE49-F238E27FC236}">
                <a16:creationId xmlns:a16="http://schemas.microsoft.com/office/drawing/2014/main" id="{0161C5F5-9060-E95E-BC2C-92D5F91772C4}"/>
              </a:ext>
            </a:extLst>
          </p:cNvPr>
          <p:cNvSpPr/>
          <p:nvPr/>
        </p:nvSpPr>
        <p:spPr>
          <a:xfrm>
            <a:off x="9411128" y="3996647"/>
            <a:ext cx="1582220" cy="97604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C40BB757-783F-6592-CCED-7F9258B08043}"/>
              </a:ext>
            </a:extLst>
          </p:cNvPr>
          <p:cNvSpPr txBox="1"/>
          <p:nvPr/>
        </p:nvSpPr>
        <p:spPr>
          <a:xfrm>
            <a:off x="6651322" y="6307574"/>
            <a:ext cx="2931090" cy="338554"/>
          </a:xfrm>
          <a:prstGeom prst="rect">
            <a:avLst/>
          </a:prstGeom>
          <a:noFill/>
        </p:spPr>
        <p:txBody>
          <a:bodyPr wrap="square" rtlCol="0">
            <a:spAutoFit/>
          </a:bodyPr>
          <a:lstStyle/>
          <a:p>
            <a:r>
              <a:rPr lang="en-SG" sz="1600"/>
              <a:t>Source: Author</a:t>
            </a:r>
          </a:p>
        </p:txBody>
      </p:sp>
    </p:spTree>
    <p:extLst>
      <p:ext uri="{BB962C8B-B14F-4D97-AF65-F5344CB8AC3E}">
        <p14:creationId xmlns:p14="http://schemas.microsoft.com/office/powerpoint/2010/main" val="214374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26">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C097A-7D21-29A7-4920-648CF7D0950C}"/>
              </a:ext>
            </a:extLst>
          </p:cNvPr>
          <p:cNvSpPr>
            <a:spLocks noGrp="1"/>
          </p:cNvSpPr>
          <p:nvPr>
            <p:ph type="title"/>
          </p:nvPr>
        </p:nvSpPr>
        <p:spPr>
          <a:xfrm>
            <a:off x="793662" y="386930"/>
            <a:ext cx="10066122" cy="1298448"/>
          </a:xfrm>
        </p:spPr>
        <p:txBody>
          <a:bodyPr anchor="b">
            <a:normAutofit fontScale="90000"/>
          </a:bodyPr>
          <a:lstStyle/>
          <a:p>
            <a:r>
              <a:rPr lang="en-SG" sz="4800"/>
              <a:t>Age distribution of Crime Victims (SAP PA)</a:t>
            </a:r>
          </a:p>
        </p:txBody>
      </p:sp>
      <p:sp>
        <p:nvSpPr>
          <p:cNvPr id="140" name="Rectangle 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Content Placeholder 2">
            <a:extLst>
              <a:ext uri="{FF2B5EF4-FFF2-40B4-BE49-F238E27FC236}">
                <a16:creationId xmlns:a16="http://schemas.microsoft.com/office/drawing/2014/main" id="{15859426-B54F-DA82-0EF3-806AAF8A45FB}"/>
              </a:ext>
            </a:extLst>
          </p:cNvPr>
          <p:cNvSpPr>
            <a:spLocks noGrp="1"/>
          </p:cNvSpPr>
          <p:nvPr>
            <p:ph idx="1"/>
          </p:nvPr>
        </p:nvSpPr>
        <p:spPr>
          <a:xfrm>
            <a:off x="368821" y="2517349"/>
            <a:ext cx="4530898" cy="3639450"/>
          </a:xfrm>
        </p:spPr>
        <p:txBody>
          <a:bodyPr anchor="ctr">
            <a:normAutofit/>
          </a:bodyPr>
          <a:lstStyle/>
          <a:p>
            <a:r>
              <a:rPr lang="en-SG" sz="2000" b="1"/>
              <a:t>Findings: </a:t>
            </a:r>
            <a:br>
              <a:rPr lang="en-SG" sz="2000"/>
            </a:br>
            <a:r>
              <a:rPr lang="en-SG" sz="2000"/>
              <a:t>Distinct subgroup of victims aged 33 to 51.</a:t>
            </a:r>
            <a:br>
              <a:rPr lang="en-SG" sz="2000"/>
            </a:br>
            <a:endParaRPr lang="en-SG" sz="2000"/>
          </a:p>
          <a:p>
            <a:r>
              <a:rPr lang="en-SG" sz="2000" b="1"/>
              <a:t>Implications:</a:t>
            </a:r>
            <a:br>
              <a:rPr lang="en-SG" sz="2000"/>
            </a:br>
            <a:r>
              <a:rPr lang="en-SG" sz="2000"/>
              <a:t>Focus efforts on this cluster by optimizing deployment of law enforcement in respective suburbs. </a:t>
            </a:r>
            <a:endParaRPr lang="en-SG" sz="2000">
              <a:ea typeface="Calibri"/>
              <a:cs typeface="Calibri"/>
            </a:endParaRPr>
          </a:p>
        </p:txBody>
      </p:sp>
      <p:pic>
        <p:nvPicPr>
          <p:cNvPr id="7" name="Picture 6">
            <a:extLst>
              <a:ext uri="{FF2B5EF4-FFF2-40B4-BE49-F238E27FC236}">
                <a16:creationId xmlns:a16="http://schemas.microsoft.com/office/drawing/2014/main" id="{5DE3E7CF-9DD2-B1D5-4007-35709A50111A}"/>
              </a:ext>
            </a:extLst>
          </p:cNvPr>
          <p:cNvPicPr>
            <a:picLocks noChangeAspect="1"/>
          </p:cNvPicPr>
          <p:nvPr/>
        </p:nvPicPr>
        <p:blipFill rotWithShape="1">
          <a:blip r:embed="rId3"/>
          <a:srcRect r="19922"/>
          <a:stretch/>
        </p:blipFill>
        <p:spPr>
          <a:xfrm>
            <a:off x="4899719" y="2332144"/>
            <a:ext cx="6454081" cy="4138926"/>
          </a:xfrm>
          <a:prstGeom prst="rect">
            <a:avLst/>
          </a:prstGeom>
        </p:spPr>
      </p:pic>
      <p:sp>
        <p:nvSpPr>
          <p:cNvPr id="143" name="Rectangle 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BFA973F4-4A5A-405E-AD5A-051B68AB58DD}"/>
              </a:ext>
            </a:extLst>
          </p:cNvPr>
          <p:cNvSpPr>
            <a:spLocks noGrp="1"/>
          </p:cNvSpPr>
          <p:nvPr>
            <p:ph type="sldNum" sz="quarter" idx="12"/>
          </p:nvPr>
        </p:nvSpPr>
        <p:spPr>
          <a:xfrm>
            <a:off x="8610600" y="6492240"/>
            <a:ext cx="2743200" cy="365125"/>
          </a:xfrm>
        </p:spPr>
        <p:txBody>
          <a:bodyPr>
            <a:normAutofit/>
          </a:bodyPr>
          <a:lstStyle/>
          <a:p>
            <a:pPr>
              <a:spcAft>
                <a:spcPts val="600"/>
              </a:spcAft>
            </a:pPr>
            <a:fld id="{30B4EF0A-CE2D-4DE7-9304-35624A4F5BC1}" type="slidenum">
              <a:rPr lang="en-SG" smtClean="0"/>
              <a:pPr>
                <a:spcAft>
                  <a:spcPts val="600"/>
                </a:spcAft>
              </a:pPr>
              <a:t>8</a:t>
            </a:fld>
            <a:endParaRPr lang="en-SG"/>
          </a:p>
        </p:txBody>
      </p:sp>
      <p:sp>
        <p:nvSpPr>
          <p:cNvPr id="3" name="TextBox 2">
            <a:extLst>
              <a:ext uri="{FF2B5EF4-FFF2-40B4-BE49-F238E27FC236}">
                <a16:creationId xmlns:a16="http://schemas.microsoft.com/office/drawing/2014/main" id="{8EF483B4-84B8-C993-118C-7808760BBD33}"/>
              </a:ext>
            </a:extLst>
          </p:cNvPr>
          <p:cNvSpPr txBox="1"/>
          <p:nvPr/>
        </p:nvSpPr>
        <p:spPr>
          <a:xfrm>
            <a:off x="7278643" y="6430858"/>
            <a:ext cx="2931090" cy="338554"/>
          </a:xfrm>
          <a:prstGeom prst="rect">
            <a:avLst/>
          </a:prstGeom>
          <a:noFill/>
        </p:spPr>
        <p:txBody>
          <a:bodyPr wrap="square" rtlCol="0">
            <a:spAutoFit/>
          </a:bodyPr>
          <a:lstStyle/>
          <a:p>
            <a:r>
              <a:rPr lang="en-SG" sz="1600"/>
              <a:t>Source: Author</a:t>
            </a:r>
          </a:p>
        </p:txBody>
      </p:sp>
    </p:spTree>
    <p:extLst>
      <p:ext uri="{BB962C8B-B14F-4D97-AF65-F5344CB8AC3E}">
        <p14:creationId xmlns:p14="http://schemas.microsoft.com/office/powerpoint/2010/main" val="226066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26">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C097A-7D21-29A7-4920-648CF7D0950C}"/>
              </a:ext>
            </a:extLst>
          </p:cNvPr>
          <p:cNvSpPr>
            <a:spLocks noGrp="1"/>
          </p:cNvSpPr>
          <p:nvPr>
            <p:ph type="title"/>
          </p:nvPr>
        </p:nvSpPr>
        <p:spPr>
          <a:xfrm>
            <a:off x="793662" y="386930"/>
            <a:ext cx="10066122" cy="1298448"/>
          </a:xfrm>
        </p:spPr>
        <p:txBody>
          <a:bodyPr anchor="b">
            <a:normAutofit/>
          </a:bodyPr>
          <a:lstStyle/>
          <a:p>
            <a:r>
              <a:rPr lang="en-SG" sz="4800"/>
              <a:t>Crime density Heatmap (PowerBI)</a:t>
            </a:r>
          </a:p>
        </p:txBody>
      </p:sp>
      <p:sp>
        <p:nvSpPr>
          <p:cNvPr id="140" name="Rectangle 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Content Placeholder 2">
            <a:extLst>
              <a:ext uri="{FF2B5EF4-FFF2-40B4-BE49-F238E27FC236}">
                <a16:creationId xmlns:a16="http://schemas.microsoft.com/office/drawing/2014/main" id="{15859426-B54F-DA82-0EF3-806AAF8A45FB}"/>
              </a:ext>
            </a:extLst>
          </p:cNvPr>
          <p:cNvSpPr>
            <a:spLocks noGrp="1"/>
          </p:cNvSpPr>
          <p:nvPr>
            <p:ph idx="1"/>
          </p:nvPr>
        </p:nvSpPr>
        <p:spPr>
          <a:xfrm>
            <a:off x="368821" y="2517349"/>
            <a:ext cx="3588106" cy="3639450"/>
          </a:xfrm>
        </p:spPr>
        <p:txBody>
          <a:bodyPr anchor="ctr">
            <a:normAutofit/>
          </a:bodyPr>
          <a:lstStyle/>
          <a:p>
            <a:r>
              <a:rPr lang="en-SG" sz="2000" b="1"/>
              <a:t>Findings:</a:t>
            </a:r>
            <a:br>
              <a:rPr lang="en-SG" sz="2000"/>
            </a:br>
            <a:r>
              <a:rPr lang="en-SG" sz="2000"/>
              <a:t>High and low crime zones identified. E.g. Los Angeles Fashion District ,  Jefferson Boulevard etc</a:t>
            </a:r>
            <a:br>
              <a:rPr lang="en-SG" sz="2000"/>
            </a:br>
            <a:endParaRPr lang="en-SG" sz="2000"/>
          </a:p>
          <a:p>
            <a:r>
              <a:rPr lang="en-SG" sz="2000" b="1"/>
              <a:t>Implications:</a:t>
            </a:r>
            <a:br>
              <a:rPr lang="en-SG" sz="2000"/>
            </a:br>
            <a:r>
              <a:rPr lang="en-SG" sz="2000"/>
              <a:t> Optimize deployment of law enforcement personnel </a:t>
            </a:r>
            <a:endParaRPr lang="en-SG" sz="2000">
              <a:ea typeface="Calibri"/>
              <a:cs typeface="Calibri"/>
            </a:endParaRPr>
          </a:p>
        </p:txBody>
      </p:sp>
      <p:sp>
        <p:nvSpPr>
          <p:cNvPr id="143" name="Rectangle 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BFA973F4-4A5A-405E-AD5A-051B68AB58DD}"/>
              </a:ext>
            </a:extLst>
          </p:cNvPr>
          <p:cNvSpPr>
            <a:spLocks noGrp="1"/>
          </p:cNvSpPr>
          <p:nvPr>
            <p:ph type="sldNum" sz="quarter" idx="12"/>
          </p:nvPr>
        </p:nvSpPr>
        <p:spPr>
          <a:xfrm>
            <a:off x="8610600" y="6492240"/>
            <a:ext cx="2743200" cy="365125"/>
          </a:xfrm>
        </p:spPr>
        <p:txBody>
          <a:bodyPr>
            <a:normAutofit/>
          </a:bodyPr>
          <a:lstStyle/>
          <a:p>
            <a:pPr>
              <a:spcAft>
                <a:spcPts val="600"/>
              </a:spcAft>
            </a:pPr>
            <a:fld id="{30B4EF0A-CE2D-4DE7-9304-35624A4F5BC1}" type="slidenum">
              <a:rPr lang="en-SG" smtClean="0"/>
              <a:pPr>
                <a:spcAft>
                  <a:spcPts val="600"/>
                </a:spcAft>
              </a:pPr>
              <a:t>9</a:t>
            </a:fld>
            <a:endParaRPr lang="en-SG"/>
          </a:p>
        </p:txBody>
      </p:sp>
      <p:pic>
        <p:nvPicPr>
          <p:cNvPr id="3" name="Picture 2">
            <a:extLst>
              <a:ext uri="{FF2B5EF4-FFF2-40B4-BE49-F238E27FC236}">
                <a16:creationId xmlns:a16="http://schemas.microsoft.com/office/drawing/2014/main" id="{CD8F4C36-6500-0A9D-01B8-B4410DBFA7ED}"/>
              </a:ext>
            </a:extLst>
          </p:cNvPr>
          <p:cNvPicPr>
            <a:picLocks noChangeAspect="1"/>
          </p:cNvPicPr>
          <p:nvPr/>
        </p:nvPicPr>
        <p:blipFill>
          <a:blip r:embed="rId3"/>
          <a:stretch>
            <a:fillRect/>
          </a:stretch>
        </p:blipFill>
        <p:spPr>
          <a:xfrm>
            <a:off x="4325748" y="2240452"/>
            <a:ext cx="6935275" cy="4116661"/>
          </a:xfrm>
          <a:prstGeom prst="rect">
            <a:avLst/>
          </a:prstGeom>
        </p:spPr>
      </p:pic>
      <p:sp>
        <p:nvSpPr>
          <p:cNvPr id="4" name="TextBox 3">
            <a:extLst>
              <a:ext uri="{FF2B5EF4-FFF2-40B4-BE49-F238E27FC236}">
                <a16:creationId xmlns:a16="http://schemas.microsoft.com/office/drawing/2014/main" id="{55A57FBB-0CDF-6140-5581-8562D2AC7A21}"/>
              </a:ext>
            </a:extLst>
          </p:cNvPr>
          <p:cNvSpPr txBox="1"/>
          <p:nvPr/>
        </p:nvSpPr>
        <p:spPr>
          <a:xfrm>
            <a:off x="7051110" y="6361138"/>
            <a:ext cx="2931090" cy="338554"/>
          </a:xfrm>
          <a:prstGeom prst="rect">
            <a:avLst/>
          </a:prstGeom>
          <a:noFill/>
        </p:spPr>
        <p:txBody>
          <a:bodyPr wrap="square" rtlCol="0">
            <a:spAutoFit/>
          </a:bodyPr>
          <a:lstStyle/>
          <a:p>
            <a:r>
              <a:rPr lang="en-SG" sz="1600"/>
              <a:t>Source: Author</a:t>
            </a:r>
          </a:p>
        </p:txBody>
      </p:sp>
      <p:sp>
        <p:nvSpPr>
          <p:cNvPr id="5" name="Rectangle 4">
            <a:extLst>
              <a:ext uri="{FF2B5EF4-FFF2-40B4-BE49-F238E27FC236}">
                <a16:creationId xmlns:a16="http://schemas.microsoft.com/office/drawing/2014/main" id="{FBAAA884-8CFC-3FF1-885F-F15BB5489616}"/>
              </a:ext>
            </a:extLst>
          </p:cNvPr>
          <p:cNvSpPr/>
          <p:nvPr/>
        </p:nvSpPr>
        <p:spPr>
          <a:xfrm>
            <a:off x="6345044" y="2517349"/>
            <a:ext cx="2787805" cy="194313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Picture 6">
            <a:extLst>
              <a:ext uri="{FF2B5EF4-FFF2-40B4-BE49-F238E27FC236}">
                <a16:creationId xmlns:a16="http://schemas.microsoft.com/office/drawing/2014/main" id="{83F3EDA2-A3C6-43B6-9431-8118C3E5830A}"/>
              </a:ext>
            </a:extLst>
          </p:cNvPr>
          <p:cNvPicPr>
            <a:picLocks noChangeAspect="1"/>
          </p:cNvPicPr>
          <p:nvPr/>
        </p:nvPicPr>
        <p:blipFill>
          <a:blip r:embed="rId4"/>
          <a:stretch>
            <a:fillRect/>
          </a:stretch>
        </p:blipFill>
        <p:spPr>
          <a:xfrm>
            <a:off x="4920682" y="1706548"/>
            <a:ext cx="5061518" cy="4704615"/>
          </a:xfrm>
          <a:prstGeom prst="rect">
            <a:avLst/>
          </a:prstGeom>
        </p:spPr>
      </p:pic>
      <p:sp>
        <p:nvSpPr>
          <p:cNvPr id="9" name="Oval 8">
            <a:extLst>
              <a:ext uri="{FF2B5EF4-FFF2-40B4-BE49-F238E27FC236}">
                <a16:creationId xmlns:a16="http://schemas.microsoft.com/office/drawing/2014/main" id="{4E0113C1-120B-41AB-0803-1DF36641FAFD}"/>
              </a:ext>
            </a:extLst>
          </p:cNvPr>
          <p:cNvSpPr/>
          <p:nvPr/>
        </p:nvSpPr>
        <p:spPr>
          <a:xfrm>
            <a:off x="6936059" y="2642839"/>
            <a:ext cx="1346616" cy="130469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12D998F0-C105-D200-1E20-6B97122644D7}"/>
              </a:ext>
            </a:extLst>
          </p:cNvPr>
          <p:cNvSpPr/>
          <p:nvPr/>
        </p:nvSpPr>
        <p:spPr>
          <a:xfrm>
            <a:off x="6494820" y="4029321"/>
            <a:ext cx="1346616" cy="130469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6014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939</Words>
  <Application>Microsoft Office PowerPoint</Application>
  <PresentationFormat>Widescreen</PresentationFormat>
  <Paragraphs>108</Paragraphs>
  <Slides>14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Castellar</vt:lpstr>
      <vt:lpstr>Söhne</vt:lpstr>
      <vt:lpstr>Symbol</vt:lpstr>
      <vt:lpstr>Times New Roman</vt:lpstr>
      <vt:lpstr>Office Theme</vt:lpstr>
      <vt:lpstr>Unlocking Insights for a Safer City: LAPD Data Analytics</vt:lpstr>
      <vt:lpstr>PowerPoint Presentation</vt:lpstr>
      <vt:lpstr>Introduction</vt:lpstr>
      <vt:lpstr>BI Solution</vt:lpstr>
      <vt:lpstr>Yearly Comparative Analysis (Excel)</vt:lpstr>
      <vt:lpstr>Top 5 Crimes  (PowerBI)</vt:lpstr>
      <vt:lpstr>Crime Number Projection  (PowerBI)</vt:lpstr>
      <vt:lpstr>Age distribution of Crime Victims (SAP PA)</vt:lpstr>
      <vt:lpstr>Crime density Heatmap (PowerBI)</vt:lpstr>
      <vt:lpstr>PowerPoint Presentation</vt:lpstr>
      <vt:lpstr>Yearly Count of Crime (Power BI)</vt:lpstr>
      <vt:lpstr>TIME WITH HIGHEST CRIME OCCURRENCE (SAP Lumira)</vt:lpstr>
      <vt:lpstr>Conclusion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Harison Nagisvaran</dc:creator>
  <cp:lastModifiedBy>Harison Nagisvaran</cp:lastModifiedBy>
  <cp:revision>5</cp:revision>
  <dcterms:created xsi:type="dcterms:W3CDTF">2023-09-04T07:40:45Z</dcterms:created>
  <dcterms:modified xsi:type="dcterms:W3CDTF">2024-01-23T04:37:11Z</dcterms:modified>
</cp:coreProperties>
</file>