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4"/>
    <p:restoredTop sz="90198" autoAdjust="0"/>
  </p:normalViewPr>
  <p:slideViewPr>
    <p:cSldViewPr>
      <p:cViewPr varScale="1">
        <p:scale>
          <a:sx n="85" d="100"/>
          <a:sy n="85" d="100"/>
        </p:scale>
        <p:origin x="712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6A3BB-BBA0-4248-B93F-D6E520DB311E}" type="datetimeFigureOut">
              <a:rPr lang="de-DE" smtClean="0"/>
              <a:t>22.05.16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6EE4F-07DD-4CA7-9E8F-9349C1EA984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059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https://</a:t>
            </a:r>
            <a:r>
              <a:rPr lang="en-US" dirty="0" err="1" smtClean="0"/>
              <a:t>www.youtube.com</a:t>
            </a:r>
            <a:r>
              <a:rPr lang="en-US" dirty="0" smtClean="0"/>
              <a:t>/</a:t>
            </a:r>
            <a:r>
              <a:rPr lang="en-US" dirty="0" err="1" smtClean="0"/>
              <a:t>watch?v</a:t>
            </a:r>
            <a:r>
              <a:rPr lang="en-US" dirty="0" smtClean="0"/>
              <a:t>=p1HmgP9l4VY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6EE4F-07DD-4CA7-9E8F-9349C1EA984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0661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</a:t>
            </a:r>
            <a:r>
              <a:rPr lang="en-US" baseline="0" dirty="0" smtClean="0"/>
              <a:t> question is, if this technology is something new, or if there is a technological shift in remote controlled robots: we argue yes, as especially haptics enable us to use our most useful tools to physically interact – our hands – in different, more intuitive and better ways with robots/other physical representations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6EE4F-07DD-4CA7-9E8F-9349C1EA984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8182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Wie</a:t>
            </a:r>
            <a:r>
              <a:rPr lang="de-DE" baseline="0" dirty="0" smtClean="0"/>
              <a:t> geht sowas </a:t>
            </a:r>
          </a:p>
          <a:p>
            <a:endParaRPr lang="de-DE" baseline="0" dirty="0" smtClean="0"/>
          </a:p>
          <a:p>
            <a:r>
              <a:rPr lang="de-DE" baseline="0" dirty="0" smtClean="0"/>
              <a:t>Wo Roboter überhaupt eingesetzt: </a:t>
            </a:r>
          </a:p>
          <a:p>
            <a:r>
              <a:rPr lang="de-DE" baseline="0" dirty="0" smtClean="0"/>
              <a:t>-&gt; Wo Gefahr für Menschen</a:t>
            </a:r>
          </a:p>
          <a:p>
            <a:endParaRPr lang="de-DE" baseline="0" dirty="0" smtClean="0"/>
          </a:p>
          <a:p>
            <a:r>
              <a:rPr lang="de-DE" baseline="0" dirty="0" smtClean="0"/>
              <a:t>Oder: Dort wo PRÄZISION notwendig.</a:t>
            </a:r>
          </a:p>
          <a:p>
            <a:endParaRPr lang="de-DE" baseline="0" dirty="0" smtClean="0"/>
          </a:p>
          <a:p>
            <a:r>
              <a:rPr lang="de-DE" baseline="0" dirty="0" smtClean="0"/>
              <a:t>&gt;&gt; Beispiel für Präzision + </a:t>
            </a:r>
          </a:p>
          <a:p>
            <a:r>
              <a:rPr lang="de-DE" baseline="0" dirty="0" smtClean="0"/>
              <a:t>wo es wirklich wichtig ist, dass </a:t>
            </a:r>
          </a:p>
          <a:p>
            <a:r>
              <a:rPr lang="de-DE" baseline="0" dirty="0" smtClean="0"/>
              <a:t>Der Steuernde das spürt, was der Roboter spürt</a:t>
            </a:r>
          </a:p>
          <a:p>
            <a:r>
              <a:rPr lang="de-DE" baseline="0" dirty="0" smtClean="0"/>
              <a:t>0:49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6EE4F-07DD-4CA7-9E8F-9349C1EA984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5187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www.youtube.com</a:t>
            </a:r>
            <a:r>
              <a:rPr lang="en-US" dirty="0" smtClean="0"/>
              <a:t>/</a:t>
            </a:r>
            <a:r>
              <a:rPr lang="en-US" dirty="0" err="1" smtClean="0"/>
              <a:t>watch?v</a:t>
            </a:r>
            <a:r>
              <a:rPr lang="en-US" dirty="0" smtClean="0"/>
              <a:t>=VJ_3GJNz4fg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6EE4F-07DD-4CA7-9E8F-9349C1EA984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214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2F235-70D5-4EF7-AFBC-63207D031D37}" type="datetimeFigureOut">
              <a:rPr lang="de-DE" smtClean="0"/>
              <a:t>22.05.16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C626-B60E-4B20-8067-2D856B2949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133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2F235-70D5-4EF7-AFBC-63207D031D37}" type="datetimeFigureOut">
              <a:rPr lang="de-DE" smtClean="0"/>
              <a:t>22.05.16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C626-B60E-4B20-8067-2D856B2949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1856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2F235-70D5-4EF7-AFBC-63207D031D37}" type="datetimeFigureOut">
              <a:rPr lang="de-DE" smtClean="0"/>
              <a:t>22.05.16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C626-B60E-4B20-8067-2D856B2949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4133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2F235-70D5-4EF7-AFBC-63207D031D37}" type="datetimeFigureOut">
              <a:rPr lang="de-DE" smtClean="0"/>
              <a:t>22.05.16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C626-B60E-4B20-8067-2D856B2949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402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2F235-70D5-4EF7-AFBC-63207D031D37}" type="datetimeFigureOut">
              <a:rPr lang="de-DE" smtClean="0"/>
              <a:t>22.05.16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C626-B60E-4B20-8067-2D856B2949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7512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2F235-70D5-4EF7-AFBC-63207D031D37}" type="datetimeFigureOut">
              <a:rPr lang="de-DE" smtClean="0"/>
              <a:t>22.05.16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C626-B60E-4B20-8067-2D856B2949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2844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2F235-70D5-4EF7-AFBC-63207D031D37}" type="datetimeFigureOut">
              <a:rPr lang="de-DE" smtClean="0"/>
              <a:t>22.05.16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C626-B60E-4B20-8067-2D856B2949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5602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2F235-70D5-4EF7-AFBC-63207D031D37}" type="datetimeFigureOut">
              <a:rPr lang="de-DE" smtClean="0"/>
              <a:t>22.05.16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C626-B60E-4B20-8067-2D856B2949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048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2F235-70D5-4EF7-AFBC-63207D031D37}" type="datetimeFigureOut">
              <a:rPr lang="de-DE" smtClean="0"/>
              <a:t>22.05.16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C626-B60E-4B20-8067-2D856B2949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0514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2F235-70D5-4EF7-AFBC-63207D031D37}" type="datetimeFigureOut">
              <a:rPr lang="de-DE" smtClean="0"/>
              <a:t>22.05.16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C626-B60E-4B20-8067-2D856B2949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9172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2F235-70D5-4EF7-AFBC-63207D031D37}" type="datetimeFigureOut">
              <a:rPr lang="de-DE" smtClean="0"/>
              <a:t>22.05.16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C626-B60E-4B20-8067-2D856B2949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228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2F235-70D5-4EF7-AFBC-63207D031D37}" type="datetimeFigureOut">
              <a:rPr lang="de-DE" smtClean="0"/>
              <a:t>22.05.16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5C626-B60E-4B20-8067-2D856B2949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5261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1.png"/><Relationship Id="rId1" Type="http://schemas.openxmlformats.org/officeDocument/2006/relationships/video" Target="https://www.youtube.com/embed/p1HmgP9l4VY" TargetMode="Externa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image" Target="../media/image5.jp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9.png"/><Relationship Id="rId5" Type="http://schemas.microsoft.com/office/2007/relationships/hdphoto" Target="../media/hdphoto2.wdp"/><Relationship Id="rId6" Type="http://schemas.openxmlformats.org/officeDocument/2006/relationships/image" Target="../media/image10.png"/><Relationship Id="rId7" Type="http://schemas.microsoft.com/office/2007/relationships/hdphoto" Target="../media/hdphoto3.wdp"/><Relationship Id="rId8" Type="http://schemas.openxmlformats.org/officeDocument/2006/relationships/image" Target="../media/image11.png"/><Relationship Id="rId9" Type="http://schemas.microsoft.com/office/2007/relationships/hdphoto" Target="../media/hdphoto4.wdp"/><Relationship Id="rId10" Type="http://schemas.openxmlformats.org/officeDocument/2006/relationships/image" Target="../media/image12.png"/><Relationship Id="rId11" Type="http://schemas.microsoft.com/office/2007/relationships/hdphoto" Target="../media/hdphoto5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9.png"/><Relationship Id="rId5" Type="http://schemas.microsoft.com/office/2007/relationships/hdphoto" Target="../media/hdphoto2.wdp"/><Relationship Id="rId6" Type="http://schemas.openxmlformats.org/officeDocument/2006/relationships/image" Target="../media/image10.png"/><Relationship Id="rId7" Type="http://schemas.microsoft.com/office/2007/relationships/hdphoto" Target="../media/hdphoto3.wdp"/><Relationship Id="rId8" Type="http://schemas.openxmlformats.org/officeDocument/2006/relationships/image" Target="../media/image11.png"/><Relationship Id="rId9" Type="http://schemas.microsoft.com/office/2007/relationships/hdphoto" Target="../media/hdphoto4.wdp"/><Relationship Id="rId10" Type="http://schemas.openxmlformats.org/officeDocument/2006/relationships/image" Target="../media/image12.png"/><Relationship Id="rId11" Type="http://schemas.microsoft.com/office/2007/relationships/hdphoto" Target="../media/hdphoto5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3.jpg"/><Relationship Id="rId5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1.png"/><Relationship Id="rId1" Type="http://schemas.openxmlformats.org/officeDocument/2006/relationships/video" Target="https://www.youtube.com/embed/EiVY-htgRUY" TargetMode="Externa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187624" y="803607"/>
            <a:ext cx="6840760" cy="2985433"/>
            <a:chOff x="2901210" y="1169233"/>
            <a:chExt cx="6840760" cy="2985433"/>
          </a:xfrm>
        </p:grpSpPr>
        <p:sp>
          <p:nvSpPr>
            <p:cNvPr id="3" name="Rechteck 2"/>
            <p:cNvSpPr/>
            <p:nvPr/>
          </p:nvSpPr>
          <p:spPr>
            <a:xfrm>
              <a:off x="5998490" y="2201956"/>
              <a:ext cx="3635115" cy="1952710"/>
            </a:xfrm>
            <a:prstGeom prst="rect">
              <a:avLst/>
            </a:prstGeom>
            <a:solidFill>
              <a:srgbClr val="C00000"/>
            </a:solidFill>
            <a:ln w="1270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Textfeld 3"/>
            <p:cNvSpPr txBox="1"/>
            <p:nvPr/>
          </p:nvSpPr>
          <p:spPr>
            <a:xfrm>
              <a:off x="5990996" y="1169233"/>
              <a:ext cx="3612629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5400" dirty="0" err="1" smtClean="0">
                  <a:latin typeface="Cordia New" panose="020B0304020202020204" pitchFamily="34" charset="-34"/>
                  <a:cs typeface="Cordia New" panose="020B0304020202020204" pitchFamily="34" charset="-34"/>
                </a:rPr>
                <a:t>TechWatch</a:t>
              </a:r>
              <a:endParaRPr lang="de-DE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5882002" y="2242463"/>
              <a:ext cx="385996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b="1" dirty="0" smtClean="0"/>
                <a:t># G2</a:t>
              </a:r>
              <a:r>
                <a:rPr lang="de-DE" sz="2800" dirty="0" smtClean="0"/>
                <a:t/>
              </a:r>
              <a:br>
                <a:rPr lang="de-DE" sz="2800" dirty="0" smtClean="0"/>
              </a:br>
              <a:r>
                <a:rPr lang="de-DE" sz="2800" dirty="0" err="1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Thomas.E</a:t>
              </a:r>
              <a:r>
                <a:rPr lang="de-DE" sz="2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 , Julia, </a:t>
              </a:r>
            </a:p>
            <a:p>
              <a:pPr algn="ctr"/>
              <a:r>
                <a:rPr lang="de-DE" sz="2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Markus, </a:t>
              </a:r>
              <a:r>
                <a:rPr lang="de-DE" sz="2800" dirty="0" err="1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Martin.W</a:t>
              </a:r>
              <a:endParaRPr lang="de-DE" sz="2800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2901210" y="1169233"/>
              <a:ext cx="2787560" cy="2985433"/>
            </a:xfrm>
            <a:prstGeom prst="rect">
              <a:avLst/>
            </a:prstGeom>
            <a:solidFill>
              <a:srgbClr val="767171">
                <a:alpha val="94902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5000" dirty="0" smtClean="0"/>
                <a:t/>
              </a:r>
              <a:br>
                <a:rPr lang="de-DE" sz="5000" dirty="0" smtClean="0"/>
              </a:br>
              <a:r>
                <a:rPr lang="de-DE" sz="13800" dirty="0" smtClean="0"/>
                <a:t>HCI</a:t>
              </a:r>
              <a:endParaRPr lang="de-DE" dirty="0"/>
            </a:p>
          </p:txBody>
        </p:sp>
      </p:grpSp>
      <p:sp>
        <p:nvSpPr>
          <p:cNvPr id="7" name="Titel 1"/>
          <p:cNvSpPr txBox="1">
            <a:spLocks/>
          </p:cNvSpPr>
          <p:nvPr/>
        </p:nvSpPr>
        <p:spPr>
          <a:xfrm>
            <a:off x="685800" y="4407247"/>
            <a:ext cx="7772400" cy="14700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800" b="1" dirty="0" smtClean="0"/>
              <a:t>Remote </a:t>
            </a:r>
            <a:r>
              <a:rPr lang="de-DE" sz="4800" b="1" dirty="0" err="1" smtClean="0"/>
              <a:t>controlled</a:t>
            </a:r>
            <a:r>
              <a:rPr lang="de-DE" sz="4800" b="1" dirty="0" smtClean="0"/>
              <a:t> </a:t>
            </a:r>
            <a:r>
              <a:rPr lang="de-DE" sz="4800" b="1" dirty="0" err="1" smtClean="0"/>
              <a:t>robotics</a:t>
            </a:r>
            <a:r>
              <a:rPr lang="de-DE" sz="4800" b="1" dirty="0" smtClean="0"/>
              <a:t> </a:t>
            </a:r>
            <a:r>
              <a:rPr lang="de-DE" sz="4800" b="1" dirty="0" err="1" smtClean="0"/>
              <a:t>with</a:t>
            </a:r>
            <a:r>
              <a:rPr lang="de-DE" sz="4800" b="1" dirty="0" smtClean="0"/>
              <a:t> </a:t>
            </a:r>
            <a:r>
              <a:rPr lang="de-DE" sz="4800" b="1" dirty="0" err="1" smtClean="0"/>
              <a:t>haptic</a:t>
            </a:r>
            <a:r>
              <a:rPr lang="de-DE" sz="4800" b="1" dirty="0" smtClean="0"/>
              <a:t> </a:t>
            </a:r>
            <a:r>
              <a:rPr lang="de-DE" sz="4800" b="1" dirty="0" err="1" smtClean="0"/>
              <a:t>feedback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95688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1HmgP9l4VY">
            <a:hlinkClick r:id="" action="ppaction://ole?verb=0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15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b="1" dirty="0" smtClean="0"/>
              <a:t>Video Summary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„T</a:t>
            </a:r>
            <a:r>
              <a:rPr lang="de-DE" i="1" dirty="0" smtClean="0"/>
              <a:t>he </a:t>
            </a:r>
            <a:r>
              <a:rPr lang="de-DE" i="1" dirty="0" err="1" smtClean="0"/>
              <a:t>intent</a:t>
            </a:r>
            <a:r>
              <a:rPr lang="de-DE" i="1" dirty="0" smtClean="0"/>
              <a:t> </a:t>
            </a:r>
            <a:r>
              <a:rPr lang="de-DE" i="1" dirty="0" err="1" smtClean="0"/>
              <a:t>here</a:t>
            </a:r>
            <a:r>
              <a:rPr lang="de-DE" i="1" dirty="0" smtClean="0"/>
              <a:t> </a:t>
            </a:r>
            <a:r>
              <a:rPr lang="de-DE" i="1" dirty="0" err="1" smtClean="0"/>
              <a:t>is</a:t>
            </a:r>
            <a:r>
              <a:rPr lang="de-DE" i="1" dirty="0" smtClean="0"/>
              <a:t> </a:t>
            </a:r>
            <a:r>
              <a:rPr lang="de-DE" i="1" dirty="0" err="1" smtClean="0"/>
              <a:t>to</a:t>
            </a:r>
            <a:r>
              <a:rPr lang="de-DE" i="1" dirty="0" smtClean="0"/>
              <a:t> </a:t>
            </a:r>
            <a:r>
              <a:rPr lang="de-DE" i="1" dirty="0" err="1" smtClean="0"/>
              <a:t>have</a:t>
            </a:r>
            <a:r>
              <a:rPr lang="de-DE" i="1" dirty="0" smtClean="0"/>
              <a:t> a </a:t>
            </a:r>
            <a:r>
              <a:rPr lang="de-DE" i="1" dirty="0" err="1" smtClean="0"/>
              <a:t>diver</a:t>
            </a:r>
            <a:r>
              <a:rPr lang="de-DE" i="1" dirty="0" smtClean="0"/>
              <a:t> </a:t>
            </a:r>
            <a:r>
              <a:rPr lang="de-DE" i="1" dirty="0" err="1" smtClean="0"/>
              <a:t>diving</a:t>
            </a:r>
            <a:r>
              <a:rPr lang="de-DE" i="1" dirty="0" smtClean="0"/>
              <a:t> </a:t>
            </a:r>
            <a:r>
              <a:rPr lang="de-DE" i="1" dirty="0" err="1" smtClean="0"/>
              <a:t>virtually</a:t>
            </a:r>
            <a:r>
              <a:rPr lang="de-DE" i="1" dirty="0" smtClean="0"/>
              <a:t>, </a:t>
            </a:r>
            <a:r>
              <a:rPr lang="de-DE" i="1" dirty="0" err="1" smtClean="0"/>
              <a:t>creating</a:t>
            </a:r>
            <a:r>
              <a:rPr lang="de-DE" i="1" dirty="0" smtClean="0"/>
              <a:t> a </a:t>
            </a:r>
            <a:r>
              <a:rPr lang="de-DE" i="1" dirty="0" err="1" smtClean="0"/>
              <a:t>robot</a:t>
            </a:r>
            <a:r>
              <a:rPr lang="de-DE" i="1" dirty="0" smtClean="0"/>
              <a:t> </a:t>
            </a:r>
            <a:r>
              <a:rPr lang="de-DE" i="1" dirty="0" err="1" smtClean="0"/>
              <a:t>that</a:t>
            </a:r>
            <a:r>
              <a:rPr lang="de-DE" i="1" dirty="0" smtClean="0"/>
              <a:t> </a:t>
            </a:r>
            <a:r>
              <a:rPr lang="de-DE" i="1" dirty="0" err="1" smtClean="0"/>
              <a:t>can</a:t>
            </a:r>
            <a:r>
              <a:rPr lang="de-DE" i="1" dirty="0" smtClean="0"/>
              <a:t> </a:t>
            </a:r>
            <a:r>
              <a:rPr lang="de-DE" i="1" dirty="0" err="1" smtClean="0"/>
              <a:t>be</a:t>
            </a:r>
            <a:r>
              <a:rPr lang="de-DE" i="1" dirty="0" smtClean="0"/>
              <a:t> </a:t>
            </a:r>
            <a:r>
              <a:rPr lang="de-DE" i="1" dirty="0" err="1" smtClean="0"/>
              <a:t>the</a:t>
            </a:r>
            <a:r>
              <a:rPr lang="de-DE" i="1" dirty="0" smtClean="0"/>
              <a:t> </a:t>
            </a:r>
            <a:r>
              <a:rPr lang="de-DE" i="1" dirty="0" err="1" smtClean="0"/>
              <a:t>physical</a:t>
            </a:r>
            <a:r>
              <a:rPr lang="de-DE" i="1" dirty="0" smtClean="0"/>
              <a:t> </a:t>
            </a:r>
            <a:r>
              <a:rPr lang="de-DE" i="1" dirty="0" err="1" smtClean="0"/>
              <a:t>representation</a:t>
            </a:r>
            <a:r>
              <a:rPr lang="de-DE" i="1" dirty="0" smtClean="0"/>
              <a:t> </a:t>
            </a:r>
            <a:r>
              <a:rPr lang="de-DE" i="1" dirty="0" err="1" smtClean="0"/>
              <a:t>of</a:t>
            </a:r>
            <a:r>
              <a:rPr lang="de-DE" i="1" dirty="0" smtClean="0"/>
              <a:t> </a:t>
            </a:r>
            <a:r>
              <a:rPr lang="de-DE" i="1" dirty="0" err="1" smtClean="0"/>
              <a:t>the</a:t>
            </a:r>
            <a:r>
              <a:rPr lang="de-DE" i="1" dirty="0" smtClean="0"/>
              <a:t> human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r</a:t>
            </a:r>
            <a:r>
              <a:rPr lang="de-DE" dirty="0" err="1" smtClean="0"/>
              <a:t>eflect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contact</a:t>
            </a:r>
            <a:r>
              <a:rPr lang="de-DE" dirty="0" smtClean="0"/>
              <a:t> </a:t>
            </a:r>
            <a:r>
              <a:rPr lang="de-DE" dirty="0" err="1" smtClean="0"/>
              <a:t>forces</a:t>
            </a:r>
            <a:r>
              <a:rPr lang="de-DE" dirty="0" smtClean="0"/>
              <a:t>; sense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touch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dimension</a:t>
            </a:r>
            <a:endParaRPr lang="de-DE" dirty="0" smtClean="0"/>
          </a:p>
          <a:p>
            <a:r>
              <a:rPr lang="de-DE" dirty="0" smtClean="0"/>
              <a:t>„</a:t>
            </a:r>
            <a:r>
              <a:rPr lang="de-DE" i="1" dirty="0" err="1" smtClean="0"/>
              <a:t>physically</a:t>
            </a:r>
            <a:r>
              <a:rPr lang="de-DE" i="1" dirty="0" smtClean="0"/>
              <a:t> </a:t>
            </a:r>
            <a:r>
              <a:rPr lang="de-DE" i="1" dirty="0" err="1" smtClean="0"/>
              <a:t>extract</a:t>
            </a:r>
            <a:r>
              <a:rPr lang="de-DE" i="1" dirty="0" smtClean="0"/>
              <a:t> </a:t>
            </a:r>
            <a:r>
              <a:rPr lang="de-DE" i="1" dirty="0" err="1" smtClean="0"/>
              <a:t>the</a:t>
            </a:r>
            <a:r>
              <a:rPr lang="de-DE" i="1" dirty="0" smtClean="0"/>
              <a:t> human </a:t>
            </a:r>
            <a:r>
              <a:rPr lang="de-DE" i="1" dirty="0" err="1" smtClean="0"/>
              <a:t>from</a:t>
            </a:r>
            <a:r>
              <a:rPr lang="de-DE" i="1" dirty="0" smtClean="0"/>
              <a:t> a </a:t>
            </a:r>
            <a:r>
              <a:rPr lang="en-US" i="1" dirty="0" smtClean="0"/>
              <a:t>dangerous</a:t>
            </a:r>
            <a:r>
              <a:rPr lang="de-DE" i="1" dirty="0" smtClean="0"/>
              <a:t> </a:t>
            </a:r>
            <a:r>
              <a:rPr lang="de-DE" i="1" dirty="0" err="1" smtClean="0"/>
              <a:t>area</a:t>
            </a:r>
            <a:r>
              <a:rPr lang="de-DE" dirty="0" smtClean="0"/>
              <a:t>“</a:t>
            </a:r>
          </a:p>
          <a:p>
            <a:r>
              <a:rPr lang="de-DE" dirty="0" smtClean="0"/>
              <a:t>„</a:t>
            </a:r>
            <a:r>
              <a:rPr lang="de-DE" i="1" dirty="0" smtClean="0"/>
              <a:t>The human </a:t>
            </a:r>
            <a:r>
              <a:rPr lang="de-DE" i="1" dirty="0" err="1" smtClean="0"/>
              <a:t>can</a:t>
            </a:r>
            <a:r>
              <a:rPr lang="de-DE" i="1" dirty="0" smtClean="0"/>
              <a:t> </a:t>
            </a:r>
            <a:r>
              <a:rPr lang="de-DE" i="1" dirty="0" err="1" smtClean="0"/>
              <a:t>provide</a:t>
            </a:r>
            <a:r>
              <a:rPr lang="de-DE" i="1" dirty="0" smtClean="0"/>
              <a:t> </a:t>
            </a:r>
            <a:r>
              <a:rPr lang="de-DE" i="1" dirty="0" err="1" smtClean="0"/>
              <a:t>the</a:t>
            </a:r>
            <a:r>
              <a:rPr lang="de-DE" i="1" dirty="0" smtClean="0"/>
              <a:t> </a:t>
            </a:r>
            <a:r>
              <a:rPr lang="de-DE" i="1" dirty="0" err="1" smtClean="0"/>
              <a:t>expertise</a:t>
            </a:r>
            <a:r>
              <a:rPr lang="de-DE" i="1" dirty="0" smtClean="0"/>
              <a:t>, </a:t>
            </a:r>
            <a:r>
              <a:rPr lang="de-DE" i="1" dirty="0" err="1" smtClean="0"/>
              <a:t>the</a:t>
            </a:r>
            <a:r>
              <a:rPr lang="de-DE" i="1" dirty="0" smtClean="0"/>
              <a:t> </a:t>
            </a:r>
            <a:r>
              <a:rPr lang="de-DE" i="1" dirty="0" err="1" smtClean="0"/>
              <a:t>cognitive</a:t>
            </a:r>
            <a:r>
              <a:rPr lang="de-DE" i="1" dirty="0" smtClean="0"/>
              <a:t> </a:t>
            </a:r>
            <a:r>
              <a:rPr lang="de-DE" i="1" dirty="0" err="1" smtClean="0"/>
              <a:t>abilities</a:t>
            </a:r>
            <a:r>
              <a:rPr lang="de-DE" i="1" dirty="0" smtClean="0"/>
              <a:t>, </a:t>
            </a:r>
            <a:r>
              <a:rPr lang="de-DE" i="1" dirty="0" err="1" smtClean="0"/>
              <a:t>to</a:t>
            </a:r>
            <a:r>
              <a:rPr lang="de-DE" i="1" dirty="0" smtClean="0"/>
              <a:t> </a:t>
            </a:r>
            <a:r>
              <a:rPr lang="de-DE" i="1" dirty="0" err="1" smtClean="0"/>
              <a:t>the</a:t>
            </a:r>
            <a:r>
              <a:rPr lang="de-DE" i="1" dirty="0" smtClean="0"/>
              <a:t> </a:t>
            </a:r>
            <a:r>
              <a:rPr lang="de-DE" i="1" dirty="0" err="1" smtClean="0"/>
              <a:t>robot</a:t>
            </a:r>
            <a:r>
              <a:rPr lang="de-DE" i="1" dirty="0" smtClean="0"/>
              <a:t>. </a:t>
            </a:r>
            <a:r>
              <a:rPr lang="de-DE" i="1" dirty="0" err="1" smtClean="0"/>
              <a:t>And</a:t>
            </a:r>
            <a:r>
              <a:rPr lang="de-DE" i="1" dirty="0" smtClean="0"/>
              <a:t> </a:t>
            </a:r>
            <a:r>
              <a:rPr lang="de-DE" i="1" dirty="0" err="1" smtClean="0"/>
              <a:t>the</a:t>
            </a:r>
            <a:r>
              <a:rPr lang="de-DE" i="1" dirty="0" smtClean="0"/>
              <a:t> </a:t>
            </a:r>
            <a:r>
              <a:rPr lang="de-DE" i="1" dirty="0" err="1" smtClean="0"/>
              <a:t>two</a:t>
            </a:r>
            <a:r>
              <a:rPr lang="de-DE" i="1" dirty="0" smtClean="0"/>
              <a:t> bring </a:t>
            </a:r>
            <a:r>
              <a:rPr lang="de-DE" i="1" dirty="0" err="1" smtClean="0"/>
              <a:t>together</a:t>
            </a:r>
            <a:r>
              <a:rPr lang="de-DE" i="1" dirty="0" smtClean="0"/>
              <a:t> </a:t>
            </a:r>
            <a:r>
              <a:rPr lang="de-DE" i="1" dirty="0" err="1" smtClean="0"/>
              <a:t>this</a:t>
            </a:r>
            <a:r>
              <a:rPr lang="de-DE" i="1" dirty="0" smtClean="0"/>
              <a:t> </a:t>
            </a:r>
            <a:r>
              <a:rPr lang="de-DE" i="1" dirty="0" err="1" smtClean="0"/>
              <a:t>amazing</a:t>
            </a:r>
            <a:r>
              <a:rPr lang="de-DE" i="1" dirty="0" smtClean="0"/>
              <a:t> </a:t>
            </a:r>
            <a:r>
              <a:rPr lang="de-DE" i="1" dirty="0" err="1" smtClean="0"/>
              <a:t>synergy</a:t>
            </a:r>
            <a:r>
              <a:rPr lang="de-DE" dirty="0" smtClean="0"/>
              <a:t>“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794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b="1" dirty="0" err="1" smtClean="0"/>
              <a:t>History</a:t>
            </a:r>
            <a:endParaRPr lang="de-DE" b="1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68" y="1412776"/>
            <a:ext cx="1778876" cy="1778876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044" y="1412776"/>
            <a:ext cx="3345060" cy="1778876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0" y="3425506"/>
            <a:ext cx="2165131" cy="2165131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274" y="3425506"/>
            <a:ext cx="2253522" cy="1829859"/>
          </a:xfrm>
          <a:prstGeom prst="rect">
            <a:avLst/>
          </a:prstGeom>
        </p:spPr>
      </p:pic>
      <p:pic>
        <p:nvPicPr>
          <p:cNvPr id="8" name="Grafik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2748" y="5071230"/>
            <a:ext cx="2205057" cy="1466619"/>
          </a:xfrm>
          <a:prstGeom prst="rect">
            <a:avLst/>
          </a:prstGeom>
        </p:spPr>
      </p:pic>
      <p:pic>
        <p:nvPicPr>
          <p:cNvPr id="9" name="Bild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749" y="2763896"/>
            <a:ext cx="2205056" cy="2004846"/>
          </a:xfrm>
          <a:prstGeom prst="rect">
            <a:avLst/>
          </a:prstGeom>
        </p:spPr>
      </p:pic>
      <p:sp>
        <p:nvSpPr>
          <p:cNvPr id="10" name="Inhaltsplatzhalter 7"/>
          <p:cNvSpPr>
            <a:spLocks noGrp="1"/>
          </p:cNvSpPr>
          <p:nvPr>
            <p:ph idx="1"/>
          </p:nvPr>
        </p:nvSpPr>
        <p:spPr>
          <a:xfrm>
            <a:off x="5508104" y="3269158"/>
            <a:ext cx="549166" cy="497161"/>
          </a:xfrm>
        </p:spPr>
        <p:txBody>
          <a:bodyPr>
            <a:normAutofit fontScale="925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vs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68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b="1" dirty="0" smtClean="0"/>
              <a:t>Advantages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000" dirty="0" smtClean="0"/>
              <a:t>Intuitive: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000" dirty="0"/>
              <a:t> </a:t>
            </a:r>
            <a:r>
              <a:rPr lang="en-US" sz="3000" dirty="0" smtClean="0"/>
              <a:t>     Touch is the earliest sense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000" dirty="0"/>
              <a:t> </a:t>
            </a:r>
            <a:r>
              <a:rPr lang="en-US" sz="3000" dirty="0" smtClean="0"/>
              <a:t>     developed in human embryology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000" dirty="0" smtClean="0"/>
              <a:t>Close to reality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000" dirty="0" smtClean="0"/>
              <a:t>For tasks that require utmost precision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659" b="56098" l="32895" r="66053"/>
                    </a14:imgEffect>
                  </a14:imgLayer>
                </a14:imgProps>
              </a:ext>
            </a:extLst>
          </a:blip>
          <a:srcRect l="30878" r="31578" b="44605"/>
          <a:stretch/>
        </p:blipFill>
        <p:spPr>
          <a:xfrm>
            <a:off x="6437243" y="247980"/>
            <a:ext cx="1339154" cy="11843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285" b="54472" l="526" r="33158"/>
                    </a14:imgEffect>
                  </a14:imgLayer>
                </a14:imgProps>
              </a:ext>
            </a:extLst>
          </a:blip>
          <a:srcRect r="62632" b="43225"/>
          <a:stretch/>
        </p:blipFill>
        <p:spPr>
          <a:xfrm>
            <a:off x="5292079" y="247980"/>
            <a:ext cx="1332895" cy="12138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>
            <a:alphaModFix amt="2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8374" b="96748" l="50263" r="85526"/>
                    </a14:imgEffect>
                  </a14:imgLayer>
                </a14:imgProps>
              </a:ext>
            </a:extLst>
          </a:blip>
          <a:srcRect l="51404" t="46477" r="14210" b="949"/>
          <a:stretch/>
        </p:blipFill>
        <p:spPr>
          <a:xfrm>
            <a:off x="5936625" y="1224851"/>
            <a:ext cx="1226514" cy="11240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8">
            <a:alphaModFix amt="2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659" b="52033" l="66579" r="100000"/>
                    </a14:imgEffect>
                  </a14:imgLayer>
                </a14:imgProps>
              </a:ext>
            </a:extLst>
          </a:blip>
          <a:srcRect l="66140" t="4183" b="47036"/>
          <a:stretch/>
        </p:blipFill>
        <p:spPr>
          <a:xfrm>
            <a:off x="7097433" y="1265409"/>
            <a:ext cx="1207741" cy="10429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0">
            <a:alphaModFix amt="20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48374" b="96748" l="17895" r="51579"/>
                    </a14:imgEffect>
                  </a14:imgLayer>
                </a14:imgProps>
              </a:ext>
            </a:extLst>
          </a:blip>
          <a:srcRect l="17237" t="48817" r="48377"/>
          <a:stretch/>
        </p:blipFill>
        <p:spPr>
          <a:xfrm>
            <a:off x="7713820" y="338012"/>
            <a:ext cx="1226514" cy="109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6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 preferRelativeResize="0">
            <a:picLocks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659" b="56098" l="32895" r="66053"/>
                    </a14:imgEffect>
                  </a14:imgLayer>
                </a14:imgProps>
              </a:ext>
            </a:extLst>
          </a:blip>
          <a:srcRect l="30878" r="31578" b="44605"/>
          <a:stretch/>
        </p:blipFill>
        <p:spPr>
          <a:xfrm>
            <a:off x="6436707" y="248400"/>
            <a:ext cx="1342800" cy="1185682"/>
          </a:xfrm>
          <a:prstGeom prst="rect">
            <a:avLst/>
          </a:prstGeom>
        </p:spPr>
      </p:pic>
      <p:pic>
        <p:nvPicPr>
          <p:cNvPr id="11" name="Picture 4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285" b="54472" l="526" r="33158"/>
                    </a14:imgEffect>
                  </a14:imgLayer>
                </a14:imgProps>
              </a:ext>
            </a:extLst>
          </a:blip>
          <a:srcRect r="62632" b="43225"/>
          <a:stretch/>
        </p:blipFill>
        <p:spPr>
          <a:xfrm>
            <a:off x="5292000" y="248400"/>
            <a:ext cx="1332363" cy="1214702"/>
          </a:xfrm>
          <a:prstGeom prst="rect">
            <a:avLst/>
          </a:prstGeom>
        </p:spPr>
      </p:pic>
      <p:pic>
        <p:nvPicPr>
          <p:cNvPr id="12" name="Picture 5"/>
          <p:cNvPicPr>
            <a:picLocks noChangeAspect="1"/>
          </p:cNvPicPr>
          <p:nvPr/>
        </p:nvPicPr>
        <p:blipFill rotWithShape="1"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8374" b="96748" l="50263" r="85526"/>
                    </a14:imgEffect>
                  </a14:imgLayer>
                </a14:imgProps>
              </a:ext>
            </a:extLst>
          </a:blip>
          <a:srcRect l="51404" t="46477" r="14210" b="949"/>
          <a:stretch/>
        </p:blipFill>
        <p:spPr>
          <a:xfrm>
            <a:off x="5936289" y="1225968"/>
            <a:ext cx="1226025" cy="1124832"/>
          </a:xfrm>
          <a:prstGeom prst="rect">
            <a:avLst/>
          </a:prstGeom>
        </p:spPr>
      </p:pic>
      <p:pic>
        <p:nvPicPr>
          <p:cNvPr id="13" name="Picture 6"/>
          <p:cNvPicPr>
            <a:picLocks noChangeAspect="1"/>
          </p:cNvPicPr>
          <p:nvPr/>
        </p:nvPicPr>
        <p:blipFill rotWithShape="1">
          <a:blip r:embed="rId8">
            <a:alphaModFix amt="2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659" b="52033" l="66579" r="100000"/>
                    </a14:imgEffect>
                  </a14:imgLayer>
                </a14:imgProps>
              </a:ext>
            </a:extLst>
          </a:blip>
          <a:srcRect l="66140" t="4183" b="47036"/>
          <a:stretch/>
        </p:blipFill>
        <p:spPr>
          <a:xfrm>
            <a:off x="7096633" y="1266555"/>
            <a:ext cx="1209600" cy="1045682"/>
          </a:xfrm>
          <a:prstGeom prst="rect">
            <a:avLst/>
          </a:prstGeom>
        </p:spPr>
      </p:pic>
      <p:pic>
        <p:nvPicPr>
          <p:cNvPr id="14" name="Picture 7"/>
          <p:cNvPicPr>
            <a:picLocks noChangeAspect="1"/>
          </p:cNvPicPr>
          <p:nvPr/>
        </p:nvPicPr>
        <p:blipFill rotWithShape="1">
          <a:blip r:embed="rId10">
            <a:alphaModFix amt="20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48374" b="96748" l="17895" r="51579"/>
                    </a14:imgEffect>
                  </a14:imgLayer>
                </a14:imgProps>
              </a:ext>
            </a:extLst>
          </a:blip>
          <a:srcRect l="17237" t="48817" r="48377"/>
          <a:stretch/>
        </p:blipFill>
        <p:spPr>
          <a:xfrm>
            <a:off x="7712775" y="338496"/>
            <a:ext cx="1226025" cy="109507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b="1" dirty="0" smtClean="0"/>
              <a:t>Advantages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000" dirty="0" smtClean="0"/>
              <a:t>Intuitive: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000" dirty="0"/>
              <a:t> </a:t>
            </a:r>
            <a:r>
              <a:rPr lang="en-US" sz="3000" dirty="0" smtClean="0"/>
              <a:t>     Touch is the earliest sense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000" dirty="0"/>
              <a:t> </a:t>
            </a:r>
            <a:r>
              <a:rPr lang="en-US" sz="3000" dirty="0" smtClean="0"/>
              <a:t>     developed in human embryology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000" dirty="0" smtClean="0"/>
              <a:t>Close to reality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000" dirty="0" smtClean="0"/>
              <a:t>For tasks that require utmost precision</a:t>
            </a:r>
          </a:p>
        </p:txBody>
      </p:sp>
    </p:spTree>
    <p:extLst>
      <p:ext uri="{BB962C8B-B14F-4D97-AF65-F5344CB8AC3E}">
        <p14:creationId xmlns:p14="http://schemas.microsoft.com/office/powerpoint/2010/main" val="289203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b="1" dirty="0" err="1" smtClean="0"/>
              <a:t>Examples</a:t>
            </a:r>
            <a:endParaRPr lang="de-DE" b="1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337" y="1628800"/>
            <a:ext cx="3572705" cy="237626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686759"/>
            <a:ext cx="2586270" cy="181424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449" y="3573016"/>
            <a:ext cx="3338745" cy="2208094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 rot="16200000">
            <a:off x="-435016" y="2441896"/>
            <a:ext cx="2142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VR </a:t>
            </a:r>
            <a:r>
              <a:rPr lang="de-DE" sz="3600" b="1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Gloves</a:t>
            </a:r>
            <a:endParaRPr lang="de-DE" sz="3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8" name="Textfeld 7"/>
          <p:cNvSpPr txBox="1"/>
          <p:nvPr/>
        </p:nvSpPr>
        <p:spPr>
          <a:xfrm rot="857906">
            <a:off x="5527195" y="962628"/>
            <a:ext cx="3433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Dangerous</a:t>
            </a:r>
            <a:r>
              <a:rPr lang="de-DE" sz="3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 Areas</a:t>
            </a:r>
            <a:endParaRPr lang="de-DE" sz="3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" name="Textfeld 8"/>
          <p:cNvSpPr txBox="1"/>
          <p:nvPr/>
        </p:nvSpPr>
        <p:spPr>
          <a:xfrm rot="20650695">
            <a:off x="2123895" y="4213174"/>
            <a:ext cx="9907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b="1" dirty="0" err="1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How</a:t>
            </a:r>
            <a:endParaRPr lang="de-DE" sz="3000" b="1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0" name="Textfeld 9"/>
          <p:cNvSpPr txBox="1"/>
          <p:nvPr/>
        </p:nvSpPr>
        <p:spPr>
          <a:xfrm rot="20605287">
            <a:off x="6652906" y="5972141"/>
            <a:ext cx="1250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b="1" dirty="0" err="1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When</a:t>
            </a:r>
            <a:endParaRPr lang="de-DE" sz="3000" b="1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1753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iVY-htgRUY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-30439" y="404664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15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249</Words>
  <Application>Microsoft Macintosh PowerPoint</Application>
  <PresentationFormat>On-screen Show (4:3)</PresentationFormat>
  <Paragraphs>51</Paragraphs>
  <Slides>8</Slides>
  <Notes>4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Cordia New</vt:lpstr>
      <vt:lpstr>Arial</vt:lpstr>
      <vt:lpstr>Larissa</vt:lpstr>
      <vt:lpstr>PowerPoint Presentation</vt:lpstr>
      <vt:lpstr>PowerPoint Presentation</vt:lpstr>
      <vt:lpstr>Video Summary</vt:lpstr>
      <vt:lpstr>History</vt:lpstr>
      <vt:lpstr>Advantages</vt:lpstr>
      <vt:lpstr>Advantages</vt:lpstr>
      <vt:lpstr>Examples</vt:lpstr>
      <vt:lpstr>PowerPoint Presentation</vt:lpstr>
    </vt:vector>
  </TitlesOfParts>
  <Company>MyCompany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Engel</dc:creator>
  <cp:lastModifiedBy>Julia Kindelsberger</cp:lastModifiedBy>
  <cp:revision>14</cp:revision>
  <cp:lastPrinted>2016-05-22T17:52:54Z</cp:lastPrinted>
  <dcterms:created xsi:type="dcterms:W3CDTF">2016-05-22T15:15:56Z</dcterms:created>
  <dcterms:modified xsi:type="dcterms:W3CDTF">2016-05-22T17:53:07Z</dcterms:modified>
</cp:coreProperties>
</file>