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6" r:id="rId6"/>
    <p:sldId id="259" r:id="rId7"/>
    <p:sldId id="264" r:id="rId8"/>
    <p:sldId id="260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49832" autoAdjust="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12D34-F610-45FB-BF78-840AF511F7F8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77DA3-DD1B-4D75-ADAA-FB391236E7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84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Aufkeimende HCI</a:t>
            </a:r>
          </a:p>
          <a:p>
            <a:endParaRPr lang="de-DE" dirty="0" smtClean="0"/>
          </a:p>
          <a:p>
            <a:r>
              <a:rPr lang="de-DE" dirty="0" smtClean="0"/>
              <a:t>Ist eine spannende Domäne, die sich ständig ausdehnt</a:t>
            </a:r>
          </a:p>
          <a:p>
            <a:endParaRPr lang="de-DE" dirty="0" smtClean="0"/>
          </a:p>
          <a:p>
            <a:r>
              <a:rPr lang="de-DE" dirty="0" smtClean="0"/>
              <a:t>Überlappend ist mit anderen Bereichen und undeutlich</a:t>
            </a:r>
            <a:r>
              <a:rPr lang="de-DE" baseline="0" dirty="0" smtClean="0"/>
              <a:t> abzugrenzen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Neuer Begriff statt HCI: </a:t>
            </a:r>
            <a:r>
              <a:rPr lang="de-DE" baseline="0" dirty="0" err="1" smtClean="0"/>
              <a:t>interaction</a:t>
            </a:r>
            <a:r>
              <a:rPr lang="de-DE" baseline="0" dirty="0" smtClean="0"/>
              <a:t> design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87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Paradigma</a:t>
            </a:r>
          </a:p>
          <a:p>
            <a:endParaRPr lang="de-DE" dirty="0" smtClean="0"/>
          </a:p>
          <a:p>
            <a:r>
              <a:rPr lang="de-DE" dirty="0" smtClean="0"/>
              <a:t>Dafür zuerst Begriffe: </a:t>
            </a:r>
            <a:r>
              <a:rPr lang="de-DE" dirty="0" err="1" smtClean="0"/>
              <a:t>Paradigms</a:t>
            </a:r>
            <a:r>
              <a:rPr lang="de-DE" dirty="0" smtClean="0"/>
              <a:t>, Konzept, Modell, Theorie und so weiter.. -&gt; Kennt ihr</a:t>
            </a:r>
          </a:p>
          <a:p>
            <a:endParaRPr lang="de-DE" dirty="0" smtClean="0"/>
          </a:p>
          <a:p>
            <a:r>
              <a:rPr lang="de-DE" dirty="0" smtClean="0"/>
              <a:t>Dann wird</a:t>
            </a:r>
            <a:r>
              <a:rPr lang="de-DE" baseline="0" dirty="0" smtClean="0"/>
              <a:t> das veranschaulicht:</a:t>
            </a:r>
          </a:p>
          <a:p>
            <a:endParaRPr lang="de-DE" baseline="0" dirty="0" smtClean="0"/>
          </a:p>
          <a:p>
            <a:r>
              <a:rPr lang="de-DE" baseline="0" dirty="0" smtClean="0"/>
              <a:t>Gute alte zeit, wo noch jeder wusste was genau HCI ist:</a:t>
            </a:r>
          </a:p>
          <a:p>
            <a:r>
              <a:rPr lang="de-DE" baseline="0" dirty="0" smtClean="0"/>
              <a:t>Windows, Icons, Menüs, Pointer als Beispiel</a:t>
            </a:r>
          </a:p>
          <a:p>
            <a:endParaRPr lang="de-DE" baseline="0" dirty="0" smtClean="0"/>
          </a:p>
          <a:p>
            <a:r>
              <a:rPr lang="de-DE" baseline="0" dirty="0" smtClean="0"/>
              <a:t>Heute ist das inzwischen anders, neue Einflüsse. </a:t>
            </a:r>
          </a:p>
          <a:p>
            <a:r>
              <a:rPr lang="de-DE" baseline="0" dirty="0" smtClean="0"/>
              <a:t>Problem wie man Wissen von einem Teilbereich in den anderen bekommt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39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 </a:t>
            </a:r>
            <a:r>
              <a:rPr lang="de-D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Aims</a:t>
            </a:r>
            <a:r>
              <a:rPr lang="de-D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revisit concerns surrounding the role of theory in this field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consider the ramifications of this field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discuss the impact for the advancement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0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1.4 Parallels with Art History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Classical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cognitive theory in a rigorous and constrained way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Broader and colorful palette of approaches and theory (social, phenomenological and cognitive science)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Contemporary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value-led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Moralistic and societal-based perspective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60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opportunities</a:t>
            </a:r>
            <a:r>
              <a:rPr lang="de-DE" dirty="0" smtClean="0"/>
              <a:t> </a:t>
            </a:r>
            <a:r>
              <a:rPr lang="de-DE" dirty="0" err="1" smtClean="0"/>
              <a:t>enabled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technological</a:t>
            </a:r>
            <a:r>
              <a:rPr lang="de-DE" dirty="0" smtClean="0"/>
              <a:t> </a:t>
            </a:r>
            <a:r>
              <a:rPr lang="de-DE" dirty="0" err="1" smtClean="0"/>
              <a:t>developments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Extended </a:t>
            </a:r>
            <a:r>
              <a:rPr lang="de-DE" dirty="0" err="1" smtClean="0"/>
              <a:t>Mind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 smtClean="0"/>
          </a:p>
          <a:p>
            <a:r>
              <a:rPr lang="de-DE" dirty="0" err="1" smtClean="0"/>
              <a:t>Rethinking</a:t>
            </a:r>
            <a:r>
              <a:rPr lang="de-DE" dirty="0" smtClean="0"/>
              <a:t> HCI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58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opportunities</a:t>
            </a:r>
            <a:r>
              <a:rPr lang="de-DE" dirty="0" smtClean="0"/>
              <a:t> </a:t>
            </a:r>
            <a:r>
              <a:rPr lang="de-DE" dirty="0" err="1" smtClean="0"/>
              <a:t>enabled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technological</a:t>
            </a:r>
            <a:r>
              <a:rPr lang="de-DE" dirty="0" smtClean="0"/>
              <a:t> </a:t>
            </a:r>
            <a:r>
              <a:rPr lang="de-DE" dirty="0" err="1" smtClean="0"/>
              <a:t>developments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Extended </a:t>
            </a:r>
            <a:r>
              <a:rPr lang="de-DE" dirty="0" err="1" smtClean="0"/>
              <a:t>Mind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 smtClean="0"/>
          </a:p>
          <a:p>
            <a:r>
              <a:rPr lang="de-DE" dirty="0" err="1" smtClean="0"/>
              <a:t>Rethinking</a:t>
            </a:r>
            <a:r>
              <a:rPr lang="de-DE" dirty="0" smtClean="0"/>
              <a:t> HCI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99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Adolescent</a:t>
            </a:r>
            <a:r>
              <a:rPr lang="de-DE" dirty="0" smtClean="0"/>
              <a:t> HCI</a:t>
            </a:r>
          </a:p>
          <a:p>
            <a:endParaRPr lang="de-DE" dirty="0" smtClean="0"/>
          </a:p>
          <a:p>
            <a:r>
              <a:rPr lang="de-DE" dirty="0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wave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Framing</a:t>
            </a:r>
            <a:r>
              <a:rPr lang="de-DE" baseline="0" dirty="0" smtClean="0"/>
              <a:t> design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at a </a:t>
            </a:r>
            <a:r>
              <a:rPr lang="de-DE" baseline="0" dirty="0" err="1" smtClean="0"/>
              <a:t>desktop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Second </a:t>
            </a:r>
            <a:r>
              <a:rPr lang="de-DE" baseline="0" dirty="0" err="1" smtClean="0"/>
              <a:t>wave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includes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group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working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third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wave</a:t>
            </a:r>
            <a:r>
              <a:rPr lang="de-DE" baseline="0" dirty="0" smtClean="0"/>
              <a:t>: non-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, non-</a:t>
            </a:r>
            <a:r>
              <a:rPr lang="de-DE" baseline="0" dirty="0" err="1" smtClean="0"/>
              <a:t>spaces</a:t>
            </a:r>
            <a:r>
              <a:rPr lang="de-DE" baseline="0" dirty="0" smtClean="0"/>
              <a:t>, non-</a:t>
            </a:r>
            <a:r>
              <a:rPr lang="de-DE" baseline="0" dirty="0" err="1" smtClean="0"/>
              <a:t>purposeful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environments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39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Reframing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Theory</a:t>
            </a:r>
            <a:r>
              <a:rPr lang="de-DE" baseline="0" dirty="0" smtClean="0"/>
              <a:t>!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Importing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theories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areas</a:t>
            </a:r>
            <a:endParaRPr lang="de-DE" baseline="0" dirty="0" smtClean="0"/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embodied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interaction</a:t>
            </a:r>
            <a:endParaRPr lang="de-DE" baseline="0" dirty="0" smtClean="0"/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ecological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rationality</a:t>
            </a:r>
            <a:endParaRPr lang="de-DE" baseline="0" dirty="0" smtClean="0"/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proxemics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92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Jeder hat seinen Bereich alleine gemacht</a:t>
            </a:r>
          </a:p>
          <a:p>
            <a:endParaRPr lang="de-DE" dirty="0" smtClean="0"/>
          </a:p>
          <a:p>
            <a:r>
              <a:rPr lang="de-DE" dirty="0" smtClean="0"/>
              <a:t>Jeder seinen Präsentationsteil vorbereitet</a:t>
            </a:r>
            <a:r>
              <a:rPr lang="de-DE" baseline="0" dirty="0" smtClean="0"/>
              <a:t> und einer hat das dann zusammengeführt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Diskussion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//nochmal klicken für Titelfolie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7DA3-DD1B-4D75-ADAA-FB391236E73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6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7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51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0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5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15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86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1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16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38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8540-E322-4953-BC17-CFB8C8B54520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0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A8540-E322-4953-BC17-CFB8C8B54520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40BF1-4281-4DF0-B620-19A73BCE7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55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6" name="Abgerundetes Rechteck 5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605457" y="1109273"/>
            <a:ext cx="6962319" cy="2985433"/>
            <a:chOff x="2901210" y="1169233"/>
            <a:chExt cx="6962319" cy="2985433"/>
          </a:xfrm>
        </p:grpSpPr>
        <p:sp>
          <p:nvSpPr>
            <p:cNvPr id="16" name="Rechteck 15"/>
            <p:cNvSpPr/>
            <p:nvPr/>
          </p:nvSpPr>
          <p:spPr>
            <a:xfrm>
              <a:off x="5998490" y="2201956"/>
              <a:ext cx="3635115" cy="195271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990996" y="1169233"/>
              <a:ext cx="361262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5400" dirty="0" err="1" smtClean="0">
                  <a:latin typeface="Cordia New" panose="020B0304020202020204" pitchFamily="34" charset="-34"/>
                  <a:cs typeface="Cordia New" panose="020B0304020202020204" pitchFamily="34" charset="-34"/>
                </a:rPr>
                <a:t>ImpulsVortrag</a:t>
              </a:r>
              <a:endParaRPr lang="de-DE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003561" y="2242463"/>
              <a:ext cx="38599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/>
                <a:t># G2</a:t>
              </a:r>
              <a:r>
                <a:rPr lang="de-DE" sz="2800" dirty="0" smtClean="0"/>
                <a:t/>
              </a:r>
              <a:br>
                <a:rPr lang="de-DE" sz="2800" dirty="0" smtClean="0"/>
              </a:b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Thomas.E</a:t>
              </a:r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, Julia, </a:t>
              </a:r>
            </a:p>
            <a:p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Markus, </a:t>
              </a: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Martin.W</a:t>
              </a:r>
              <a:endParaRPr lang="de-DE" sz="2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901210" y="1169233"/>
              <a:ext cx="2787560" cy="2985433"/>
            </a:xfrm>
            <a:prstGeom prst="rect">
              <a:avLst/>
            </a:prstGeom>
            <a:solidFill>
              <a:schemeClr val="bg2">
                <a:lumMod val="50000"/>
                <a:alpha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5000" dirty="0" smtClean="0"/>
                <a:t/>
              </a:r>
              <a:br>
                <a:rPr lang="de-DE" sz="5000" dirty="0" smtClean="0"/>
              </a:br>
              <a:r>
                <a:rPr lang="de-DE" sz="13800" dirty="0" smtClean="0"/>
                <a:t>HCI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0057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7606"/>
              </p:ext>
            </p:extLst>
          </p:nvPr>
        </p:nvGraphicFramePr>
        <p:xfrm>
          <a:off x="2106951" y="2263514"/>
          <a:ext cx="7846518" cy="24383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7743"/>
                <a:gridCol w="1357743"/>
                <a:gridCol w="1357743"/>
                <a:gridCol w="1357743"/>
                <a:gridCol w="1357743"/>
                <a:gridCol w="208280"/>
                <a:gridCol w="849523"/>
              </a:tblGrid>
              <a:tr h="6931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1.1 &amp; 1.2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1.3</a:t>
                      </a:r>
                      <a:r>
                        <a:rPr lang="de-DE" baseline="0" dirty="0" smtClean="0"/>
                        <a:t> &amp; 1.4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2.1 &amp;</a:t>
                      </a:r>
                      <a:r>
                        <a:rPr lang="de-DE" baseline="0" dirty="0" smtClean="0"/>
                        <a:t> 2.2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2.3 &amp; 2.4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.</a:t>
                      </a:r>
                      <a:r>
                        <a:rPr lang="de-DE" dirty="0" err="1" smtClean="0"/>
                        <a:t>ppt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36311">
                <a:tc>
                  <a:txBody>
                    <a:bodyPr/>
                    <a:lstStyle/>
                    <a:p>
                      <a:r>
                        <a:rPr lang="de-DE" dirty="0" smtClean="0"/>
                        <a:t>Thomas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100</a:t>
                      </a:r>
                      <a:r>
                        <a:rPr lang="de-DE" dirty="0" smtClean="0"/>
                        <a:t>%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20%</a:t>
                      </a:r>
                      <a:endParaRPr lang="de-DE" dirty="0"/>
                    </a:p>
                  </a:txBody>
                  <a:tcPr/>
                </a:tc>
              </a:tr>
              <a:tr h="436311">
                <a:tc>
                  <a:txBody>
                    <a:bodyPr/>
                    <a:lstStyle/>
                    <a:p>
                      <a:r>
                        <a:rPr lang="de-DE" dirty="0" smtClean="0"/>
                        <a:t>Julia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100</a:t>
                      </a:r>
                      <a:r>
                        <a:rPr lang="de-DE" dirty="0" smtClean="0"/>
                        <a:t>%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20%</a:t>
                      </a:r>
                      <a:endParaRPr lang="de-DE" b="0" dirty="0"/>
                    </a:p>
                  </a:txBody>
                  <a:tcPr/>
                </a:tc>
              </a:tr>
              <a:tr h="436311">
                <a:tc>
                  <a:txBody>
                    <a:bodyPr/>
                    <a:lstStyle/>
                    <a:p>
                      <a:r>
                        <a:rPr lang="de-DE" dirty="0" smtClean="0"/>
                        <a:t>Markus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100</a:t>
                      </a:r>
                      <a:r>
                        <a:rPr lang="de-DE" dirty="0" smtClean="0"/>
                        <a:t>%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</a:tr>
              <a:tr h="436311">
                <a:tc>
                  <a:txBody>
                    <a:bodyPr/>
                    <a:lstStyle/>
                    <a:p>
                      <a:r>
                        <a:rPr lang="de-DE" dirty="0" smtClean="0"/>
                        <a:t>Martin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100</a:t>
                      </a:r>
                      <a:r>
                        <a:rPr lang="de-DE" dirty="0" smtClean="0"/>
                        <a:t>%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20%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Arbeitsaufteilung</a:t>
            </a:r>
          </a:p>
          <a:p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5" name="Abgerundetes Rechteck 4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817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6" name="Abgerundetes Rechteck 5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605457" y="1109273"/>
            <a:ext cx="6962319" cy="2985433"/>
            <a:chOff x="2901210" y="1169233"/>
            <a:chExt cx="6962319" cy="2985433"/>
          </a:xfrm>
        </p:grpSpPr>
        <p:sp>
          <p:nvSpPr>
            <p:cNvPr id="16" name="Rechteck 15"/>
            <p:cNvSpPr/>
            <p:nvPr/>
          </p:nvSpPr>
          <p:spPr>
            <a:xfrm>
              <a:off x="5998490" y="2201956"/>
              <a:ext cx="3635115" cy="195271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990996" y="1169233"/>
              <a:ext cx="361262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5400" dirty="0" err="1" smtClean="0">
                  <a:latin typeface="Cordia New" panose="020B0304020202020204" pitchFamily="34" charset="-34"/>
                  <a:cs typeface="Cordia New" panose="020B0304020202020204" pitchFamily="34" charset="-34"/>
                </a:rPr>
                <a:t>ImpulsVortrag</a:t>
              </a:r>
              <a:endParaRPr lang="de-DE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003561" y="2242463"/>
              <a:ext cx="38599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/>
                <a:t># G2</a:t>
              </a:r>
              <a:r>
                <a:rPr lang="de-DE" sz="2800" dirty="0" smtClean="0"/>
                <a:t/>
              </a:r>
              <a:br>
                <a:rPr lang="de-DE" sz="2800" dirty="0" smtClean="0"/>
              </a:b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Thomas.E</a:t>
              </a:r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, Julia, </a:t>
              </a:r>
            </a:p>
            <a:p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Markus, </a:t>
              </a: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Martin.W</a:t>
              </a:r>
              <a:endParaRPr lang="de-DE" sz="2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901210" y="1169233"/>
              <a:ext cx="2787560" cy="29854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5000" dirty="0" smtClean="0"/>
                <a:t/>
              </a:r>
              <a:br>
                <a:rPr lang="de-DE" sz="5000" dirty="0" smtClean="0"/>
              </a:br>
              <a:r>
                <a:rPr lang="de-DE" sz="13800" dirty="0" smtClean="0"/>
                <a:t>HCI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10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27907"/>
            <a:ext cx="684000" cy="882181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013504"/>
            <a:ext cx="720000" cy="928228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744853"/>
            <a:ext cx="720000" cy="930804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87067"/>
            <a:ext cx="720000" cy="884315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576202"/>
            <a:ext cx="720000" cy="939130"/>
          </a:xfrm>
          <a:prstGeom prst="rect">
            <a:avLst/>
          </a:prstGeom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476202"/>
            <a:ext cx="720000" cy="93525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76202"/>
            <a:ext cx="720000" cy="937191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276202"/>
            <a:ext cx="720000" cy="317865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15" name="Abgerundetes Rechteck 14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Rechteck 26"/>
          <p:cNvSpPr/>
          <p:nvPr/>
        </p:nvSpPr>
        <p:spPr>
          <a:xfrm>
            <a:off x="2908092" y="365125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97790" y="0"/>
            <a:ext cx="884420" cy="27808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Manuelle Verarbeitung 29"/>
          <p:cNvSpPr/>
          <p:nvPr/>
        </p:nvSpPr>
        <p:spPr>
          <a:xfrm rot="5898088">
            <a:off x="1477554" y="686724"/>
            <a:ext cx="839449" cy="1351021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Burgeoning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HCI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</a:t>
            </a:r>
            <a:r>
              <a:rPr lang="de-DE" sz="4000" dirty="0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omain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expanding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overlapping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‚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interaction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design‘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3552563" y="338298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Conceptualizing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Paradigms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terminology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WIMP &amp; Golden Age</a:t>
            </a:r>
            <a:b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knowledge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transfer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55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27907"/>
            <a:ext cx="684000" cy="882181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013504"/>
            <a:ext cx="720000" cy="928228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744853"/>
            <a:ext cx="720000" cy="930804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87067"/>
            <a:ext cx="720000" cy="884315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576202"/>
            <a:ext cx="720000" cy="939130"/>
          </a:xfrm>
          <a:prstGeom prst="rect">
            <a:avLst/>
          </a:prstGeom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476202"/>
            <a:ext cx="720000" cy="93525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76202"/>
            <a:ext cx="720000" cy="937191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276202"/>
            <a:ext cx="720000" cy="317865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15" name="Abgerundetes Rechteck 14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Rechteck 26"/>
          <p:cNvSpPr/>
          <p:nvPr/>
        </p:nvSpPr>
        <p:spPr>
          <a:xfrm>
            <a:off x="2836429" y="3415200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97790" y="2671668"/>
            <a:ext cx="884420" cy="21149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Manuelle Verarbeitung 29"/>
          <p:cNvSpPr/>
          <p:nvPr/>
        </p:nvSpPr>
        <p:spPr>
          <a:xfrm rot="6651684">
            <a:off x="1410607" y="3453007"/>
            <a:ext cx="839449" cy="1319383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3552563" y="338298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Conceptualizing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Paradigms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terminology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WIMP &amp; Golden Age</a:t>
            </a:r>
            <a:b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knowledge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transfer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Burgeoning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HCI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omain</a:t>
            </a:r>
            <a:b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expanding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overlapping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‚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interaction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design‘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55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27907"/>
            <a:ext cx="684000" cy="882181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013504"/>
            <a:ext cx="720000" cy="928228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744853"/>
            <a:ext cx="720000" cy="930804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87067"/>
            <a:ext cx="720000" cy="884315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576202"/>
            <a:ext cx="720000" cy="939130"/>
          </a:xfrm>
          <a:prstGeom prst="rect">
            <a:avLst/>
          </a:prstGeom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476202"/>
            <a:ext cx="720000" cy="93525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76202"/>
            <a:ext cx="720000" cy="937191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276202"/>
            <a:ext cx="720000" cy="317865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15" name="Abgerundetes Rechteck 14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/>
          <p:cNvSpPr/>
          <p:nvPr/>
        </p:nvSpPr>
        <p:spPr>
          <a:xfrm>
            <a:off x="2908092" y="365125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Aims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of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the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Book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Coming </a:t>
            </a:r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up</a:t>
            </a:r>
            <a:endParaRPr lang="de-DE" sz="3600" dirty="0" smtClean="0">
              <a:solidFill>
                <a:schemeClr val="accent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Revisit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concerns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consider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ramifications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discuss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impact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97790" y="4676931"/>
            <a:ext cx="884420" cy="9593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ussdiagramm: Manuelle Verarbeitung 28"/>
          <p:cNvSpPr/>
          <p:nvPr/>
        </p:nvSpPr>
        <p:spPr>
          <a:xfrm rot="2491696">
            <a:off x="1566531" y="3094046"/>
            <a:ext cx="839449" cy="1903443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3176337" y="3494059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Parallels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to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Art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</a:t>
            </a:r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istory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classical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modern</a:t>
            </a:r>
            <a:b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</a:t>
            </a:r>
            <a:r>
              <a:rPr lang="de-DE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ontemporary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99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27907"/>
            <a:ext cx="684000" cy="882181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013504"/>
            <a:ext cx="720000" cy="928228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744853"/>
            <a:ext cx="720000" cy="930804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87067"/>
            <a:ext cx="720000" cy="884315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576202"/>
            <a:ext cx="720000" cy="939130"/>
          </a:xfrm>
          <a:prstGeom prst="rect">
            <a:avLst/>
          </a:prstGeom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476202"/>
            <a:ext cx="720000" cy="93525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76202"/>
            <a:ext cx="720000" cy="937191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276202"/>
            <a:ext cx="720000" cy="317865"/>
          </a:xfrm>
          <a:prstGeom prst="rect">
            <a:avLst/>
          </a:prstGeom>
        </p:spPr>
      </p:pic>
      <p:sp>
        <p:nvSpPr>
          <p:cNvPr id="26" name="Rechteck 25"/>
          <p:cNvSpPr/>
          <p:nvPr/>
        </p:nvSpPr>
        <p:spPr>
          <a:xfrm>
            <a:off x="2810302" y="3210255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3078547" y="321025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Paralles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to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Art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</a:t>
            </a:r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istory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classical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modern</a:t>
            </a:r>
            <a:b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contemporary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21912" y="5411460"/>
            <a:ext cx="884420" cy="12741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ussdiagramm: Manuelle Verarbeitung 28"/>
          <p:cNvSpPr/>
          <p:nvPr/>
        </p:nvSpPr>
        <p:spPr>
          <a:xfrm rot="3290190">
            <a:off x="1435426" y="4957063"/>
            <a:ext cx="839449" cy="1238660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23" name="Abgerundetes Rechteck 22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3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Aims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of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Book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Coming </a:t>
            </a:r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up</a:t>
            </a:r>
            <a:endParaRPr lang="de-DE" sz="4000" dirty="0" smtClean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Revisit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concerns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consider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ramifications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discuss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impact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66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24771"/>
            <a:ext cx="720000" cy="933333"/>
          </a:xfrm>
          <a:prstGeom prst="rect">
            <a:avLst/>
          </a:prstGeom>
        </p:spPr>
      </p:pic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503076"/>
            <a:ext cx="720000" cy="939585"/>
          </a:xfrm>
          <a:prstGeom prst="rect">
            <a:avLst/>
          </a:prstGeom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66387"/>
            <a:ext cx="720000" cy="918672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414153"/>
            <a:ext cx="720000" cy="932289"/>
          </a:xfrm>
          <a:prstGeom prst="rect">
            <a:avLst/>
          </a:prstGeom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350916"/>
            <a:ext cx="720000" cy="918261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09380"/>
            <a:ext cx="720000" cy="583141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2908092" y="365125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Backdrop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to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HCI </a:t>
            </a:r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theory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Transforming</a:t>
            </a:r>
            <a:r>
              <a:rPr lang="de-DE" sz="4000" dirty="0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4000" dirty="0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Society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technological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developments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			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new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opportunies</a:t>
            </a:r>
            <a:endParaRPr lang="de-DE" sz="3600" dirty="0" smtClean="0">
              <a:solidFill>
                <a:schemeClr val="tx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86783" y="661051"/>
            <a:ext cx="884420" cy="16415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ussdiagramm: Manuelle Verarbeitung 24"/>
          <p:cNvSpPr/>
          <p:nvPr/>
        </p:nvSpPr>
        <p:spPr>
          <a:xfrm rot="5400000">
            <a:off x="1433678" y="659775"/>
            <a:ext cx="839449" cy="1501356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28" name="Abgerundetes Rechteck 27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itel 1"/>
          <p:cNvSpPr txBox="1">
            <a:spLocks/>
          </p:cNvSpPr>
          <p:nvPr/>
        </p:nvSpPr>
        <p:spPr>
          <a:xfrm>
            <a:off x="3177631" y="3385059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Growing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pains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Challenges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extended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mind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theory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rethinking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HCI</a:t>
            </a:r>
          </a:p>
          <a:p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28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69742"/>
            <a:ext cx="716134" cy="928322"/>
          </a:xfrm>
          <a:prstGeom prst="rect">
            <a:avLst/>
          </a:prstGeom>
        </p:spPr>
      </p:pic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523111"/>
            <a:ext cx="719400" cy="938802"/>
          </a:xfrm>
          <a:prstGeom prst="rect">
            <a:avLst/>
          </a:prstGeom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66387"/>
            <a:ext cx="720000" cy="918672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414153"/>
            <a:ext cx="720000" cy="932289"/>
          </a:xfrm>
          <a:prstGeom prst="rect">
            <a:avLst/>
          </a:prstGeom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350916"/>
            <a:ext cx="720000" cy="918261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09380"/>
            <a:ext cx="720000" cy="583141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2836429" y="3377439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3177631" y="3385059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Growing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pains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Challenges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extended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mind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theory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rethinking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HCI</a:t>
            </a:r>
          </a:p>
          <a:p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95857" y="2195562"/>
            <a:ext cx="884420" cy="16415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ussdiagramm: Manuelle Verarbeitung 24"/>
          <p:cNvSpPr/>
          <p:nvPr/>
        </p:nvSpPr>
        <p:spPr>
          <a:xfrm rot="7092506">
            <a:off x="1464240" y="3027803"/>
            <a:ext cx="839449" cy="1409724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26" name="Abgerundetes Rechteck 25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Backdrop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to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HCI </a:t>
            </a:r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theory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Transforming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Society</a:t>
            </a:r>
            <a:b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technological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developments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			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new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opportunies</a:t>
            </a:r>
            <a:endParaRPr lang="de-DE" sz="3600" dirty="0" smtClean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69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24771"/>
            <a:ext cx="720000" cy="933333"/>
          </a:xfrm>
          <a:prstGeom prst="rect">
            <a:avLst/>
          </a:prstGeom>
        </p:spPr>
      </p:pic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503076"/>
            <a:ext cx="720000" cy="939585"/>
          </a:xfrm>
          <a:prstGeom prst="rect">
            <a:avLst/>
          </a:prstGeom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66387"/>
            <a:ext cx="720000" cy="918672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414153"/>
            <a:ext cx="720000" cy="932289"/>
          </a:xfrm>
          <a:prstGeom prst="rect">
            <a:avLst/>
          </a:prstGeom>
          <a:ln w="34925">
            <a:noFill/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350916"/>
            <a:ext cx="720000" cy="918261"/>
          </a:xfrm>
          <a:prstGeom prst="rect">
            <a:avLst/>
          </a:prstGeom>
          <a:ln w="34925">
            <a:noFill/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09380"/>
            <a:ext cx="720000" cy="583141"/>
          </a:xfrm>
          <a:prstGeom prst="rect">
            <a:avLst/>
          </a:prstGeom>
          <a:ln w="44450">
            <a:noFill/>
          </a:ln>
        </p:spPr>
      </p:pic>
      <p:sp>
        <p:nvSpPr>
          <p:cNvPr id="16" name="Titel 1"/>
          <p:cNvSpPr txBox="1">
            <a:spLocks/>
          </p:cNvSpPr>
          <p:nvPr/>
        </p:nvSpPr>
        <p:spPr>
          <a:xfrm>
            <a:off x="3043924" y="3385059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Grown-up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HCI</a:t>
            </a:r>
          </a:p>
          <a:p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Reframing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Theory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…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embodied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interactions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b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ecological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interaction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		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proxemics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97790" y="365125"/>
            <a:ext cx="11864361" cy="4904052"/>
            <a:chOff x="97790" y="365125"/>
            <a:chExt cx="11864361" cy="4904052"/>
          </a:xfrm>
        </p:grpSpPr>
        <p:sp>
          <p:nvSpPr>
            <p:cNvPr id="3" name="Rechteck 2"/>
            <p:cNvSpPr/>
            <p:nvPr/>
          </p:nvSpPr>
          <p:spPr>
            <a:xfrm>
              <a:off x="2908092" y="365125"/>
              <a:ext cx="9054059" cy="301993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itel 1"/>
            <p:cNvSpPr txBox="1">
              <a:spLocks/>
            </p:cNvSpPr>
            <p:nvPr/>
          </p:nvSpPr>
          <p:spPr>
            <a:xfrm>
              <a:off x="3176337" y="365125"/>
              <a:ext cx="8213558" cy="1325563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dirty="0" err="1" smtClean="0">
                  <a:latin typeface="Cordia New" panose="020B0304020202020204" pitchFamily="34" charset="-34"/>
                  <a:cs typeface="Cordia New" panose="020B0304020202020204" pitchFamily="34" charset="-34"/>
                </a:rPr>
                <a:t>Adolescent</a:t>
              </a:r>
              <a:r>
                <a:rPr lang="de-DE" dirty="0" smtClean="0">
                  <a:latin typeface="Cordia New" panose="020B0304020202020204" pitchFamily="34" charset="-34"/>
                  <a:cs typeface="Cordia New" panose="020B0304020202020204" pitchFamily="34" charset="-34"/>
                </a:rPr>
                <a:t> HCI</a:t>
              </a:r>
              <a:endParaRPr lang="de-DE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r>
                <a:rPr lang="de-DE" sz="4000" dirty="0" smtClean="0">
                  <a:solidFill>
                    <a:schemeClr val="accent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3 </a:t>
              </a:r>
              <a:r>
                <a:rPr lang="de-DE" sz="4000" dirty="0" err="1" smtClean="0">
                  <a:solidFill>
                    <a:schemeClr val="accent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waves</a:t>
              </a:r>
              <a:r>
                <a:rPr lang="de-DE" sz="40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de-DE" sz="40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r>
                <a:rPr lang="de-DE" sz="3600" dirty="0" err="1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Framing</a:t>
              </a: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 </a:t>
              </a: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design</a:t>
              </a:r>
              <a:r>
                <a:rPr lang="de-DE" sz="3600" dirty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de-DE" sz="3600" dirty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		</a:t>
              </a:r>
              <a:r>
                <a:rPr lang="de-DE" sz="3600" dirty="0" err="1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group</a:t>
              </a: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 </a:t>
              </a:r>
              <a:r>
                <a:rPr lang="de-DE" sz="3600" dirty="0" err="1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working</a:t>
              </a: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				non-</a:t>
              </a:r>
              <a:r>
                <a:rPr lang="de-DE" sz="3600" dirty="0" err="1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work</a:t>
              </a: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, non-</a:t>
              </a:r>
              <a:r>
                <a:rPr lang="de-DE" sz="3600" dirty="0" err="1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space</a:t>
              </a:r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, non-…</a:t>
              </a:r>
            </a:p>
            <a:p>
              <a:endParaRPr lang="de-DE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7790" y="3627620"/>
              <a:ext cx="884420" cy="164155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lussdiagramm: Manuelle Verarbeitung 18"/>
            <p:cNvSpPr/>
            <p:nvPr/>
          </p:nvSpPr>
          <p:spPr>
            <a:xfrm rot="2703556">
              <a:off x="1446557" y="2725175"/>
              <a:ext cx="839449" cy="1903443"/>
            </a:xfrm>
            <a:prstGeom prst="flowChartManualOperation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  <a:alpha val="18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28" name="Abgerundetes Rechteck 27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883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756086" y="3200655"/>
            <a:ext cx="9054059" cy="3019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24771"/>
            <a:ext cx="720000" cy="933333"/>
          </a:xfrm>
          <a:prstGeom prst="rect">
            <a:avLst/>
          </a:prstGeom>
        </p:spPr>
      </p:pic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503076"/>
            <a:ext cx="720000" cy="939585"/>
          </a:xfrm>
          <a:prstGeom prst="rect">
            <a:avLst/>
          </a:prstGeom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66387"/>
            <a:ext cx="720000" cy="918672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414153"/>
            <a:ext cx="720000" cy="932289"/>
          </a:xfrm>
          <a:prstGeom prst="rect">
            <a:avLst/>
          </a:prstGeom>
          <a:ln w="34925">
            <a:noFill/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4350916"/>
            <a:ext cx="720000" cy="918261"/>
          </a:xfrm>
          <a:prstGeom prst="rect">
            <a:avLst/>
          </a:prstGeom>
          <a:ln w="34925">
            <a:noFill/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5309380"/>
            <a:ext cx="720000" cy="583141"/>
          </a:xfrm>
          <a:prstGeom prst="rect">
            <a:avLst/>
          </a:prstGeom>
          <a:ln w="44450">
            <a:noFill/>
          </a:ln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3176337" y="365125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Adolescent</a:t>
            </a:r>
            <a:r>
              <a:rPr lang="de-D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HCI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 </a:t>
            </a:r>
            <a:r>
              <a:rPr lang="de-DE" sz="4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waves</a:t>
            </a:r>
            <a: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Framing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design</a:t>
            </a:r>
            <a: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group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working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non-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work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non-</a:t>
            </a:r>
            <a:r>
              <a:rPr lang="de-DE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space</a:t>
            </a:r>
            <a:r>
              <a:rPr lang="de-DE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non-…</a:t>
            </a:r>
          </a:p>
          <a:p>
            <a:endParaRPr lang="de-DE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3216000" y="6535711"/>
            <a:ext cx="5741233" cy="149902"/>
            <a:chOff x="3117954" y="6580681"/>
            <a:chExt cx="5616314" cy="104932"/>
          </a:xfrm>
        </p:grpSpPr>
        <p:sp>
          <p:nvSpPr>
            <p:cNvPr id="11" name="Abgerundetes Rechteck 10"/>
            <p:cNvSpPr/>
            <p:nvPr/>
          </p:nvSpPr>
          <p:spPr>
            <a:xfrm>
              <a:off x="3117954" y="6580682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4289685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5461416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6633147" y="6580681"/>
              <a:ext cx="929390" cy="1049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7804878" y="6580681"/>
              <a:ext cx="929390" cy="10493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itel 1"/>
          <p:cNvSpPr txBox="1">
            <a:spLocks/>
          </p:cNvSpPr>
          <p:nvPr/>
        </p:nvSpPr>
        <p:spPr>
          <a:xfrm>
            <a:off x="3043924" y="3385059"/>
            <a:ext cx="82135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Grown-up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HCI</a:t>
            </a:r>
          </a:p>
          <a:p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Reframing</a:t>
            </a:r>
            <a:r>
              <a:rPr lang="de-DE" sz="4000" dirty="0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4000" dirty="0" err="1" smtClean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Theory</a:t>
            </a:r>
            <a: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dirty="0" smtClean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embodied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interactions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b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ecological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interaction</a:t>
            </a: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  <a: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de-DE" sz="36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3600" dirty="0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			 </a:t>
            </a:r>
            <a:r>
              <a:rPr lang="de-DE" sz="3600" dirty="0" err="1" smtClean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proxemics</a:t>
            </a:r>
            <a:endParaRPr lang="de-DE" dirty="0">
              <a:solidFill>
                <a:schemeClr val="tx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Rechteck 16"/>
          <p:cNvSpPr/>
          <p:nvPr/>
        </p:nvSpPr>
        <p:spPr>
          <a:xfrm flipV="1">
            <a:off x="97790" y="5269177"/>
            <a:ext cx="884420" cy="623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nuelle Verarbeitung 17"/>
          <p:cNvSpPr/>
          <p:nvPr/>
        </p:nvSpPr>
        <p:spPr>
          <a:xfrm rot="4438398">
            <a:off x="1408318" y="4793724"/>
            <a:ext cx="839449" cy="991940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8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1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394</Words>
  <Application>Microsoft Office PowerPoint</Application>
  <PresentationFormat>Breitbild</PresentationFormat>
  <Paragraphs>141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Cordia New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</dc:creator>
  <cp:lastModifiedBy>Markus</cp:lastModifiedBy>
  <cp:revision>24</cp:revision>
  <dcterms:created xsi:type="dcterms:W3CDTF">2016-04-13T07:46:41Z</dcterms:created>
  <dcterms:modified xsi:type="dcterms:W3CDTF">2016-04-13T18:24:39Z</dcterms:modified>
</cp:coreProperties>
</file>