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rv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423299-7D7A-4E20-8BD0-01D5F654FD16}">
  <a:tblStyle styleId="{EE423299-7D7A-4E20-8BD0-01D5F654FD1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rv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v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vo-boldItalic.fntdata"/><Relationship Id="rId30" Type="http://schemas.openxmlformats.org/officeDocument/2006/relationships/font" Target="fonts/Arv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407a19d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a8407a19d4_0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117478c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b117478c2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8407a19d4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a8407a19d4_0_8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407a19d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a8407a19d4_0_4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8407a19d4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a8407a19d4_0_8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8407a19d4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a8407a19d4_0_3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8407a19d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a8407a19d4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85f3312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a85f33129a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85f3312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a85f33129a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85f331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a85f3312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8407a19d4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a8407a19d4_0_9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8407a19d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a8407a19d4_0_3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8407a19d4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a8407a19d4_0_3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8407a19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a8407a19d4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407a19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a8407a19d4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8407a19d4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a8407a19d4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7ce262a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87ce262a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87ce262a5_5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87ce262a5_5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7ce262a5_5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7ce262a5_5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407a19d4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a8407a19d4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1609656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1609656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hyperlink" Target="https://www.covidcinvestav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ilyr--Pz_lWOtq2_Xrq8tQDQOoEdB35t/view" TargetMode="External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ly8nBb6FbkNlCsd3Uus8Wuzy4VvJhQIU/view" TargetMode="External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5WgM8jRyBjLPAmynklBdwpEddm48IGZ5/view" TargetMode="External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SLyeGtaPePv2PCp_Ihd_Ru19IpdED6xV/view" TargetMode="External"/><Relationship Id="rId4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NiTR-DWrQVhmBwQ1Fk2WC1Ffld5do7TU/view" TargetMode="External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mK_nZrwFrVaVyZ3RNKmh50HGk6MFN_GJ/view" TargetMode="External"/><Relationship Id="rId4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335250" y="479325"/>
            <a:ext cx="53223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Revisión sobre </a:t>
            </a:r>
            <a:r>
              <a:rPr lang="en" sz="3600">
                <a:solidFill>
                  <a:srgbClr val="FFFFFF"/>
                </a:solidFill>
              </a:rPr>
              <a:t>Sprint 4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967315" y="3341716"/>
            <a:ext cx="4701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2000">
                <a:solidFill>
                  <a:schemeClr val="lt1"/>
                </a:solidFill>
              </a:rPr>
              <a:t>Equipo 1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2000">
                <a:solidFill>
                  <a:schemeClr val="lt1"/>
                </a:solidFill>
              </a:rPr>
              <a:t>SCAE</a:t>
            </a:r>
            <a:endParaRPr sz="2000"/>
          </a:p>
        </p:txBody>
      </p:sp>
      <p:sp>
        <p:nvSpPr>
          <p:cNvPr id="62" name="Google Shape;62;p14"/>
          <p:cNvSpPr/>
          <p:nvPr/>
        </p:nvSpPr>
        <p:spPr>
          <a:xfrm>
            <a:off x="8844600" y="0"/>
            <a:ext cx="299400" cy="51435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ctrTitle"/>
          </p:nvPr>
        </p:nvSpPr>
        <p:spPr>
          <a:xfrm>
            <a:off x="3335250" y="479325"/>
            <a:ext cx="53223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lang="en" sz="3600">
                <a:solidFill>
                  <a:srgbClr val="FFFFFF"/>
                </a:solidFill>
              </a:rPr>
              <a:t>Cierre de proyecto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3967315" y="3341716"/>
            <a:ext cx="4701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2000">
                <a:solidFill>
                  <a:schemeClr val="lt1"/>
                </a:solidFill>
              </a:rPr>
              <a:t>Equipo 1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2000">
                <a:solidFill>
                  <a:schemeClr val="lt1"/>
                </a:solidFill>
              </a:rPr>
              <a:t>SCAE</a:t>
            </a:r>
            <a:endParaRPr sz="2000"/>
          </a:p>
        </p:txBody>
      </p:sp>
      <p:sp>
        <p:nvSpPr>
          <p:cNvPr id="161" name="Google Shape;161;p23"/>
          <p:cNvSpPr/>
          <p:nvPr/>
        </p:nvSpPr>
        <p:spPr>
          <a:xfrm>
            <a:off x="8844600" y="0"/>
            <a:ext cx="299400" cy="51435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8" y="4965475"/>
            <a:ext cx="9144000" cy="1860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628650" y="1432800"/>
            <a:ext cx="367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 txBox="1"/>
          <p:nvPr>
            <p:ph idx="4294967295" type="ctrTitle"/>
          </p:nvPr>
        </p:nvSpPr>
        <p:spPr>
          <a:xfrm>
            <a:off x="1028700" y="3470125"/>
            <a:ext cx="76287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lang="en" sz="2400">
                <a:solidFill>
                  <a:srgbClr val="1FAAA5"/>
                </a:solidFill>
                <a:latin typeface="Avenir"/>
                <a:ea typeface="Avenir"/>
                <a:cs typeface="Avenir"/>
                <a:sym typeface="Avenir"/>
              </a:rPr>
              <a:t>Seguimiento de contacto y aforo en establecimientos</a:t>
            </a:r>
            <a:endParaRPr sz="2400">
              <a:solidFill>
                <a:srgbClr val="1FAAA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576" y="620200"/>
            <a:ext cx="2198826" cy="220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5285275" y="4358875"/>
            <a:ext cx="30000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AAA5"/>
                </a:solidFill>
                <a:latin typeface="Avenir"/>
                <a:ea typeface="Avenir"/>
                <a:cs typeface="Avenir"/>
                <a:sym typeface="Avenir"/>
              </a:rPr>
              <a:t>Presentación final</a:t>
            </a:r>
            <a:endParaRPr sz="1700">
              <a:solidFill>
                <a:srgbClr val="1FAAA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AAA5"/>
                </a:solidFill>
                <a:latin typeface="Avenir"/>
                <a:ea typeface="Avenir"/>
                <a:cs typeface="Avenir"/>
                <a:sym typeface="Avenir"/>
              </a:rPr>
              <a:t>Equipo 1- Ing de sw</a:t>
            </a:r>
            <a:endParaRPr sz="1700">
              <a:solidFill>
                <a:srgbClr val="1FAAA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8" y="0"/>
            <a:ext cx="9144000" cy="1860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3465725" y="2744850"/>
            <a:ext cx="21372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FC8700"/>
                </a:solidFill>
              </a:rPr>
              <a:t>SCAE </a:t>
            </a:r>
            <a:endParaRPr sz="5100">
              <a:solidFill>
                <a:srgbClr val="FC8700"/>
              </a:solidFill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0" y="234275"/>
            <a:ext cx="674304" cy="7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8" y="4965475"/>
            <a:ext cx="9144000" cy="1860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628650" y="3442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AAA5"/>
              </a:buClr>
              <a:buSzPts val="3300"/>
              <a:buFont typeface="Arial"/>
              <a:buNone/>
            </a:pPr>
            <a:r>
              <a:rPr lang="en">
                <a:solidFill>
                  <a:srgbClr val="FC8700"/>
                </a:solidFill>
              </a:rPr>
              <a:t>OBJETIVOS PRINCIPALES </a:t>
            </a:r>
            <a:endParaRPr>
              <a:solidFill>
                <a:srgbClr val="FC8700"/>
              </a:solidFill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586500" y="1338500"/>
            <a:ext cx="7971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</a:pPr>
            <a:r>
              <a:rPr lang="en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Dar un aporte a la situación provocada por la pandemia COVID-19 </a:t>
            </a:r>
            <a:endParaRPr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1693849" y="1982174"/>
            <a:ext cx="1180302" cy="1179155"/>
          </a:xfrm>
          <a:custGeom>
            <a:rect b="b" l="l" r="r" t="t"/>
            <a:pathLst>
              <a:path extrusionOk="0" h="26717" w="26743">
                <a:moveTo>
                  <a:pt x="13384" y="0"/>
                </a:moveTo>
                <a:cubicBezTo>
                  <a:pt x="5966" y="0"/>
                  <a:pt x="1" y="5940"/>
                  <a:pt x="1" y="13359"/>
                </a:cubicBezTo>
                <a:cubicBezTo>
                  <a:pt x="1" y="20677"/>
                  <a:pt x="5966" y="26717"/>
                  <a:pt x="13384" y="26717"/>
                </a:cubicBezTo>
                <a:cubicBezTo>
                  <a:pt x="20778" y="26717"/>
                  <a:pt x="26743" y="20677"/>
                  <a:pt x="26743" y="13359"/>
                </a:cubicBezTo>
                <a:cubicBezTo>
                  <a:pt x="26743" y="5940"/>
                  <a:pt x="20778" y="0"/>
                  <a:pt x="133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3219197" y="1982174"/>
            <a:ext cx="1180302" cy="1179155"/>
          </a:xfrm>
          <a:custGeom>
            <a:rect b="b" l="l" r="r" t="t"/>
            <a:pathLst>
              <a:path extrusionOk="0" h="26717" w="26743">
                <a:moveTo>
                  <a:pt x="13384" y="0"/>
                </a:moveTo>
                <a:cubicBezTo>
                  <a:pt x="5965" y="0"/>
                  <a:pt x="0" y="5940"/>
                  <a:pt x="0" y="13359"/>
                </a:cubicBezTo>
                <a:cubicBezTo>
                  <a:pt x="0" y="20677"/>
                  <a:pt x="5965" y="26717"/>
                  <a:pt x="13384" y="26717"/>
                </a:cubicBezTo>
                <a:cubicBezTo>
                  <a:pt x="20803" y="26717"/>
                  <a:pt x="26742" y="20677"/>
                  <a:pt x="26742" y="13359"/>
                </a:cubicBezTo>
                <a:cubicBezTo>
                  <a:pt x="26742" y="5940"/>
                  <a:pt x="20803" y="0"/>
                  <a:pt x="13384" y="0"/>
                </a:cubicBezTo>
                <a:close/>
              </a:path>
            </a:pathLst>
          </a:custGeom>
          <a:solidFill>
            <a:srgbClr val="FC87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3353054" y="2110470"/>
            <a:ext cx="912579" cy="918140"/>
          </a:xfrm>
          <a:custGeom>
            <a:rect b="b" l="l" r="r" t="t"/>
            <a:pathLst>
              <a:path extrusionOk="0" h="20803" w="20677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FC87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4745647" y="1982174"/>
            <a:ext cx="1179199" cy="1179155"/>
          </a:xfrm>
          <a:custGeom>
            <a:rect b="b" l="l" r="r" t="t"/>
            <a:pathLst>
              <a:path extrusionOk="0" h="26717" w="26718">
                <a:moveTo>
                  <a:pt x="13359" y="0"/>
                </a:moveTo>
                <a:cubicBezTo>
                  <a:pt x="5940" y="0"/>
                  <a:pt x="0" y="5940"/>
                  <a:pt x="0" y="13359"/>
                </a:cubicBezTo>
                <a:cubicBezTo>
                  <a:pt x="0" y="20677"/>
                  <a:pt x="5940" y="26717"/>
                  <a:pt x="13359" y="26717"/>
                </a:cubicBezTo>
                <a:cubicBezTo>
                  <a:pt x="20777" y="26717"/>
                  <a:pt x="26717" y="20677"/>
                  <a:pt x="26717" y="13359"/>
                </a:cubicBezTo>
                <a:cubicBezTo>
                  <a:pt x="26717" y="5940"/>
                  <a:pt x="20777" y="0"/>
                  <a:pt x="13359" y="0"/>
                </a:cubicBezTo>
                <a:close/>
              </a:path>
            </a:pathLst>
          </a:custGeom>
          <a:solidFill>
            <a:srgbClr val="1FAAA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6270950" y="1982174"/>
            <a:ext cx="1179199" cy="1179155"/>
          </a:xfrm>
          <a:custGeom>
            <a:rect b="b" l="l" r="r" t="t"/>
            <a:pathLst>
              <a:path extrusionOk="0" h="26717" w="26718">
                <a:moveTo>
                  <a:pt x="13359" y="0"/>
                </a:moveTo>
                <a:cubicBezTo>
                  <a:pt x="5941" y="0"/>
                  <a:pt x="1" y="5940"/>
                  <a:pt x="1" y="13359"/>
                </a:cubicBezTo>
                <a:cubicBezTo>
                  <a:pt x="1" y="20677"/>
                  <a:pt x="5941" y="26717"/>
                  <a:pt x="13359" y="26717"/>
                </a:cubicBezTo>
                <a:cubicBezTo>
                  <a:pt x="20778" y="26717"/>
                  <a:pt x="26718" y="20677"/>
                  <a:pt x="26718" y="13359"/>
                </a:cubicBezTo>
                <a:cubicBezTo>
                  <a:pt x="26718" y="5940"/>
                  <a:pt x="20778" y="0"/>
                  <a:pt x="13359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1827707" y="2110470"/>
            <a:ext cx="912579" cy="918140"/>
          </a:xfrm>
          <a:custGeom>
            <a:rect b="b" l="l" r="r" t="t"/>
            <a:pathLst>
              <a:path extrusionOk="0" h="20803" w="20677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4878943" y="2110470"/>
            <a:ext cx="912579" cy="918140"/>
          </a:xfrm>
          <a:custGeom>
            <a:rect b="b" l="l" r="r" t="t"/>
            <a:pathLst>
              <a:path extrusionOk="0" h="20803" w="20677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1FAAA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403704" y="2110470"/>
            <a:ext cx="912579" cy="918140"/>
          </a:xfrm>
          <a:custGeom>
            <a:rect b="b" l="l" r="r" t="t"/>
            <a:pathLst>
              <a:path extrusionOk="0" h="20803" w="20677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3180700" y="3203200"/>
            <a:ext cx="12573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FC8700"/>
                </a:solidFill>
                <a:latin typeface="Arvo"/>
                <a:ea typeface="Arvo"/>
                <a:cs typeface="Arvo"/>
                <a:sym typeface="Arvo"/>
              </a:rPr>
              <a:t>Contact Tracing</a:t>
            </a:r>
            <a:br>
              <a:rPr lang="en" sz="1000">
                <a:solidFill>
                  <a:srgbClr val="FC8700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n" sz="10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Control de asistentes que hayan estado en cercanía con los datos de la afluencia</a:t>
            </a:r>
            <a:endParaRPr sz="10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573888" y="3203200"/>
            <a:ext cx="14202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Afluencia</a:t>
            </a:r>
            <a:br>
              <a:rPr lang="en" sz="10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n" sz="10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Mejorar el control de la afluencia en establecimientos</a:t>
            </a:r>
            <a:endParaRPr sz="10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4671800" y="3203200"/>
            <a:ext cx="13269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AAA5"/>
                </a:solidFill>
                <a:latin typeface="Arvo"/>
                <a:ea typeface="Arvo"/>
                <a:cs typeface="Arvo"/>
                <a:sym typeface="Arvo"/>
              </a:rPr>
              <a:t>Posibles contagios</a:t>
            </a:r>
            <a:br>
              <a:rPr lang="en" sz="10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n" sz="10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Notificar a asistentes del establecimiento de posible contagio</a:t>
            </a:r>
            <a:endParaRPr sz="10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6150500" y="3203200"/>
            <a:ext cx="14202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18790"/>
                </a:solidFill>
                <a:latin typeface="Arvo"/>
                <a:ea typeface="Arvo"/>
                <a:cs typeface="Arvo"/>
                <a:sym typeface="Arvo"/>
              </a:rPr>
              <a:t>Ambiente seguro</a:t>
            </a:r>
            <a:br>
              <a:rPr lang="en" sz="10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n" sz="10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Permitir que los espacios tengan un espacio seguro para sus empleados y clientes</a:t>
            </a:r>
            <a:endParaRPr sz="10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95" name="Google Shape;195;p25"/>
          <p:cNvGrpSpPr/>
          <p:nvPr/>
        </p:nvGrpSpPr>
        <p:grpSpPr>
          <a:xfrm>
            <a:off x="6685011" y="2375404"/>
            <a:ext cx="348296" cy="392676"/>
            <a:chOff x="3299850" y="238575"/>
            <a:chExt cx="427725" cy="482225"/>
          </a:xfrm>
        </p:grpSpPr>
        <p:sp>
          <p:nvSpPr>
            <p:cNvPr id="196" name="Google Shape;196;p25"/>
            <p:cNvSpPr/>
            <p:nvPr/>
          </p:nvSpPr>
          <p:spPr>
            <a:xfrm>
              <a:off x="3299850" y="323500"/>
              <a:ext cx="427725" cy="397300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3467650" y="238575"/>
              <a:ext cx="46525" cy="56650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3566675" y="238575"/>
              <a:ext cx="46525" cy="56675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361122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41307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201" name="Google Shape;201;p25"/>
          <p:cNvGrpSpPr/>
          <p:nvPr/>
        </p:nvGrpSpPr>
        <p:grpSpPr>
          <a:xfrm>
            <a:off x="5135869" y="2386659"/>
            <a:ext cx="398702" cy="365763"/>
            <a:chOff x="6239575" y="4416275"/>
            <a:chExt cx="489625" cy="449175"/>
          </a:xfrm>
        </p:grpSpPr>
        <p:sp>
          <p:nvSpPr>
            <p:cNvPr id="202" name="Google Shape;202;p25"/>
            <p:cNvSpPr/>
            <p:nvPr/>
          </p:nvSpPr>
          <p:spPr>
            <a:xfrm>
              <a:off x="6239575" y="4416275"/>
              <a:ext cx="489625" cy="449175"/>
            </a:xfrm>
            <a:custGeom>
              <a:rect b="b" l="l" r="r" t="t"/>
              <a:pathLst>
                <a:path extrusionOk="0" h="17967" w="19585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6438550" y="4723875"/>
              <a:ext cx="88350" cy="84950"/>
            </a:xfrm>
            <a:custGeom>
              <a:rect b="b" l="l" r="r" t="t"/>
              <a:pathLst>
                <a:path extrusionOk="0" h="3398" w="3534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6441950" y="4497425"/>
              <a:ext cx="84950" cy="198250"/>
            </a:xfrm>
            <a:custGeom>
              <a:rect b="b" l="l" r="r" t="t"/>
              <a:pathLst>
                <a:path extrusionOk="0" h="7930" w="3398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205" name="Google Shape;205;p25"/>
          <p:cNvGrpSpPr/>
          <p:nvPr/>
        </p:nvGrpSpPr>
        <p:grpSpPr>
          <a:xfrm>
            <a:off x="3599083" y="2359233"/>
            <a:ext cx="421636" cy="420606"/>
            <a:chOff x="-59092025" y="2296300"/>
            <a:chExt cx="317425" cy="316650"/>
          </a:xfrm>
        </p:grpSpPr>
        <p:sp>
          <p:nvSpPr>
            <p:cNvPr id="206" name="Google Shape;206;p25"/>
            <p:cNvSpPr/>
            <p:nvPr/>
          </p:nvSpPr>
          <p:spPr>
            <a:xfrm>
              <a:off x="-58994350" y="2382950"/>
              <a:ext cx="122875" cy="133925"/>
            </a:xfrm>
            <a:custGeom>
              <a:rect b="b" l="l" r="r" t="t"/>
              <a:pathLst>
                <a:path extrusionOk="0" h="5357" w="4915">
                  <a:moveTo>
                    <a:pt x="2457" y="819"/>
                  </a:moveTo>
                  <a:cubicBezTo>
                    <a:pt x="2930" y="819"/>
                    <a:pt x="3277" y="1166"/>
                    <a:pt x="3277" y="1639"/>
                  </a:cubicBezTo>
                  <a:cubicBezTo>
                    <a:pt x="3277" y="2111"/>
                    <a:pt x="2930" y="2458"/>
                    <a:pt x="2457" y="2458"/>
                  </a:cubicBezTo>
                  <a:cubicBezTo>
                    <a:pt x="1985" y="2458"/>
                    <a:pt x="1607" y="2111"/>
                    <a:pt x="1607" y="1639"/>
                  </a:cubicBezTo>
                  <a:cubicBezTo>
                    <a:pt x="1607" y="1166"/>
                    <a:pt x="2016" y="819"/>
                    <a:pt x="2457" y="819"/>
                  </a:cubicBezTo>
                  <a:close/>
                  <a:moveTo>
                    <a:pt x="2489" y="3245"/>
                  </a:moveTo>
                  <a:cubicBezTo>
                    <a:pt x="3277" y="3245"/>
                    <a:pt x="3907" y="3781"/>
                    <a:pt x="4096" y="4506"/>
                  </a:cubicBezTo>
                  <a:lnTo>
                    <a:pt x="882" y="4506"/>
                  </a:lnTo>
                  <a:cubicBezTo>
                    <a:pt x="1071" y="3812"/>
                    <a:pt x="1701" y="3245"/>
                    <a:pt x="2489" y="3245"/>
                  </a:cubicBezTo>
                  <a:close/>
                  <a:moveTo>
                    <a:pt x="2489" y="0"/>
                  </a:moveTo>
                  <a:cubicBezTo>
                    <a:pt x="1575" y="0"/>
                    <a:pt x="819" y="725"/>
                    <a:pt x="819" y="1639"/>
                  </a:cubicBezTo>
                  <a:cubicBezTo>
                    <a:pt x="819" y="2080"/>
                    <a:pt x="977" y="2458"/>
                    <a:pt x="1292" y="2773"/>
                  </a:cubicBezTo>
                  <a:cubicBezTo>
                    <a:pt x="567" y="3214"/>
                    <a:pt x="0" y="4001"/>
                    <a:pt x="0" y="4947"/>
                  </a:cubicBezTo>
                  <a:cubicBezTo>
                    <a:pt x="0" y="5199"/>
                    <a:pt x="189" y="5356"/>
                    <a:pt x="410" y="5356"/>
                  </a:cubicBezTo>
                  <a:lnTo>
                    <a:pt x="4537" y="5356"/>
                  </a:lnTo>
                  <a:cubicBezTo>
                    <a:pt x="4757" y="5356"/>
                    <a:pt x="4915" y="5136"/>
                    <a:pt x="4915" y="4947"/>
                  </a:cubicBezTo>
                  <a:cubicBezTo>
                    <a:pt x="4915" y="4001"/>
                    <a:pt x="4411" y="3182"/>
                    <a:pt x="3655" y="2773"/>
                  </a:cubicBezTo>
                  <a:cubicBezTo>
                    <a:pt x="3938" y="2458"/>
                    <a:pt x="4127" y="2080"/>
                    <a:pt x="4127" y="1639"/>
                  </a:cubicBezTo>
                  <a:cubicBezTo>
                    <a:pt x="4127" y="725"/>
                    <a:pt x="3403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-59092025" y="2296300"/>
              <a:ext cx="317425" cy="316650"/>
            </a:xfrm>
            <a:custGeom>
              <a:rect b="b" l="l" r="r" t="t"/>
              <a:pathLst>
                <a:path extrusionOk="0" h="12666" w="12697">
                  <a:moveTo>
                    <a:pt x="1261" y="820"/>
                  </a:moveTo>
                  <a:cubicBezTo>
                    <a:pt x="1513" y="820"/>
                    <a:pt x="1702" y="1009"/>
                    <a:pt x="1702" y="1198"/>
                  </a:cubicBezTo>
                  <a:cubicBezTo>
                    <a:pt x="1670" y="1450"/>
                    <a:pt x="1513" y="1639"/>
                    <a:pt x="1261" y="1639"/>
                  </a:cubicBezTo>
                  <a:cubicBezTo>
                    <a:pt x="1040" y="1639"/>
                    <a:pt x="883" y="1450"/>
                    <a:pt x="883" y="1198"/>
                  </a:cubicBezTo>
                  <a:cubicBezTo>
                    <a:pt x="883" y="977"/>
                    <a:pt x="1072" y="820"/>
                    <a:pt x="1261" y="820"/>
                  </a:cubicBezTo>
                  <a:close/>
                  <a:moveTo>
                    <a:pt x="11468" y="820"/>
                  </a:moveTo>
                  <a:cubicBezTo>
                    <a:pt x="11720" y="820"/>
                    <a:pt x="11878" y="1009"/>
                    <a:pt x="11878" y="1198"/>
                  </a:cubicBezTo>
                  <a:cubicBezTo>
                    <a:pt x="11878" y="1450"/>
                    <a:pt x="11657" y="1639"/>
                    <a:pt x="11468" y="1639"/>
                  </a:cubicBezTo>
                  <a:cubicBezTo>
                    <a:pt x="11248" y="1639"/>
                    <a:pt x="11027" y="1450"/>
                    <a:pt x="11027" y="1198"/>
                  </a:cubicBezTo>
                  <a:cubicBezTo>
                    <a:pt x="11027" y="1009"/>
                    <a:pt x="11248" y="820"/>
                    <a:pt x="11468" y="820"/>
                  </a:cubicBezTo>
                  <a:close/>
                  <a:moveTo>
                    <a:pt x="6396" y="2616"/>
                  </a:moveTo>
                  <a:cubicBezTo>
                    <a:pt x="7341" y="2616"/>
                    <a:pt x="8286" y="2994"/>
                    <a:pt x="9042" y="3718"/>
                  </a:cubicBezTo>
                  <a:cubicBezTo>
                    <a:pt x="10492" y="5136"/>
                    <a:pt x="10492" y="7499"/>
                    <a:pt x="9042" y="8917"/>
                  </a:cubicBezTo>
                  <a:cubicBezTo>
                    <a:pt x="8318" y="9641"/>
                    <a:pt x="7373" y="10019"/>
                    <a:pt x="6396" y="10019"/>
                  </a:cubicBezTo>
                  <a:cubicBezTo>
                    <a:pt x="4348" y="10019"/>
                    <a:pt x="2647" y="8381"/>
                    <a:pt x="2647" y="6333"/>
                  </a:cubicBezTo>
                  <a:cubicBezTo>
                    <a:pt x="2647" y="4222"/>
                    <a:pt x="4348" y="2616"/>
                    <a:pt x="6396" y="2616"/>
                  </a:cubicBezTo>
                  <a:close/>
                  <a:moveTo>
                    <a:pt x="1261" y="10965"/>
                  </a:moveTo>
                  <a:cubicBezTo>
                    <a:pt x="1513" y="10965"/>
                    <a:pt x="1702" y="11185"/>
                    <a:pt x="1702" y="11406"/>
                  </a:cubicBezTo>
                  <a:cubicBezTo>
                    <a:pt x="1670" y="11658"/>
                    <a:pt x="1513" y="11847"/>
                    <a:pt x="1261" y="11847"/>
                  </a:cubicBezTo>
                  <a:cubicBezTo>
                    <a:pt x="1040" y="11847"/>
                    <a:pt x="883" y="11658"/>
                    <a:pt x="883" y="11406"/>
                  </a:cubicBezTo>
                  <a:cubicBezTo>
                    <a:pt x="883" y="11185"/>
                    <a:pt x="1072" y="10965"/>
                    <a:pt x="1261" y="10965"/>
                  </a:cubicBezTo>
                  <a:close/>
                  <a:moveTo>
                    <a:pt x="11468" y="11028"/>
                  </a:moveTo>
                  <a:cubicBezTo>
                    <a:pt x="11720" y="11028"/>
                    <a:pt x="11878" y="11217"/>
                    <a:pt x="11878" y="11437"/>
                  </a:cubicBezTo>
                  <a:cubicBezTo>
                    <a:pt x="11878" y="11689"/>
                    <a:pt x="11657" y="11878"/>
                    <a:pt x="11468" y="11878"/>
                  </a:cubicBezTo>
                  <a:cubicBezTo>
                    <a:pt x="11248" y="11878"/>
                    <a:pt x="11027" y="11689"/>
                    <a:pt x="11027" y="11437"/>
                  </a:cubicBezTo>
                  <a:cubicBezTo>
                    <a:pt x="11027" y="11217"/>
                    <a:pt x="11248" y="11028"/>
                    <a:pt x="11468" y="1102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418" y="2458"/>
                    <a:pt x="1576" y="2427"/>
                    <a:pt x="1796" y="2364"/>
                  </a:cubicBezTo>
                  <a:lnTo>
                    <a:pt x="2836" y="3403"/>
                  </a:lnTo>
                  <a:cubicBezTo>
                    <a:pt x="2174" y="4222"/>
                    <a:pt x="1828" y="5231"/>
                    <a:pt x="1828" y="6302"/>
                  </a:cubicBezTo>
                  <a:cubicBezTo>
                    <a:pt x="1828" y="7341"/>
                    <a:pt x="2174" y="8381"/>
                    <a:pt x="2899" y="9200"/>
                  </a:cubicBezTo>
                  <a:lnTo>
                    <a:pt x="1796" y="10303"/>
                  </a:lnTo>
                  <a:cubicBezTo>
                    <a:pt x="1639" y="10240"/>
                    <a:pt x="1418" y="10177"/>
                    <a:pt x="1229" y="10177"/>
                  </a:cubicBezTo>
                  <a:cubicBezTo>
                    <a:pt x="567" y="10177"/>
                    <a:pt x="0" y="10744"/>
                    <a:pt x="0" y="11437"/>
                  </a:cubicBezTo>
                  <a:cubicBezTo>
                    <a:pt x="0" y="12130"/>
                    <a:pt x="567" y="12666"/>
                    <a:pt x="1229" y="12666"/>
                  </a:cubicBezTo>
                  <a:cubicBezTo>
                    <a:pt x="1891" y="12666"/>
                    <a:pt x="2489" y="12130"/>
                    <a:pt x="2489" y="11437"/>
                  </a:cubicBezTo>
                  <a:cubicBezTo>
                    <a:pt x="2489" y="11248"/>
                    <a:pt x="2458" y="11091"/>
                    <a:pt x="2363" y="10901"/>
                  </a:cubicBezTo>
                  <a:lnTo>
                    <a:pt x="3466" y="9799"/>
                  </a:lnTo>
                  <a:cubicBezTo>
                    <a:pt x="4317" y="10460"/>
                    <a:pt x="5325" y="10838"/>
                    <a:pt x="6396" y="10838"/>
                  </a:cubicBezTo>
                  <a:cubicBezTo>
                    <a:pt x="7467" y="10838"/>
                    <a:pt x="8475" y="10492"/>
                    <a:pt x="9263" y="9830"/>
                  </a:cubicBezTo>
                  <a:lnTo>
                    <a:pt x="10334" y="10901"/>
                  </a:lnTo>
                  <a:cubicBezTo>
                    <a:pt x="10240" y="11059"/>
                    <a:pt x="10208" y="11248"/>
                    <a:pt x="10208" y="11437"/>
                  </a:cubicBezTo>
                  <a:cubicBezTo>
                    <a:pt x="10208" y="12099"/>
                    <a:pt x="10775" y="12666"/>
                    <a:pt x="11468" y="12666"/>
                  </a:cubicBezTo>
                  <a:cubicBezTo>
                    <a:pt x="12130" y="12666"/>
                    <a:pt x="12697" y="12099"/>
                    <a:pt x="12697" y="11437"/>
                  </a:cubicBezTo>
                  <a:cubicBezTo>
                    <a:pt x="12697" y="10775"/>
                    <a:pt x="12130" y="10177"/>
                    <a:pt x="11468" y="10177"/>
                  </a:cubicBezTo>
                  <a:cubicBezTo>
                    <a:pt x="11279" y="10177"/>
                    <a:pt x="11122" y="10208"/>
                    <a:pt x="10933" y="10303"/>
                  </a:cubicBezTo>
                  <a:lnTo>
                    <a:pt x="9861" y="9232"/>
                  </a:lnTo>
                  <a:cubicBezTo>
                    <a:pt x="11279" y="7562"/>
                    <a:pt x="11279" y="5073"/>
                    <a:pt x="9861" y="3403"/>
                  </a:cubicBezTo>
                  <a:lnTo>
                    <a:pt x="10933" y="2364"/>
                  </a:lnTo>
                  <a:cubicBezTo>
                    <a:pt x="11122" y="2427"/>
                    <a:pt x="11279" y="2458"/>
                    <a:pt x="11468" y="2458"/>
                  </a:cubicBezTo>
                  <a:cubicBezTo>
                    <a:pt x="12130" y="2458"/>
                    <a:pt x="12697" y="1923"/>
                    <a:pt x="12697" y="1198"/>
                  </a:cubicBezTo>
                  <a:cubicBezTo>
                    <a:pt x="12697" y="536"/>
                    <a:pt x="12130" y="1"/>
                    <a:pt x="11468" y="1"/>
                  </a:cubicBezTo>
                  <a:cubicBezTo>
                    <a:pt x="10807" y="1"/>
                    <a:pt x="10208" y="536"/>
                    <a:pt x="10208" y="1198"/>
                  </a:cubicBezTo>
                  <a:cubicBezTo>
                    <a:pt x="10208" y="1419"/>
                    <a:pt x="10240" y="1576"/>
                    <a:pt x="10334" y="1765"/>
                  </a:cubicBezTo>
                  <a:lnTo>
                    <a:pt x="9263" y="2836"/>
                  </a:lnTo>
                  <a:cubicBezTo>
                    <a:pt x="8412" y="2127"/>
                    <a:pt x="7373" y="1773"/>
                    <a:pt x="6337" y="1773"/>
                  </a:cubicBezTo>
                  <a:cubicBezTo>
                    <a:pt x="5301" y="1773"/>
                    <a:pt x="4269" y="2127"/>
                    <a:pt x="3434" y="2836"/>
                  </a:cubicBezTo>
                  <a:lnTo>
                    <a:pt x="2363" y="1765"/>
                  </a:lnTo>
                  <a:cubicBezTo>
                    <a:pt x="2458" y="1608"/>
                    <a:pt x="2489" y="1419"/>
                    <a:pt x="2489" y="1198"/>
                  </a:cubicBezTo>
                  <a:cubicBezTo>
                    <a:pt x="2489" y="536"/>
                    <a:pt x="1954" y="1"/>
                    <a:pt x="1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5"/>
          <p:cNvGrpSpPr/>
          <p:nvPr/>
        </p:nvGrpSpPr>
        <p:grpSpPr>
          <a:xfrm>
            <a:off x="2067619" y="2365206"/>
            <a:ext cx="415212" cy="413081"/>
            <a:chOff x="685475" y="2318350"/>
            <a:chExt cx="297750" cy="296200"/>
          </a:xfrm>
        </p:grpSpPr>
        <p:sp>
          <p:nvSpPr>
            <p:cNvPr id="209" name="Google Shape;209;p25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0" y="1154500"/>
            <a:ext cx="9144000" cy="39969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628650" y="64423"/>
            <a:ext cx="78867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AAA5"/>
              </a:buClr>
              <a:buSzPts val="3300"/>
              <a:buFont typeface="Arial"/>
              <a:buNone/>
            </a:pPr>
            <a:r>
              <a:rPr lang="en">
                <a:solidFill>
                  <a:srgbClr val="FC8700"/>
                </a:solidFill>
              </a:rPr>
              <a:t>DESCRIPCIÓN GENERAL</a:t>
            </a:r>
            <a:endParaRPr>
              <a:solidFill>
                <a:srgbClr val="FC8700"/>
              </a:solidFill>
            </a:endParaRPr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586500" y="706625"/>
            <a:ext cx="7971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</a:pPr>
            <a:r>
              <a:rPr lang="en" sz="14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El sistema SCAE consta de TRES componentes que conviven con los usuarios</a:t>
            </a:r>
            <a:endParaRPr sz="14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4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0" name="Google Shape;220;p26"/>
          <p:cNvGrpSpPr/>
          <p:nvPr/>
        </p:nvGrpSpPr>
        <p:grpSpPr>
          <a:xfrm>
            <a:off x="815103" y="1563385"/>
            <a:ext cx="3103251" cy="2438496"/>
            <a:chOff x="238125" y="1676700"/>
            <a:chExt cx="2045650" cy="1779275"/>
          </a:xfrm>
        </p:grpSpPr>
        <p:sp>
          <p:nvSpPr>
            <p:cNvPr id="221" name="Google Shape;221;p26"/>
            <p:cNvSpPr/>
            <p:nvPr/>
          </p:nvSpPr>
          <p:spPr>
            <a:xfrm>
              <a:off x="1006875" y="3190025"/>
              <a:ext cx="508150" cy="247100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1021625" y="3190025"/>
              <a:ext cx="452425" cy="197525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968750" y="3417450"/>
              <a:ext cx="584375" cy="38525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238125" y="1777900"/>
              <a:ext cx="2045650" cy="1461300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238125" y="1676700"/>
              <a:ext cx="2045650" cy="1390400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46300" y="1773800"/>
              <a:ext cx="1829300" cy="1140050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1244550" y="1708650"/>
              <a:ext cx="28700" cy="24925"/>
            </a:xfrm>
            <a:custGeom>
              <a:rect b="b" l="l" r="r" t="t"/>
              <a:pathLst>
                <a:path extrusionOk="0" h="997" w="1148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26"/>
          <p:cNvGrpSpPr/>
          <p:nvPr/>
        </p:nvGrpSpPr>
        <p:grpSpPr>
          <a:xfrm>
            <a:off x="4399341" y="2053578"/>
            <a:ext cx="1390921" cy="1847544"/>
            <a:chOff x="3580725" y="2020075"/>
            <a:chExt cx="1344925" cy="1786275"/>
          </a:xfrm>
        </p:grpSpPr>
        <p:sp>
          <p:nvSpPr>
            <p:cNvPr id="229" name="Google Shape;229;p26"/>
            <p:cNvSpPr/>
            <p:nvPr/>
          </p:nvSpPr>
          <p:spPr>
            <a:xfrm>
              <a:off x="3681925" y="2020075"/>
              <a:ext cx="1243725" cy="1786275"/>
            </a:xfrm>
            <a:custGeom>
              <a:rect b="b" l="l" r="r" t="t"/>
              <a:pathLst>
                <a:path extrusionOk="0" h="71451" w="49749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580725" y="2020075"/>
              <a:ext cx="1250250" cy="1786275"/>
            </a:xfrm>
            <a:custGeom>
              <a:rect b="b" l="l" r="r" t="t"/>
              <a:pathLst>
                <a:path extrusionOk="0" h="71451" w="5001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80303" y="2113921"/>
              <a:ext cx="1140025" cy="1511564"/>
            </a:xfrm>
            <a:custGeom>
              <a:rect b="b" l="l" r="r" t="t"/>
              <a:pathLst>
                <a:path extrusionOk="0" h="60944" w="45601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193750" y="2051650"/>
              <a:ext cx="28700" cy="24925"/>
            </a:xfrm>
            <a:custGeom>
              <a:rect b="b" l="l" r="r" t="t"/>
              <a:pathLst>
                <a:path extrusionOk="0" h="997" w="1148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179825" y="3667150"/>
              <a:ext cx="125000" cy="106825"/>
            </a:xfrm>
            <a:custGeom>
              <a:rect b="b" l="l" r="r" t="t"/>
              <a:pathLst>
                <a:path extrusionOk="0" h="4273" w="500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6961463" y="2044391"/>
            <a:ext cx="1010590" cy="1847574"/>
            <a:chOff x="6417224" y="2247097"/>
            <a:chExt cx="951950" cy="1740368"/>
          </a:xfrm>
        </p:grpSpPr>
        <p:sp>
          <p:nvSpPr>
            <p:cNvPr id="235" name="Google Shape;235;p26"/>
            <p:cNvSpPr/>
            <p:nvPr/>
          </p:nvSpPr>
          <p:spPr>
            <a:xfrm>
              <a:off x="6505324" y="2247511"/>
              <a:ext cx="863850" cy="1739954"/>
            </a:xfrm>
            <a:custGeom>
              <a:rect b="b" l="l" r="r" t="t"/>
              <a:pathLst>
                <a:path extrusionOk="0" h="71434" w="34554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6417224" y="2247097"/>
              <a:ext cx="868375" cy="1740368"/>
            </a:xfrm>
            <a:custGeom>
              <a:rect b="b" l="l" r="r" t="t"/>
              <a:pathLst>
                <a:path extrusionOk="0" h="71451" w="34735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6492619" y="2340952"/>
              <a:ext cx="813450" cy="1457323"/>
            </a:xfrm>
            <a:custGeom>
              <a:rect b="b" l="l" r="r" t="t"/>
              <a:pathLst>
                <a:path extrusionOk="0" h="60944" w="32538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6856100" y="3843492"/>
              <a:ext cx="96750" cy="83150"/>
            </a:xfrm>
            <a:custGeom>
              <a:rect b="b" l="l" r="r" t="t"/>
              <a:pathLst>
                <a:path extrusionOk="0" h="3326" w="387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623350" y="3880717"/>
              <a:ext cx="82800" cy="9025"/>
            </a:xfrm>
            <a:custGeom>
              <a:rect b="b" l="l" r="r" t="t"/>
              <a:pathLst>
                <a:path extrusionOk="0" h="361" w="3312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7116325" y="3860642"/>
              <a:ext cx="60675" cy="48775"/>
            </a:xfrm>
            <a:custGeom>
              <a:rect b="b" l="l" r="r" t="t"/>
              <a:pathLst>
                <a:path extrusionOk="0" h="1951" w="2427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6767200" y="2287275"/>
              <a:ext cx="238100" cy="14350"/>
            </a:xfrm>
            <a:custGeom>
              <a:rect b="b" l="l" r="r" t="t"/>
              <a:pathLst>
                <a:path extrusionOk="0" h="574" w="9524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811" y="2568487"/>
            <a:ext cx="811770" cy="81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5819" y="2616948"/>
            <a:ext cx="701792" cy="702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hone-glow.png" id="244" name="Google Shape;244;p26"/>
          <p:cNvPicPr preferRelativeResize="0"/>
          <p:nvPr/>
        </p:nvPicPr>
        <p:blipFill rotWithShape="1">
          <a:blip r:embed="rId5">
            <a:alphaModFix/>
          </a:blip>
          <a:srcRect b="16130" l="3344" r="24107" t="13337"/>
          <a:stretch/>
        </p:blipFill>
        <p:spPr>
          <a:xfrm>
            <a:off x="6844075" y="2157055"/>
            <a:ext cx="1059631" cy="15396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hone-glow.png" id="245" name="Google Shape;245;p26"/>
          <p:cNvPicPr preferRelativeResize="0"/>
          <p:nvPr/>
        </p:nvPicPr>
        <p:blipFill rotWithShape="1">
          <a:blip r:embed="rId5">
            <a:alphaModFix/>
          </a:blip>
          <a:srcRect b="16130" l="3344" r="24107" t="13337"/>
          <a:stretch/>
        </p:blipFill>
        <p:spPr>
          <a:xfrm>
            <a:off x="4309625" y="2163641"/>
            <a:ext cx="1352259" cy="153961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1014274" y="2337082"/>
            <a:ext cx="2679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</a:pPr>
            <a:r>
              <a:rPr lang="en">
                <a:solidFill>
                  <a:srgbClr val="FC8700"/>
                </a:solidFill>
              </a:rPr>
              <a:t>www.covidcinvestav.com</a:t>
            </a:r>
            <a:endParaRPr sz="1500">
              <a:solidFill>
                <a:srgbClr val="FC87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26"/>
          <p:cNvCxnSpPr/>
          <p:nvPr/>
        </p:nvCxnSpPr>
        <p:spPr>
          <a:xfrm>
            <a:off x="1197556" y="2650362"/>
            <a:ext cx="2281800" cy="0"/>
          </a:xfrm>
          <a:prstGeom prst="straightConnector1">
            <a:avLst/>
          </a:prstGeom>
          <a:noFill/>
          <a:ln cap="flat" cmpd="sng" w="38100">
            <a:solidFill>
              <a:srgbClr val="1FAAA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iphone-glow.png" id="248" name="Google Shape;248;p26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 b="16130" l="3344" r="24107" t="13337"/>
          <a:stretch/>
        </p:blipFill>
        <p:spPr>
          <a:xfrm>
            <a:off x="832596" y="1720513"/>
            <a:ext cx="2924873" cy="153960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/>
          <p:nvPr/>
        </p:nvSpPr>
        <p:spPr>
          <a:xfrm rot="5400000">
            <a:off x="3358000" y="1917625"/>
            <a:ext cx="325500" cy="4800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 rot="5400000">
            <a:off x="7304013" y="3554875"/>
            <a:ext cx="325500" cy="152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1364100" y="4518125"/>
            <a:ext cx="4275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</a:pPr>
            <a:r>
              <a:rPr lang="en" sz="11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La web SCAEW y la app SCAEN </a:t>
            </a:r>
            <a:endParaRPr sz="11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</a:pPr>
            <a:r>
              <a:rPr lang="en" sz="11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son los accesos para uso de los negocios</a:t>
            </a:r>
            <a:endParaRPr sz="11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1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6252775" y="4480525"/>
            <a:ext cx="2533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</a:pPr>
            <a:r>
              <a:rPr lang="en" sz="11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La app SCAI para uso de los asistentes al negocio</a:t>
            </a:r>
            <a:endParaRPr sz="11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1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8" y="4965475"/>
            <a:ext cx="9144000" cy="1860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7" title="exp_Negocio_Version0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75" y="152400"/>
            <a:ext cx="8285645" cy="46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/>
          <p:nvPr/>
        </p:nvSpPr>
        <p:spPr>
          <a:xfrm>
            <a:off x="0" y="4085200"/>
            <a:ext cx="9144000" cy="10662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 txBox="1"/>
          <p:nvPr>
            <p:ph type="title"/>
          </p:nvPr>
        </p:nvSpPr>
        <p:spPr>
          <a:xfrm>
            <a:off x="323850" y="-107150"/>
            <a:ext cx="858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AAA5"/>
              </a:buClr>
              <a:buSzPts val="3300"/>
              <a:buFont typeface="Arial"/>
              <a:buNone/>
            </a:pPr>
            <a:r>
              <a:rPr lang="en">
                <a:solidFill>
                  <a:srgbClr val="1FAAA5"/>
                </a:solidFill>
              </a:rPr>
              <a:t>Demostración - Negocio</a:t>
            </a:r>
            <a:endParaRPr/>
          </a:p>
        </p:txBody>
      </p:sp>
      <p:grpSp>
        <p:nvGrpSpPr>
          <p:cNvPr id="267" name="Google Shape;267;p28"/>
          <p:cNvGrpSpPr/>
          <p:nvPr/>
        </p:nvGrpSpPr>
        <p:grpSpPr>
          <a:xfrm>
            <a:off x="1727480" y="657803"/>
            <a:ext cx="5810669" cy="4301753"/>
            <a:chOff x="238125" y="1676700"/>
            <a:chExt cx="2045650" cy="1779275"/>
          </a:xfrm>
        </p:grpSpPr>
        <p:sp>
          <p:nvSpPr>
            <p:cNvPr id="268" name="Google Shape;268;p28"/>
            <p:cNvSpPr/>
            <p:nvPr/>
          </p:nvSpPr>
          <p:spPr>
            <a:xfrm>
              <a:off x="1006875" y="3190025"/>
              <a:ext cx="508150" cy="247100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1021625" y="3190025"/>
              <a:ext cx="452425" cy="197525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968750" y="3417450"/>
              <a:ext cx="584375" cy="38525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38125" y="1777900"/>
              <a:ext cx="2045650" cy="1461300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38125" y="1676700"/>
              <a:ext cx="2045650" cy="1390400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46300" y="1773800"/>
              <a:ext cx="1829300" cy="1140050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244550" y="1708650"/>
              <a:ext cx="28700" cy="24925"/>
            </a:xfrm>
            <a:custGeom>
              <a:rect b="b" l="l" r="r" t="t"/>
              <a:pathLst>
                <a:path extrusionOk="0" h="997" w="1148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5" name="Google Shape;275;p28" title="Registro_Seguimiento De Contactos Y Afluencia De Establecimientos - Google Chrome 2020-12-14 00-36-37-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825" y="852700"/>
            <a:ext cx="5323526" cy="29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/>
          <p:nvPr/>
        </p:nvSpPr>
        <p:spPr>
          <a:xfrm>
            <a:off x="0" y="4085200"/>
            <a:ext cx="9144000" cy="10662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9"/>
          <p:cNvSpPr txBox="1"/>
          <p:nvPr>
            <p:ph type="title"/>
          </p:nvPr>
        </p:nvSpPr>
        <p:spPr>
          <a:xfrm>
            <a:off x="323850" y="-107150"/>
            <a:ext cx="858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AAA5"/>
              </a:buClr>
              <a:buSzPts val="3300"/>
              <a:buFont typeface="Arial"/>
              <a:buNone/>
            </a:pPr>
            <a:r>
              <a:rPr lang="en">
                <a:solidFill>
                  <a:srgbClr val="1FAAA5"/>
                </a:solidFill>
              </a:rPr>
              <a:t>Demostración - Negocio</a:t>
            </a:r>
            <a:endParaRPr/>
          </a:p>
        </p:txBody>
      </p:sp>
      <p:grpSp>
        <p:nvGrpSpPr>
          <p:cNvPr id="283" name="Google Shape;283;p29"/>
          <p:cNvGrpSpPr/>
          <p:nvPr/>
        </p:nvGrpSpPr>
        <p:grpSpPr>
          <a:xfrm>
            <a:off x="1727480" y="657803"/>
            <a:ext cx="5810669" cy="4301753"/>
            <a:chOff x="238125" y="1676700"/>
            <a:chExt cx="2045650" cy="1779275"/>
          </a:xfrm>
        </p:grpSpPr>
        <p:sp>
          <p:nvSpPr>
            <p:cNvPr id="284" name="Google Shape;284;p29"/>
            <p:cNvSpPr/>
            <p:nvPr/>
          </p:nvSpPr>
          <p:spPr>
            <a:xfrm>
              <a:off x="1006875" y="3190025"/>
              <a:ext cx="508150" cy="247100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1021625" y="3190025"/>
              <a:ext cx="452425" cy="197525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968750" y="3417450"/>
              <a:ext cx="584375" cy="38525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238125" y="1777900"/>
              <a:ext cx="2045650" cy="1461300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238125" y="1676700"/>
              <a:ext cx="2045650" cy="1390400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346300" y="1773800"/>
              <a:ext cx="1829300" cy="1140050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1244550" y="1708650"/>
              <a:ext cx="28700" cy="24925"/>
            </a:xfrm>
            <a:custGeom>
              <a:rect b="b" l="l" r="r" t="t"/>
              <a:pathLst>
                <a:path extrusionOk="0" h="997" w="1148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1" name="Google Shape;291;p29" title="Carga_Seguimiento De Contactos Y Afluencia De Establecimientos - Google Chrome 2020-12-14 00-41-09-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300" y="883475"/>
            <a:ext cx="5183251" cy="282917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/>
          <p:nvPr/>
        </p:nvSpPr>
        <p:spPr>
          <a:xfrm>
            <a:off x="0" y="4085200"/>
            <a:ext cx="9144000" cy="10662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0"/>
          <p:cNvSpPr txBox="1"/>
          <p:nvPr>
            <p:ph type="title"/>
          </p:nvPr>
        </p:nvSpPr>
        <p:spPr>
          <a:xfrm>
            <a:off x="323850" y="-107150"/>
            <a:ext cx="858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AAA5"/>
              </a:buClr>
              <a:buSzPts val="3300"/>
              <a:buFont typeface="Arial"/>
              <a:buNone/>
            </a:pPr>
            <a:r>
              <a:rPr lang="en">
                <a:solidFill>
                  <a:srgbClr val="1FAAA5"/>
                </a:solidFill>
              </a:rPr>
              <a:t>Demostración - Negocio</a:t>
            </a:r>
            <a:endParaRPr/>
          </a:p>
        </p:txBody>
      </p:sp>
      <p:grpSp>
        <p:nvGrpSpPr>
          <p:cNvPr id="299" name="Google Shape;299;p30"/>
          <p:cNvGrpSpPr/>
          <p:nvPr/>
        </p:nvGrpSpPr>
        <p:grpSpPr>
          <a:xfrm>
            <a:off x="1727480" y="657803"/>
            <a:ext cx="5810669" cy="4301753"/>
            <a:chOff x="238125" y="1676700"/>
            <a:chExt cx="2045650" cy="1779275"/>
          </a:xfrm>
        </p:grpSpPr>
        <p:sp>
          <p:nvSpPr>
            <p:cNvPr id="300" name="Google Shape;300;p30"/>
            <p:cNvSpPr/>
            <p:nvPr/>
          </p:nvSpPr>
          <p:spPr>
            <a:xfrm>
              <a:off x="1006875" y="3190025"/>
              <a:ext cx="508150" cy="247100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021625" y="3190025"/>
              <a:ext cx="452425" cy="197525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968750" y="3417450"/>
              <a:ext cx="584375" cy="38525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38125" y="1777900"/>
              <a:ext cx="2045650" cy="1461300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238125" y="1676700"/>
              <a:ext cx="2045650" cy="1390400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46300" y="1773800"/>
              <a:ext cx="1829300" cy="1140050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244550" y="1708650"/>
              <a:ext cx="28700" cy="24925"/>
            </a:xfrm>
            <a:custGeom>
              <a:rect b="b" l="l" r="r" t="t"/>
              <a:pathLst>
                <a:path extrusionOk="0" h="997" w="1148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7" name="Google Shape;3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00" y="887050"/>
            <a:ext cx="5213424" cy="277777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/>
          <p:nvPr/>
        </p:nvSpPr>
        <p:spPr>
          <a:xfrm>
            <a:off x="0" y="4085200"/>
            <a:ext cx="9144000" cy="10662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5269211" y="118379"/>
            <a:ext cx="2318283" cy="4971709"/>
            <a:chOff x="6417224" y="2247097"/>
            <a:chExt cx="951950" cy="1740368"/>
          </a:xfrm>
        </p:grpSpPr>
        <p:sp>
          <p:nvSpPr>
            <p:cNvPr id="315" name="Google Shape;315;p31"/>
            <p:cNvSpPr/>
            <p:nvPr/>
          </p:nvSpPr>
          <p:spPr>
            <a:xfrm>
              <a:off x="6505324" y="2247511"/>
              <a:ext cx="863850" cy="1739954"/>
            </a:xfrm>
            <a:custGeom>
              <a:rect b="b" l="l" r="r" t="t"/>
              <a:pathLst>
                <a:path extrusionOk="0" h="71434" w="34554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6417224" y="2247097"/>
              <a:ext cx="868375" cy="1740368"/>
            </a:xfrm>
            <a:custGeom>
              <a:rect b="b" l="l" r="r" t="t"/>
              <a:pathLst>
                <a:path extrusionOk="0" h="71451" w="34735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6856100" y="3843492"/>
              <a:ext cx="96750" cy="83150"/>
            </a:xfrm>
            <a:custGeom>
              <a:rect b="b" l="l" r="r" t="t"/>
              <a:pathLst>
                <a:path extrusionOk="0" h="3326" w="387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623350" y="3880717"/>
              <a:ext cx="82800" cy="9025"/>
            </a:xfrm>
            <a:custGeom>
              <a:rect b="b" l="l" r="r" t="t"/>
              <a:pathLst>
                <a:path extrusionOk="0" h="361" w="3312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7116325" y="3860642"/>
              <a:ext cx="60675" cy="48775"/>
            </a:xfrm>
            <a:custGeom>
              <a:rect b="b" l="l" r="r" t="t"/>
              <a:pathLst>
                <a:path extrusionOk="0" h="1951" w="2427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6767200" y="2287275"/>
              <a:ext cx="238100" cy="14350"/>
            </a:xfrm>
            <a:custGeom>
              <a:rect b="b" l="l" r="r" t="t"/>
              <a:pathLst>
                <a:path extrusionOk="0" h="574" w="9524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1"/>
          <p:cNvSpPr txBox="1"/>
          <p:nvPr>
            <p:ph type="title"/>
          </p:nvPr>
        </p:nvSpPr>
        <p:spPr>
          <a:xfrm>
            <a:off x="323850" y="-107150"/>
            <a:ext cx="858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AAA5"/>
              </a:buClr>
              <a:buSzPts val="3300"/>
              <a:buFont typeface="Arial"/>
              <a:buNone/>
            </a:pPr>
            <a:r>
              <a:rPr lang="en">
                <a:solidFill>
                  <a:srgbClr val="1FAAA5"/>
                </a:solidFill>
              </a:rPr>
              <a:t>Demostración - Negocio</a:t>
            </a:r>
            <a:endParaRPr/>
          </a:p>
        </p:txBody>
      </p:sp>
      <p:pic>
        <p:nvPicPr>
          <p:cNvPr id="322" name="Google Shape;322;p31" title="App_SCAEN_encodedClipp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725" y="390050"/>
            <a:ext cx="1953500" cy="422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3" name="Google Shape;32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/>
          <p:nvPr/>
        </p:nvSpPr>
        <p:spPr>
          <a:xfrm>
            <a:off x="8" y="4965475"/>
            <a:ext cx="9144000" cy="1860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32" title="exp_Checkin_Version0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75" y="145000"/>
            <a:ext cx="8285645" cy="46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23850" y="-1071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AAA5"/>
              </a:buClr>
              <a:buSzPts val="3300"/>
              <a:buFont typeface="Arial"/>
              <a:buNone/>
            </a:pPr>
            <a:r>
              <a:rPr lang="en">
                <a:solidFill>
                  <a:srgbClr val="FC8700"/>
                </a:solidFill>
              </a:rPr>
              <a:t>Requerimientos finales</a:t>
            </a:r>
            <a:endParaRPr>
              <a:solidFill>
                <a:srgbClr val="FC8700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638400" y="1040525"/>
            <a:ext cx="1391100" cy="4146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SCAEN: Aplicación móvil para negocios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88825" y="3967977"/>
            <a:ext cx="1391100" cy="4350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SCAEW: Registro de propietario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641475" y="1504249"/>
            <a:ext cx="1391100" cy="6480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SCAEN: Registrar acceso a negocios(temperatura y una referencia al usuario) check-in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906425" y="1048262"/>
            <a:ext cx="1391100" cy="5898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SCAEI: Aplicación móvil para individuo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906425" y="1710963"/>
            <a:ext cx="1391100" cy="5898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SCAEI: Registro de forma anónima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632250" y="4559538"/>
            <a:ext cx="1403400" cy="3750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SCAEN: Verificar historial de visitas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641475" y="2212655"/>
            <a:ext cx="1391100" cy="6150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SCAEN: Notificación de cuando se supera la capacidad máxima del negocio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900275" y="3260684"/>
            <a:ext cx="1391100" cy="6129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SCAEI: Permitir al usuario informar en caso de estar enfermo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906425" y="4616679"/>
            <a:ext cx="1391100" cy="3750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SCAEI: Historial de visitas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900275" y="3937630"/>
            <a:ext cx="1391100" cy="6150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SCAEI: Recibir notificaciones en caso de posible contacto con un enfermo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104100" y="1590024"/>
            <a:ext cx="1531800" cy="3537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SCAEI: Mapa de calor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76525" y="4484000"/>
            <a:ext cx="1403400" cy="3537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SCAEW: Carga masiva csv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641475" y="3363048"/>
            <a:ext cx="1391100" cy="3750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SCAEN: Ingreso a app por QR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906425" y="2373700"/>
            <a:ext cx="1391100" cy="3750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SCAEI: Mostrar QR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104100" y="1192925"/>
            <a:ext cx="1531800" cy="3537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SCAEI: Sugerencia a otro sitio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82674" y="2256100"/>
            <a:ext cx="1391100" cy="5898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SCAEW: Alta/baja y modificación de negocio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82675" y="3382950"/>
            <a:ext cx="1391100" cy="5040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SCAEW: Cambio y recuperación de contraseña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82670" y="1585281"/>
            <a:ext cx="1391100" cy="5898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SCAEW: Ingreso a aplicación web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641475" y="2888038"/>
            <a:ext cx="1391100" cy="4146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SCAEN: Descontar afluencia de negocios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7104100" y="2873200"/>
            <a:ext cx="1531800" cy="2919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SCAEN: Dispositivo IoT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638400" y="3798450"/>
            <a:ext cx="1403400" cy="6960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SCAEN: Creación de aplicación web para el alta las ubicaciones del Negocio registrado 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043350" y="643950"/>
            <a:ext cx="1653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Requerimientos de prioridad baja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82675" y="1048250"/>
            <a:ext cx="1391100" cy="4560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SCAEW: Enviar por correo de QR de establecimiento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900275" y="2821625"/>
            <a:ext cx="1403400" cy="3750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SCAEI: </a:t>
            </a:r>
            <a:r>
              <a:rPr lang="en" sz="700">
                <a:solidFill>
                  <a:srgbClr val="FFFFFF"/>
                </a:solidFill>
              </a:rPr>
              <a:t>Aviso de llenado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82675" y="2926925"/>
            <a:ext cx="1391100" cy="375000"/>
          </a:xfrm>
          <a:prstGeom prst="rect">
            <a:avLst/>
          </a:prstGeom>
          <a:solidFill>
            <a:srgbClr val="1FAAA5"/>
          </a:solidFill>
          <a:ln cap="flat" cmpd="sng" w="952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SCAW: </a:t>
            </a:r>
            <a:r>
              <a:rPr lang="en" sz="700">
                <a:solidFill>
                  <a:srgbClr val="FFFFFF"/>
                </a:solidFill>
              </a:rPr>
              <a:t>Histograma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763025" y="656550"/>
            <a:ext cx="1653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SCAEI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51575" y="656550"/>
            <a:ext cx="1653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SCAEW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507300" y="643950"/>
            <a:ext cx="1653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SCAEN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7043350" y="2297500"/>
            <a:ext cx="1653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Listo para integración en siguiente fase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0" y="4085200"/>
            <a:ext cx="9144000" cy="10662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3"/>
          <p:cNvSpPr txBox="1"/>
          <p:nvPr>
            <p:ph type="title"/>
          </p:nvPr>
        </p:nvSpPr>
        <p:spPr>
          <a:xfrm>
            <a:off x="323850" y="-107150"/>
            <a:ext cx="858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AAA5"/>
              </a:buClr>
              <a:buSzPts val="3300"/>
              <a:buFont typeface="Arial"/>
              <a:buNone/>
            </a:pPr>
            <a:r>
              <a:rPr lang="en">
                <a:solidFill>
                  <a:srgbClr val="1FAAA5"/>
                </a:solidFill>
              </a:rPr>
              <a:t>Demostración - Individuo</a:t>
            </a:r>
            <a:endParaRPr/>
          </a:p>
        </p:txBody>
      </p:sp>
      <p:grpSp>
        <p:nvGrpSpPr>
          <p:cNvPr id="337" name="Google Shape;337;p33"/>
          <p:cNvGrpSpPr/>
          <p:nvPr/>
        </p:nvGrpSpPr>
        <p:grpSpPr>
          <a:xfrm>
            <a:off x="5269211" y="118379"/>
            <a:ext cx="2318283" cy="4971709"/>
            <a:chOff x="6417224" y="2247097"/>
            <a:chExt cx="951950" cy="1740368"/>
          </a:xfrm>
        </p:grpSpPr>
        <p:sp>
          <p:nvSpPr>
            <p:cNvPr id="338" name="Google Shape;338;p33"/>
            <p:cNvSpPr/>
            <p:nvPr/>
          </p:nvSpPr>
          <p:spPr>
            <a:xfrm>
              <a:off x="6505324" y="2247511"/>
              <a:ext cx="863850" cy="1739954"/>
            </a:xfrm>
            <a:custGeom>
              <a:rect b="b" l="l" r="r" t="t"/>
              <a:pathLst>
                <a:path extrusionOk="0" h="71434" w="34554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6417224" y="2247097"/>
              <a:ext cx="868375" cy="1740368"/>
            </a:xfrm>
            <a:custGeom>
              <a:rect b="b" l="l" r="r" t="t"/>
              <a:pathLst>
                <a:path extrusionOk="0" h="71451" w="34735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6856100" y="3843492"/>
              <a:ext cx="96750" cy="83150"/>
            </a:xfrm>
            <a:custGeom>
              <a:rect b="b" l="l" r="r" t="t"/>
              <a:pathLst>
                <a:path extrusionOk="0" h="3326" w="387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623350" y="3880717"/>
              <a:ext cx="82800" cy="9025"/>
            </a:xfrm>
            <a:custGeom>
              <a:rect b="b" l="l" r="r" t="t"/>
              <a:pathLst>
                <a:path extrusionOk="0" h="361" w="3312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116325" y="3860642"/>
              <a:ext cx="60675" cy="48775"/>
            </a:xfrm>
            <a:custGeom>
              <a:rect b="b" l="l" r="r" t="t"/>
              <a:pathLst>
                <a:path extrusionOk="0" h="1951" w="2427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6767200" y="2287275"/>
              <a:ext cx="238100" cy="14350"/>
            </a:xfrm>
            <a:custGeom>
              <a:rect b="b" l="l" r="r" t="t"/>
              <a:pathLst>
                <a:path extrusionOk="0" h="574" w="9524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4" name="Google Shape;344;p33" title="App_SCAE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400" y="390050"/>
            <a:ext cx="1953500" cy="4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/>
          <p:nvPr/>
        </p:nvSpPr>
        <p:spPr>
          <a:xfrm>
            <a:off x="2165025" y="2904901"/>
            <a:ext cx="4598700" cy="849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4"/>
          <p:cNvSpPr txBox="1"/>
          <p:nvPr>
            <p:ph type="ctrTitle"/>
          </p:nvPr>
        </p:nvSpPr>
        <p:spPr>
          <a:xfrm>
            <a:off x="757650" y="1887175"/>
            <a:ext cx="7628700" cy="27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lang="en" sz="4200">
                <a:solidFill>
                  <a:srgbClr val="FC8700"/>
                </a:solidFill>
              </a:rPr>
              <a:t>Gracias por su tiempo</a:t>
            </a:r>
            <a:endParaRPr sz="4200">
              <a:solidFill>
                <a:srgbClr val="FC8700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t/>
            </a:r>
            <a:endParaRPr sz="2400">
              <a:solidFill>
                <a:srgbClr val="1FAAA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lang="en" sz="2400">
                <a:solidFill>
                  <a:srgbClr val="1FAAA5"/>
                </a:solidFill>
                <a:latin typeface="Avenir"/>
                <a:ea typeface="Avenir"/>
                <a:cs typeface="Avenir"/>
                <a:sym typeface="Avenir"/>
              </a:rPr>
              <a:t>¿Dudas? ¿Comentarios?</a:t>
            </a:r>
            <a:endParaRPr sz="2400">
              <a:solidFill>
                <a:srgbClr val="1FAAA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t/>
            </a:r>
            <a:endParaRPr sz="2400">
              <a:solidFill>
                <a:srgbClr val="1FAAA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t/>
            </a:r>
            <a:endParaRPr sz="2400">
              <a:solidFill>
                <a:srgbClr val="1FAAA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lang="en" sz="2400">
                <a:solidFill>
                  <a:srgbClr val="1FAAA5"/>
                </a:solidFill>
                <a:latin typeface="Avenir"/>
                <a:ea typeface="Avenir"/>
                <a:cs typeface="Avenir"/>
                <a:sym typeface="Avenir"/>
              </a:rPr>
              <a:t>Entrega de documentación y accesos a continuación</a:t>
            </a:r>
            <a:endParaRPr sz="2400">
              <a:solidFill>
                <a:srgbClr val="1FAAA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8" y="4965475"/>
            <a:ext cx="9144000" cy="1860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8" y="0"/>
            <a:ext cx="9144000" cy="186000"/>
          </a:xfrm>
          <a:prstGeom prst="rect">
            <a:avLst/>
          </a:prstGeom>
          <a:solidFill>
            <a:srgbClr val="1FAA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0" y="234275"/>
            <a:ext cx="674304" cy="7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411775" y="88800"/>
            <a:ext cx="41655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AAA5"/>
              </a:buClr>
              <a:buSzPts val="3300"/>
              <a:buFont typeface="Arial"/>
              <a:buNone/>
            </a:pPr>
            <a:r>
              <a:rPr lang="en">
                <a:solidFill>
                  <a:srgbClr val="FC8700"/>
                </a:solidFill>
                <a:latin typeface="Arial"/>
                <a:ea typeface="Arial"/>
                <a:cs typeface="Arial"/>
                <a:sym typeface="Arial"/>
              </a:rPr>
              <a:t>Datos de </a:t>
            </a:r>
            <a:r>
              <a:rPr lang="en">
                <a:solidFill>
                  <a:srgbClr val="FC8700"/>
                </a:solidFill>
              </a:rPr>
              <a:t>último Sprint</a:t>
            </a:r>
            <a:endParaRPr>
              <a:solidFill>
                <a:srgbClr val="FC8700"/>
              </a:solidFill>
            </a:endParaRPr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612950" y="1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{EE423299-7D7A-4E20-8BD0-01D5F654FD16}</a:tableStyleId>
              </a:tblPr>
              <a:tblGrid>
                <a:gridCol w="829150"/>
                <a:gridCol w="688550"/>
                <a:gridCol w="2281125"/>
              </a:tblGrid>
              <a:tr h="30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</a:rPr>
                        <a:t>Responsables</a:t>
                      </a:r>
                      <a:endParaRPr sz="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</a:rPr>
                        <a:t>Puntos de Historia Estimados</a:t>
                      </a:r>
                      <a:endParaRPr sz="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</a:rPr>
                        <a:t>Tarea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1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Julia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5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Organizar Sprint 3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Juan y Abel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20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Automatizar al menos una prueba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Abel y David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3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Aumentar tiempo para informar en caso de estar enfermo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Abel y David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3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Enviar por correo Qr de establecimiento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Julia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5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Modificar planeación acorde a ultima junta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Marisol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8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Vista de desarrollo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Marisol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8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Recolección de datos reales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Juan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13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Diseño de pruebas por componentes (a partir de diag. de secuencia)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Marisol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8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Diseño físico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Marisol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8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Descripción de la descomposición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Juan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13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Terminar LTP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Juan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5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Modificar pruebas acorde a ultima junta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Carlos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5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Gráficas adicionales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Carlos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5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Modificar requerimientos acorde a ultima junta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Abel y David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8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Mensaje de establecimiento lleno a individuos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Abel y David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8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Iconos en aplicaciones / splashscreen etc , apk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Abel y David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8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App Historial de visitas de negocio - histograma verificar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Juan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13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Automatizar pruebas por componentes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Juan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13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Terminar LTD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Juan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13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Diseño de pruebas de sistema (a partir de casos de uso)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Juan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13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Automatizar pruebas de sistema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Marisol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5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Modificar diseño acorde a ultima junta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Abel y David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8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cambio de contraseña /recuperación de contraseña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Abel y David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20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Web negocio - Registro masivo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Abel y David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8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Web-Historial de visitas de negocio - histograma verificar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Abel y David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13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Depuración de datos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Abel y David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8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Depuración de pagina web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Marisol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8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Escenarios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Julia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2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Dar formato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Carlos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2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Dar formato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Marisol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2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Dar formato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Juan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2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Dar formato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Carlos + diseño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13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Manual de usuario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Todos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8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Archivos organizados para entrega final (github?)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Julia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8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Presentación final (cierre de sprint + cierre de proyecto)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Julia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20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Explainer video</a:t>
                      </a:r>
                      <a:endParaRPr sz="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175" y="1039500"/>
            <a:ext cx="4427425" cy="27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521" y="3800296"/>
            <a:ext cx="2078500" cy="12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23850" y="-1071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AAA5"/>
              </a:buClr>
              <a:buSzPts val="3300"/>
              <a:buFont typeface="Arial"/>
              <a:buNone/>
            </a:pPr>
            <a:r>
              <a:rPr lang="en">
                <a:solidFill>
                  <a:srgbClr val="FC8700"/>
                </a:solidFill>
              </a:rPr>
              <a:t>Sobre la Arquitectura</a:t>
            </a:r>
            <a:endParaRPr>
              <a:solidFill>
                <a:srgbClr val="FC8700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14588" l="0" r="26653" t="0"/>
          <a:stretch/>
        </p:blipFill>
        <p:spPr>
          <a:xfrm>
            <a:off x="977500" y="620025"/>
            <a:ext cx="7369976" cy="444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215550"/>
            <a:ext cx="5637400" cy="32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4294967295" type="title"/>
          </p:nvPr>
        </p:nvSpPr>
        <p:spPr>
          <a:xfrm>
            <a:off x="323850" y="-1071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AAA5"/>
              </a:buClr>
              <a:buSzPts val="3300"/>
              <a:buFont typeface="Arial"/>
              <a:buNone/>
            </a:pPr>
            <a:r>
              <a:rPr lang="en">
                <a:solidFill>
                  <a:srgbClr val="FC8700"/>
                </a:solidFill>
              </a:rPr>
              <a:t>Datos a API</a:t>
            </a:r>
            <a:endParaRPr>
              <a:solidFill>
                <a:srgbClr val="FC8700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1788175" y="4008325"/>
            <a:ext cx="411900" cy="13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5927075" y="158883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api de comunicación es un puerto de servicio publicado en el servicio web.​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 cumple la función de recibir los datos provenientes de las apps individuo y negocio y guardarlos en la base de datos, </a:t>
            </a:r>
            <a:r>
              <a:rPr lang="en"/>
              <a:t>así</a:t>
            </a:r>
            <a:r>
              <a:rPr lang="en"/>
              <a:t> como de regresar la información necesaria a estas.​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apps se conectan a este a </a:t>
            </a:r>
            <a:r>
              <a:rPr lang="en"/>
              <a:t>través</a:t>
            </a:r>
            <a:r>
              <a:rPr lang="en"/>
              <a:t> de peticiones http al servidor con una verificación de usuario.​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5927075" y="1136788"/>
            <a:ext cx="3000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 de comunicación​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9"/>
          <p:cNvSpPr txBox="1"/>
          <p:nvPr>
            <p:ph idx="4294967295" type="title"/>
          </p:nvPr>
        </p:nvSpPr>
        <p:spPr>
          <a:xfrm>
            <a:off x="160725" y="-107150"/>
            <a:ext cx="7574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C8700"/>
                </a:solidFill>
              </a:rPr>
              <a:t>API-APP negocio : Registro de visita</a:t>
            </a:r>
            <a:endParaRPr>
              <a:solidFill>
                <a:srgbClr val="FC8700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21050" y="1298900"/>
            <a:ext cx="8478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 Negocio envía registro de visita de individuo al local, con el código del cliente y la fecha y hora de visita.​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API verifica datos de autenticación de la APP Negocio​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API registra datos de visita​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API regresa conteo de individuos en el local a la fecha y hora actual </a:t>
            </a:r>
            <a:endParaRPr sz="1200"/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2210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{EE423299-7D7A-4E20-8BD0-01D5F654FD16}</a:tableStyleId>
              </a:tblPr>
              <a:tblGrid>
                <a:gridCol w="1814550"/>
                <a:gridCol w="6415550"/>
              </a:tblGrid>
              <a:tr h="323850"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URL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https://www.covidcinvestav.com/index.php?r=api/checkin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 una visita de un individuo a un establecimiento mediante el código leído del individuo, regresando el número de las personas que actualmente están en el establecimiento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Solicitante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 Negocio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Formato de Entrada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JSON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Formato de Salida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Entero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0"/>
          <p:cNvSpPr txBox="1"/>
          <p:nvPr>
            <p:ph idx="4294967295" type="title"/>
          </p:nvPr>
        </p:nvSpPr>
        <p:spPr>
          <a:xfrm>
            <a:off x="160725" y="-107150"/>
            <a:ext cx="4199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C8700"/>
                </a:solidFill>
              </a:rPr>
              <a:t>API-APP negocio</a:t>
            </a:r>
            <a:endParaRPr>
              <a:solidFill>
                <a:srgbClr val="FC8700"/>
              </a:solidFill>
            </a:endParaRPr>
          </a:p>
        </p:txBody>
      </p:sp>
      <p:graphicFrame>
        <p:nvGraphicFramePr>
          <p:cNvPr id="139" name="Google Shape;139;p20"/>
          <p:cNvGraphicFramePr/>
          <p:nvPr/>
        </p:nvGraphicFramePr>
        <p:xfrm>
          <a:off x="188225" y="62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{EE423299-7D7A-4E20-8BD0-01D5F654FD16}</a:tableStyleId>
              </a:tblPr>
              <a:tblGrid>
                <a:gridCol w="1646250"/>
                <a:gridCol w="6935450"/>
              </a:tblGrid>
              <a:tr h="3885250"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Parámetros de entrada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4572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"Visita":/*Contiene los datos de la visita, QR del individuo o No identificado, idnegocio, obtenido del login y la fecha de la lectura*/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4572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9144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"codigoindividuo":"</a:t>
                      </a: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$2y$13$iuN17UXMrKHSfROYqCa3fuEfeJ7fmVqCXEY0Dm6VB6uXWipjf5P8y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",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9144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"idnegocio":"7",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9144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"fechavisita":"2020-11-26 00:24:27"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4572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},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4572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"Biometrico":/*se enviaran los datos leídos del individuo, en este caso la temperatura. En dado caso de existir más de un biométrico, se agregarán los nodos especificando el valor y el tipo (TEMP, OXI, PRESION, etc)*/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4572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9144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"valor":"39",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9144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"tipo":"TEMP"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4572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},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4572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"LoginForm":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4572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9144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"username":"negocio",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9144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"password":"jvW13%b2020"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45720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 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800"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Parámetros de salida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23850" y="-1071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AAA5"/>
              </a:buClr>
              <a:buSzPts val="3300"/>
              <a:buFont typeface="Arial"/>
              <a:buNone/>
            </a:pPr>
            <a:r>
              <a:rPr lang="en">
                <a:solidFill>
                  <a:srgbClr val="FC8700"/>
                </a:solidFill>
              </a:rPr>
              <a:t>Sobre las pruebas</a:t>
            </a:r>
            <a:endParaRPr>
              <a:solidFill>
                <a:srgbClr val="FC8700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75" y="594225"/>
            <a:ext cx="7691850" cy="438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323850" y="3850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AAA5"/>
              </a:buClr>
              <a:buSzPts val="3300"/>
              <a:buFont typeface="Arial"/>
              <a:buNone/>
            </a:pPr>
            <a:r>
              <a:rPr lang="en">
                <a:solidFill>
                  <a:srgbClr val="FC8700"/>
                </a:solidFill>
              </a:rPr>
              <a:t>Standards utilizados</a:t>
            </a:r>
            <a:endParaRPr>
              <a:solidFill>
                <a:srgbClr val="FC8700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82200" y="1588850"/>
            <a:ext cx="864000" cy="2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PMP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SRS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SDD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MTP</a:t>
            </a:r>
            <a:endParaRPr sz="1900"/>
          </a:p>
        </p:txBody>
      </p:sp>
      <p:sp>
        <p:nvSpPr>
          <p:cNvPr id="154" name="Google Shape;154;p22"/>
          <p:cNvSpPr txBox="1"/>
          <p:nvPr/>
        </p:nvSpPr>
        <p:spPr>
          <a:xfrm>
            <a:off x="1346200" y="1588850"/>
            <a:ext cx="3522600" cy="2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IEEE/ISO/IEC 16326-</a:t>
            </a:r>
            <a:r>
              <a:rPr b="1" lang="en" sz="1900"/>
              <a:t>2019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IEEE 830-</a:t>
            </a:r>
            <a:r>
              <a:rPr b="1" lang="en" sz="1900"/>
              <a:t>1998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ISO/IEC/IEEE 42010-</a:t>
            </a:r>
            <a:r>
              <a:rPr b="1" lang="en" sz="1900"/>
              <a:t>2011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IEEE Std 829-</a:t>
            </a:r>
            <a:r>
              <a:rPr b="1" lang="en" sz="1900"/>
              <a:t>2008</a:t>
            </a:r>
            <a:endParaRPr b="1"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