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3C8A7-90F2-4BB8-BAA8-A268C68F9AC2}" v="2135" dt="2023-05-24T11:23:34.536"/>
    <p1510:client id="{6BAAF619-3E73-4410-8D23-D4B7ACB2D3F9}" v="88" dt="2023-05-24T09:59:55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FDA76-1642-774C-7C8D-6B4C9BF1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C62EC-E6AF-6C11-225A-95507234C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5D00F-3460-4C81-FA47-D0AC0574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6DC199-B425-79E3-7F5B-DFCBF27B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E3CBE-DB99-2F88-DD7B-A75E8AC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06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4F113-2FAE-A3C0-95C3-28645774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D4BDAD-D798-FACB-2287-BFF24FEF7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21C79-7A02-2538-99F1-9FB3DFD9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9D866-5BAE-CBF5-3375-CDA201E3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753AA-4DBD-412B-3031-A5B3F624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24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D0E3BB-6600-5E27-0AAA-57AE9C5E2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406A55-B15F-2BAA-26BE-664AB6A0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32F93-04A4-0D7D-3912-2373A122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EEE40D-ED74-BD68-D8FD-7952C04F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CA672-6183-AE08-A634-8B228572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51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76C8-59DB-B515-D04A-9E488D63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DF010-B2C6-575B-2A4E-D96C6F83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BF19B-E9AA-1C82-D919-70FE69C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28054-C302-62D9-3A8D-6C952878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9DE9C-450A-62BA-F56B-B7DB051D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6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C7533-375A-950D-74FA-2144B084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2F768C-A85B-E51A-319E-ADB66B2D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FCB72-3B46-7376-2C74-781E3574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90EE2-00B8-BE30-59CB-51CF06C3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F062E5-1D36-A332-0088-43D945CF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91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0ED44-4BC4-C1A7-ED67-4045D2F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781D5-A28D-E33F-B72F-6524BE77B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68981E-8AB8-9D9A-759C-4A365183D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188478-1F7B-B37B-54DA-96D574C7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D5EB4E-592B-718C-01BC-A56BFD93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04EC23-B6D7-D358-2965-9BFF54D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02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0C7FA-4371-0A96-6464-5480D7A0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6EF076-B41E-1542-C32C-D7C323937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056B17-121E-5279-4810-D9A41549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A94F2D-6DC3-D38B-46C6-A694415BF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092DF9-F2C5-3DFC-ADF3-EBF30B20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16885-568A-CDA5-39B7-3DCB5173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E35C1F-4084-0E91-9F7E-3CA17CA6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F5E423-E126-BBCF-94EF-3728B0A8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84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41F3-FE9F-C95B-C03A-11EACE20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77BB7B-CD90-B302-4406-53AF7355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1C1F5C-DB50-61F1-D5D7-3553E0E4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8AD8FD-C7C8-850D-F617-8424F80E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68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D73FE9-C5A3-1260-DD49-982C86E4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60CE62-B2EE-8608-EC86-D901E461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3A0026-DC16-E74E-0807-24F7F208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59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CA09-002D-CAAE-34AB-289F5819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B0C8-81A0-4BD5-80C8-5BBF5803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B6B31-1F33-1CE0-2833-5B320353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431FCB-4E0E-E071-A9FB-63184A70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C34C6-F4AF-3725-72AC-D8DFEB1B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2280BC-4D36-4919-1319-D22E789E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3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8F461-285A-1ECA-C765-AD7F1739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82ACFA-7274-309D-9B4B-CE49D454B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6B1DD-838B-0D75-1057-D9609C346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A66F1-9CD8-ECA9-8D1B-489F5B2D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DF97F5-2ED8-724B-1099-193EF5E1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E69FA7-C484-E919-2F53-AD179C18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2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AB1A6E-1FE0-EACE-06D9-C218359C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E80A68-62F7-CE7E-50DA-1FC5B3AC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A0605-5DB8-2272-A098-A27A99613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4C1C-D9F9-42B0-BAA0-0CCD71539ADF}" type="datetimeFigureOut">
              <a:rPr lang="es-ES" smtClean="0"/>
              <a:t>27/05/2023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FCB02-7604-5E5F-D53D-51E5F7F36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526D64-32D4-B938-A30A-F4BFA7AE6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6A70-CE9F-4123-9370-22F2110330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64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281B28-9C48-DB6B-B492-F5AECD4A7AB3}"/>
              </a:ext>
            </a:extLst>
          </p:cNvPr>
          <p:cNvSpPr txBox="1"/>
          <p:nvPr/>
        </p:nvSpPr>
        <p:spPr>
          <a:xfrm>
            <a:off x="1291472" y="1214370"/>
            <a:ext cx="329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SELECCIONAR PACIENTE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4E1B94-1739-5551-7175-CBD7F686140B}"/>
              </a:ext>
            </a:extLst>
          </p:cNvPr>
          <p:cNvSpPr txBox="1"/>
          <p:nvPr/>
        </p:nvSpPr>
        <p:spPr>
          <a:xfrm>
            <a:off x="1291472" y="1820944"/>
            <a:ext cx="424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GESTIÓN DE FICHEROS MENSUALES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1CB00E-D006-388C-0759-4F85B0F5A878}"/>
              </a:ext>
            </a:extLst>
          </p:cNvPr>
          <p:cNvSpPr txBox="1"/>
          <p:nvPr/>
        </p:nvSpPr>
        <p:spPr>
          <a:xfrm>
            <a:off x="593889" y="320511"/>
            <a:ext cx="587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NOMBRE CLÍNICA</a:t>
            </a:r>
          </a:p>
        </p:txBody>
      </p:sp>
      <p:pic>
        <p:nvPicPr>
          <p:cNvPr id="1026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827E588A-7D16-11FE-4DD8-33BAA5254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7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7420636-2ACA-09EB-E974-36A316C48B85}"/>
              </a:ext>
            </a:extLst>
          </p:cNvPr>
          <p:cNvSpPr txBox="1"/>
          <p:nvPr/>
        </p:nvSpPr>
        <p:spPr>
          <a:xfrm>
            <a:off x="762000" y="501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INTRODUCIR DATOS PRUEBAS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54C62F2-BBC0-2D85-EC91-0C5472257F87}"/>
              </a:ext>
            </a:extLst>
          </p:cNvPr>
          <p:cNvGrpSpPr/>
          <p:nvPr/>
        </p:nvGrpSpPr>
        <p:grpSpPr>
          <a:xfrm>
            <a:off x="762000" y="1814381"/>
            <a:ext cx="8795657" cy="369332"/>
            <a:chOff x="762000" y="1549695"/>
            <a:chExt cx="8795657" cy="3693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2BFFF18-A6BE-7EFE-573F-8228C716B055}"/>
                </a:ext>
              </a:extLst>
            </p:cNvPr>
            <p:cNvSpPr txBox="1"/>
            <p:nvPr/>
          </p:nvSpPr>
          <p:spPr>
            <a:xfrm>
              <a:off x="762000" y="1549695"/>
              <a:ext cx="879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Consulta realizada el día                             de especialidad                                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2767E29-341E-9AA2-B2D3-768111239DFA}"/>
                </a:ext>
              </a:extLst>
            </p:cNvPr>
            <p:cNvSpPr/>
            <p:nvPr/>
          </p:nvSpPr>
          <p:spPr>
            <a:xfrm>
              <a:off x="3322050" y="1641944"/>
              <a:ext cx="1128299" cy="184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E6D3E3-9102-4C25-B64C-F85129FFF28A}"/>
                </a:ext>
              </a:extLst>
            </p:cNvPr>
            <p:cNvSpPr/>
            <p:nvPr/>
          </p:nvSpPr>
          <p:spPr>
            <a:xfrm>
              <a:off x="6311133" y="1603564"/>
              <a:ext cx="1385740" cy="261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D0123BD-1763-DB29-2A8A-CA2EB010CBAC}"/>
              </a:ext>
            </a:extLst>
          </p:cNvPr>
          <p:cNvGrpSpPr/>
          <p:nvPr/>
        </p:nvGrpSpPr>
        <p:grpSpPr>
          <a:xfrm>
            <a:off x="762000" y="3233057"/>
            <a:ext cx="10363200" cy="1561514"/>
            <a:chOff x="762000" y="2569029"/>
            <a:chExt cx="10363200" cy="1561514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7218D9B-3FF4-DA5B-DA52-3362808F461A}"/>
                </a:ext>
              </a:extLst>
            </p:cNvPr>
            <p:cNvSpPr txBox="1"/>
            <p:nvPr/>
          </p:nvSpPr>
          <p:spPr>
            <a:xfrm>
              <a:off x="762000" y="2569029"/>
              <a:ext cx="8948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/>
                <a:t>Descripción del tipo de prueba realizada:</a:t>
              </a:r>
            </a:p>
            <a:p>
              <a:endParaRPr lang="es-ES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E1E3A81-200C-C083-4390-778F16E7ABDA}"/>
                </a:ext>
              </a:extLst>
            </p:cNvPr>
            <p:cNvSpPr/>
            <p:nvPr/>
          </p:nvSpPr>
          <p:spPr>
            <a:xfrm>
              <a:off x="762000" y="3084563"/>
              <a:ext cx="10363200" cy="1045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9215C49E-D786-E2D2-446D-CED74C202975}"/>
              </a:ext>
            </a:extLst>
          </p:cNvPr>
          <p:cNvSpPr txBox="1"/>
          <p:nvPr/>
        </p:nvSpPr>
        <p:spPr>
          <a:xfrm>
            <a:off x="4355656" y="5308305"/>
            <a:ext cx="293777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Añadir dato</a:t>
            </a:r>
          </a:p>
        </p:txBody>
      </p:sp>
      <p:pic>
        <p:nvPicPr>
          <p:cNvPr id="11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1077FC76-F695-C799-24CF-95D5CFBA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7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B284BBF-E846-43EF-8CF6-44E5A85522FB}"/>
              </a:ext>
            </a:extLst>
          </p:cNvPr>
          <p:cNvSpPr txBox="1"/>
          <p:nvPr/>
        </p:nvSpPr>
        <p:spPr>
          <a:xfrm>
            <a:off x="904240" y="751840"/>
            <a:ext cx="31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CITAS SUCESIVAS DEL PACIENTE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5BCC14-1FEC-5904-4153-A122263B8DA4}"/>
              </a:ext>
            </a:extLst>
          </p:cNvPr>
          <p:cNvSpPr txBox="1"/>
          <p:nvPr/>
        </p:nvSpPr>
        <p:spPr>
          <a:xfrm>
            <a:off x="904240" y="1273572"/>
            <a:ext cx="315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Buscar paciente:</a:t>
            </a:r>
          </a:p>
          <a:p>
            <a:endParaRPr lang="es-ES" b="1" dirty="0"/>
          </a:p>
          <a:p>
            <a:r>
              <a:rPr lang="es-ES" b="1" dirty="0"/>
              <a:t>Nombre del Paciente:  </a:t>
            </a:r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7A96EC-B789-10E8-B43A-0242492D2B51}"/>
              </a:ext>
            </a:extLst>
          </p:cNvPr>
          <p:cNvSpPr/>
          <p:nvPr/>
        </p:nvSpPr>
        <p:spPr>
          <a:xfrm>
            <a:off x="3296650" y="1919819"/>
            <a:ext cx="1128299" cy="184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ECE4A2-9BB7-7C15-4A96-88DAE8FA343A}"/>
              </a:ext>
            </a:extLst>
          </p:cNvPr>
          <p:cNvSpPr txBox="1"/>
          <p:nvPr/>
        </p:nvSpPr>
        <p:spPr>
          <a:xfrm>
            <a:off x="4610100" y="182757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BUSCAR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261A54FF-A5C4-9956-3EEF-F208CC30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1998"/>
              </p:ext>
            </p:extLst>
          </p:nvPr>
        </p:nvGraphicFramePr>
        <p:xfrm>
          <a:off x="904240" y="2615660"/>
          <a:ext cx="9801225" cy="300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440">
                  <a:extLst>
                    <a:ext uri="{9D8B030D-6E8A-4147-A177-3AD203B41FA5}">
                      <a16:colId xmlns:a16="http://schemas.microsoft.com/office/drawing/2014/main" val="3740635061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2700225382"/>
                    </a:ext>
                  </a:extLst>
                </a:gridCol>
                <a:gridCol w="1068405">
                  <a:extLst>
                    <a:ext uri="{9D8B030D-6E8A-4147-A177-3AD203B41FA5}">
                      <a16:colId xmlns:a16="http://schemas.microsoft.com/office/drawing/2014/main" val="2106033758"/>
                    </a:ext>
                  </a:extLst>
                </a:gridCol>
                <a:gridCol w="1886552">
                  <a:extLst>
                    <a:ext uri="{9D8B030D-6E8A-4147-A177-3AD203B41FA5}">
                      <a16:colId xmlns:a16="http://schemas.microsoft.com/office/drawing/2014/main" val="3703322753"/>
                    </a:ext>
                  </a:extLst>
                </a:gridCol>
                <a:gridCol w="1799924">
                  <a:extLst>
                    <a:ext uri="{9D8B030D-6E8A-4147-A177-3AD203B41FA5}">
                      <a16:colId xmlns:a16="http://schemas.microsoft.com/office/drawing/2014/main" val="2812390201"/>
                    </a:ext>
                  </a:extLst>
                </a:gridCol>
                <a:gridCol w="1501541">
                  <a:extLst>
                    <a:ext uri="{9D8B030D-6E8A-4147-A177-3AD203B41FA5}">
                      <a16:colId xmlns:a16="http://schemas.microsoft.com/office/drawing/2014/main" val="1593629424"/>
                    </a:ext>
                  </a:extLst>
                </a:gridCol>
                <a:gridCol w="1474837">
                  <a:extLst>
                    <a:ext uri="{9D8B030D-6E8A-4147-A177-3AD203B41FA5}">
                      <a16:colId xmlns:a16="http://schemas.microsoft.com/office/drawing/2014/main" val="3200935366"/>
                    </a:ext>
                  </a:extLst>
                </a:gridCol>
              </a:tblGrid>
              <a:tr h="1166157">
                <a:tc>
                  <a:txBody>
                    <a:bodyPr/>
                    <a:lstStyle/>
                    <a:p>
                      <a:r>
                        <a:rPr lang="es-ES" dirty="0"/>
                        <a:t>PACIENTE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 ÚLTIMA CITA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Profesional con el que ha tratado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ESPECIALIDAD ESCOGIDA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Tratamiento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26754"/>
                  </a:ext>
                </a:extLst>
              </a:tr>
              <a:tr h="3721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476"/>
                  </a:ext>
                </a:extLst>
              </a:tr>
              <a:tr h="35964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94827"/>
                  </a:ext>
                </a:extLst>
              </a:tr>
              <a:tr h="35964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51754"/>
                  </a:ext>
                </a:extLst>
              </a:tr>
              <a:tr h="35964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502692"/>
                  </a:ext>
                </a:extLst>
              </a:tr>
              <a:tr h="359645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11651"/>
                  </a:ext>
                </a:extLst>
              </a:tr>
            </a:tbl>
          </a:graphicData>
        </a:graphic>
      </p:graphicFrame>
      <p:pic>
        <p:nvPicPr>
          <p:cNvPr id="16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3BBD12FB-7FC3-BC00-27A9-F55800F3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0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E0FCBAF-A449-D80F-2AD0-479B1293FC38}"/>
              </a:ext>
            </a:extLst>
          </p:cNvPr>
          <p:cNvSpPr txBox="1"/>
          <p:nvPr/>
        </p:nvSpPr>
        <p:spPr>
          <a:xfrm>
            <a:off x="742613" y="352319"/>
            <a:ext cx="43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GESTIÓN DE LA FACTURA (</a:t>
            </a:r>
            <a:r>
              <a:rPr lang="es-ES" b="1" dirty="0" err="1"/>
              <a:t>NIF_paciente</a:t>
            </a:r>
            <a:r>
              <a:rPr lang="es-ES" b="1" dirty="0"/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9D3696-2F23-8BE3-7FB8-6D554B5B9474}"/>
              </a:ext>
            </a:extLst>
          </p:cNvPr>
          <p:cNvSpPr txBox="1"/>
          <p:nvPr/>
        </p:nvSpPr>
        <p:spPr>
          <a:xfrm>
            <a:off x="964143" y="2058913"/>
            <a:ext cx="19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Opción de pago: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E41C59-CCD6-E047-6442-12737A6575DF}"/>
              </a:ext>
            </a:extLst>
          </p:cNvPr>
          <p:cNvSpPr txBox="1"/>
          <p:nvPr/>
        </p:nvSpPr>
        <p:spPr>
          <a:xfrm>
            <a:off x="1668545" y="2545831"/>
            <a:ext cx="328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Metálico (efectivo o tarjeta)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EDE169-E3FB-A37F-10B1-89EE4AD401E6}"/>
              </a:ext>
            </a:extLst>
          </p:cNvPr>
          <p:cNvSpPr txBox="1"/>
          <p:nvPr/>
        </p:nvSpPr>
        <p:spPr>
          <a:xfrm>
            <a:off x="964141" y="885525"/>
            <a:ext cx="4946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Factura:</a:t>
            </a:r>
          </a:p>
          <a:p>
            <a:r>
              <a:rPr lang="es-ES" b="1" dirty="0"/>
              <a:t>       Descargar </a:t>
            </a:r>
            <a:r>
              <a:rPr lang="es-ES" i="1" dirty="0" err="1"/>
              <a:t>fichero_factura</a:t>
            </a:r>
            <a:r>
              <a:rPr lang="es-ES" i="1" dirty="0"/>
              <a:t>(</a:t>
            </a:r>
            <a:r>
              <a:rPr lang="es-ES" i="1" dirty="0" err="1"/>
              <a:t>NIF_paciente</a:t>
            </a:r>
            <a:r>
              <a:rPr lang="es-ES" i="1" dirty="0"/>
              <a:t>, fecha)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A2E5727-A313-2207-D638-D4C8D74C8D19}"/>
              </a:ext>
            </a:extLst>
          </p:cNvPr>
          <p:cNvSpPr txBox="1"/>
          <p:nvPr/>
        </p:nvSpPr>
        <p:spPr>
          <a:xfrm>
            <a:off x="2806045" y="3640594"/>
            <a:ext cx="328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Importe a introducir en la caja: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07FAC8-0CB5-29E6-7D2F-AB63D9589219}"/>
              </a:ext>
            </a:extLst>
          </p:cNvPr>
          <p:cNvSpPr/>
          <p:nvPr/>
        </p:nvSpPr>
        <p:spPr>
          <a:xfrm>
            <a:off x="5910606" y="3694463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48918D-D1D5-192A-783E-2495800884CD}"/>
              </a:ext>
            </a:extLst>
          </p:cNvPr>
          <p:cNvSpPr txBox="1"/>
          <p:nvPr/>
        </p:nvSpPr>
        <p:spPr>
          <a:xfrm>
            <a:off x="2217907" y="2983247"/>
            <a:ext cx="286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Tarjeta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Efectivo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7243B-6A5C-F9B1-F22E-0B1D2302C70A}"/>
              </a:ext>
            </a:extLst>
          </p:cNvPr>
          <p:cNvSpPr txBox="1"/>
          <p:nvPr/>
        </p:nvSpPr>
        <p:spPr>
          <a:xfrm>
            <a:off x="1668545" y="4196106"/>
            <a:ext cx="493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Domiciliación bancaria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9DDA815-9BE2-4C6A-070D-B386D34C0261}"/>
              </a:ext>
            </a:extLst>
          </p:cNvPr>
          <p:cNvSpPr txBox="1"/>
          <p:nvPr/>
        </p:nvSpPr>
        <p:spPr>
          <a:xfrm>
            <a:off x="2806045" y="4654569"/>
            <a:ext cx="301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 err="1"/>
              <a:t>Domiciliación_actual</a:t>
            </a:r>
            <a:endParaRPr lang="es-E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Otras: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EB5397-7732-B989-44D9-CEB94632AA31}"/>
              </a:ext>
            </a:extLst>
          </p:cNvPr>
          <p:cNvSpPr/>
          <p:nvPr/>
        </p:nvSpPr>
        <p:spPr>
          <a:xfrm>
            <a:off x="3437373" y="5334724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ECDCEC-3BDD-2BF5-C925-8D90C46950D4}"/>
              </a:ext>
            </a:extLst>
          </p:cNvPr>
          <p:cNvSpPr txBox="1"/>
          <p:nvPr/>
        </p:nvSpPr>
        <p:spPr>
          <a:xfrm>
            <a:off x="5363851" y="5933998"/>
            <a:ext cx="109350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ACEPTAR</a:t>
            </a:r>
          </a:p>
        </p:txBody>
      </p:sp>
      <p:pic>
        <p:nvPicPr>
          <p:cNvPr id="15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E044D3FD-CCE4-8FE1-6814-18F8B9F74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29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E0FCBAF-A449-D80F-2AD0-479B1293FC38}"/>
              </a:ext>
            </a:extLst>
          </p:cNvPr>
          <p:cNvSpPr txBox="1"/>
          <p:nvPr/>
        </p:nvSpPr>
        <p:spPr>
          <a:xfrm>
            <a:off x="648344" y="352636"/>
            <a:ext cx="43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GESTIÓN FICHEROS MENSUALES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EDE169-E3FB-A37F-10B1-89EE4AD401E6}"/>
              </a:ext>
            </a:extLst>
          </p:cNvPr>
          <p:cNvSpPr txBox="1"/>
          <p:nvPr/>
        </p:nvSpPr>
        <p:spPr>
          <a:xfrm>
            <a:off x="964141" y="885525"/>
            <a:ext cx="494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Facturas en espera: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E327B3-7630-4187-7060-E8F57E96ACF7}"/>
              </a:ext>
            </a:extLst>
          </p:cNvPr>
          <p:cNvSpPr txBox="1"/>
          <p:nvPr/>
        </p:nvSpPr>
        <p:spPr>
          <a:xfrm>
            <a:off x="1396470" y="1274568"/>
            <a:ext cx="408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Visualizar facturas en espera</a:t>
            </a:r>
          </a:p>
          <a:p>
            <a:endParaRPr lang="es-ES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Enviar correo de aviso (recordatorio)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CEBA08-D516-CE56-7077-73FA7E253A5A}"/>
              </a:ext>
            </a:extLst>
          </p:cNvPr>
          <p:cNvSpPr txBox="1"/>
          <p:nvPr/>
        </p:nvSpPr>
        <p:spPr>
          <a:xfrm>
            <a:off x="964141" y="2715896"/>
            <a:ext cx="494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Facturas pagadas: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F1ADF5-0F28-F72B-A763-57A785015F6E}"/>
              </a:ext>
            </a:extLst>
          </p:cNvPr>
          <p:cNvSpPr txBox="1"/>
          <p:nvPr/>
        </p:nvSpPr>
        <p:spPr>
          <a:xfrm>
            <a:off x="1396470" y="3141561"/>
            <a:ext cx="408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Visualizar facturas pagadas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D2FC271-60C9-9790-DD54-C26266468CC3}"/>
              </a:ext>
            </a:extLst>
          </p:cNvPr>
          <p:cNvCxnSpPr>
            <a:cxnSpLocks/>
          </p:cNvCxnSpPr>
          <p:nvPr/>
        </p:nvCxnSpPr>
        <p:spPr>
          <a:xfrm>
            <a:off x="490194" y="4722829"/>
            <a:ext cx="6466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63B7D0-0876-BAD9-BCED-5D6423EDE289}"/>
              </a:ext>
            </a:extLst>
          </p:cNvPr>
          <p:cNvSpPr txBox="1"/>
          <p:nvPr/>
        </p:nvSpPr>
        <p:spPr>
          <a:xfrm>
            <a:off x="876693" y="5062194"/>
            <a:ext cx="5797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TEXTO EXPLICATIVO:</a:t>
            </a:r>
          </a:p>
          <a:p>
            <a:r>
              <a:rPr lang="es-ES" dirty="0"/>
              <a:t>Al seleccionar la opción </a:t>
            </a:r>
            <a:r>
              <a:rPr lang="es-ES" b="1" dirty="0"/>
              <a:t>enviar correo de aviso </a:t>
            </a:r>
            <a:r>
              <a:rPr lang="es-ES" dirty="0"/>
              <a:t>se emitirá un correo a cada paciente que no haya pagado la factura, recordándole el importe y la factura.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0E720D6-3253-3E3F-A461-4C061E9D9FB6}"/>
              </a:ext>
            </a:extLst>
          </p:cNvPr>
          <p:cNvSpPr txBox="1"/>
          <p:nvPr/>
        </p:nvSpPr>
        <p:spPr>
          <a:xfrm>
            <a:off x="4956394" y="3980296"/>
            <a:ext cx="109350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ACEPTAR</a:t>
            </a:r>
          </a:p>
        </p:txBody>
      </p:sp>
      <p:pic>
        <p:nvPicPr>
          <p:cNvPr id="17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4272907F-0D72-5632-2D6E-592CD5BE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E0FCBAF-A449-D80F-2AD0-479B1293FC38}"/>
              </a:ext>
            </a:extLst>
          </p:cNvPr>
          <p:cNvSpPr txBox="1"/>
          <p:nvPr/>
        </p:nvSpPr>
        <p:spPr>
          <a:xfrm>
            <a:off x="742613" y="352319"/>
            <a:ext cx="443744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/>
              <a:t>SELECCIONAR PACIENTE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A6C4BA-682B-5829-50C6-539769A460ED}"/>
              </a:ext>
            </a:extLst>
          </p:cNvPr>
          <p:cNvSpPr txBox="1"/>
          <p:nvPr/>
        </p:nvSpPr>
        <p:spPr>
          <a:xfrm>
            <a:off x="1451728" y="908843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Nombre: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EE5D0A3-8E19-20CE-1AFE-D305B9DC150D}"/>
              </a:ext>
            </a:extLst>
          </p:cNvPr>
          <p:cNvSpPr/>
          <p:nvPr/>
        </p:nvSpPr>
        <p:spPr>
          <a:xfrm>
            <a:off x="2818614" y="970414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9B2502-8597-490E-4D7D-0474E72A1F56}"/>
              </a:ext>
            </a:extLst>
          </p:cNvPr>
          <p:cNvSpPr/>
          <p:nvPr/>
        </p:nvSpPr>
        <p:spPr>
          <a:xfrm>
            <a:off x="2828042" y="1526938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4A66AE-391A-886D-202E-574FB9F52B4C}"/>
              </a:ext>
            </a:extLst>
          </p:cNvPr>
          <p:cNvSpPr txBox="1"/>
          <p:nvPr/>
        </p:nvSpPr>
        <p:spPr>
          <a:xfrm>
            <a:off x="1451728" y="1480771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NIF(DNI):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CCF366-7C88-3922-FA21-76A6B5BED8D4}"/>
              </a:ext>
            </a:extLst>
          </p:cNvPr>
          <p:cNvSpPr txBox="1"/>
          <p:nvPr/>
        </p:nvSpPr>
        <p:spPr>
          <a:xfrm>
            <a:off x="1255338" y="3265877"/>
            <a:ext cx="10636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ACEPTAR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6CE7B6-6147-5B0A-7A12-DE286B48B9C8}"/>
              </a:ext>
            </a:extLst>
          </p:cNvPr>
          <p:cNvCxnSpPr/>
          <p:nvPr/>
        </p:nvCxnSpPr>
        <p:spPr>
          <a:xfrm>
            <a:off x="1018095" y="4336330"/>
            <a:ext cx="8540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D1190F-7C0A-BFCE-AD9E-B325ED129C90}"/>
              </a:ext>
            </a:extLst>
          </p:cNvPr>
          <p:cNvSpPr txBox="1"/>
          <p:nvPr/>
        </p:nvSpPr>
        <p:spPr>
          <a:xfrm>
            <a:off x="1451728" y="4645011"/>
            <a:ext cx="6966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TEXTO EXPLICATIVO:</a:t>
            </a:r>
          </a:p>
          <a:p>
            <a:r>
              <a:rPr lang="es-ES" dirty="0"/>
              <a:t> Si el paciente no tiene fichero, tras aceptar saldrá un error, indicando que el paciente NO tiene fichero.</a:t>
            </a:r>
          </a:p>
          <a:p>
            <a:endParaRPr lang="es-ES" dirty="0"/>
          </a:p>
          <a:p>
            <a:r>
              <a:rPr lang="es-ES" dirty="0"/>
              <a:t>En el caso de que se haya encontrado el fichero, la aplicación llevará a la página siguiente (gestión del paciente).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514561-3025-C410-2F9E-9444F7C4F0DD}"/>
              </a:ext>
            </a:extLst>
          </p:cNvPr>
          <p:cNvSpPr txBox="1"/>
          <p:nvPr/>
        </p:nvSpPr>
        <p:spPr>
          <a:xfrm>
            <a:off x="2914203" y="3263386"/>
            <a:ext cx="414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ERROR: EL PACIENTE NO TIENE FICHERO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BF0D8ED-CACC-F1AD-70DC-710521AAB3DF}"/>
              </a:ext>
            </a:extLst>
          </p:cNvPr>
          <p:cNvSpPr txBox="1"/>
          <p:nvPr/>
        </p:nvSpPr>
        <p:spPr>
          <a:xfrm>
            <a:off x="1451728" y="1946904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ERROR: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B7367B-BB08-4FDB-6EEB-BE0E1F5EF01C}"/>
              </a:ext>
            </a:extLst>
          </p:cNvPr>
          <p:cNvSpPr txBox="1"/>
          <p:nvPr/>
        </p:nvSpPr>
        <p:spPr>
          <a:xfrm>
            <a:off x="2139885" y="2394408"/>
            <a:ext cx="14894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Crear fichero </a:t>
            </a:r>
          </a:p>
        </p:txBody>
      </p:sp>
      <p:pic>
        <p:nvPicPr>
          <p:cNvPr id="17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49B1B563-F957-1FCC-1B20-4A51E7563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6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412A8CB-2311-0DC3-2C17-302DD97C0961}"/>
              </a:ext>
            </a:extLst>
          </p:cNvPr>
          <p:cNvSpPr txBox="1"/>
          <p:nvPr/>
        </p:nvSpPr>
        <p:spPr>
          <a:xfrm>
            <a:off x="742613" y="352319"/>
            <a:ext cx="443744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/>
              <a:t>GESTIÓN DEL PACIENTE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C0CE89-CCCD-CF59-7A21-632FB7D4BD08}"/>
              </a:ext>
            </a:extLst>
          </p:cNvPr>
          <p:cNvSpPr txBox="1"/>
          <p:nvPr/>
        </p:nvSpPr>
        <p:spPr>
          <a:xfrm>
            <a:off x="1470580" y="824002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Visualizar fichero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96A93B-12DD-8656-766C-B6BEE04372DA}"/>
              </a:ext>
            </a:extLst>
          </p:cNvPr>
          <p:cNvSpPr txBox="1"/>
          <p:nvPr/>
        </p:nvSpPr>
        <p:spPr>
          <a:xfrm>
            <a:off x="1470581" y="1324823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Generar cita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FCE4AD-6217-AB30-10C6-578DCBAFA4EB}"/>
              </a:ext>
            </a:extLst>
          </p:cNvPr>
          <p:cNvSpPr txBox="1"/>
          <p:nvPr/>
        </p:nvSpPr>
        <p:spPr>
          <a:xfrm>
            <a:off x="1470582" y="2321366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Facturas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25FD84-FDE8-B8FB-04BB-078E5F625EA6}"/>
              </a:ext>
            </a:extLst>
          </p:cNvPr>
          <p:cNvSpPr txBox="1"/>
          <p:nvPr/>
        </p:nvSpPr>
        <p:spPr>
          <a:xfrm>
            <a:off x="1970201" y="2760632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Facturas pagadas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838598-C763-29D9-BB3F-12F321DA33BC}"/>
              </a:ext>
            </a:extLst>
          </p:cNvPr>
          <p:cNvSpPr txBox="1"/>
          <p:nvPr/>
        </p:nvSpPr>
        <p:spPr>
          <a:xfrm>
            <a:off x="1074654" y="4167303"/>
            <a:ext cx="375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Fecha de la última cita: XX/XX/XX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88A4D9-A51C-98EE-3A5E-EAB899BEA386}"/>
              </a:ext>
            </a:extLst>
          </p:cNvPr>
          <p:cNvSpPr txBox="1"/>
          <p:nvPr/>
        </p:nvSpPr>
        <p:spPr>
          <a:xfrm>
            <a:off x="1470581" y="3416981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Modificar fichero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105E418-79C3-8C3E-B159-D3F208E3DB99}"/>
              </a:ext>
            </a:extLst>
          </p:cNvPr>
          <p:cNvCxnSpPr/>
          <p:nvPr/>
        </p:nvCxnSpPr>
        <p:spPr>
          <a:xfrm>
            <a:off x="742613" y="4996206"/>
            <a:ext cx="5856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7B2085-ACFD-3C2C-5B01-A5BAC01BD0CF}"/>
              </a:ext>
            </a:extLst>
          </p:cNvPr>
          <p:cNvSpPr txBox="1"/>
          <p:nvPr/>
        </p:nvSpPr>
        <p:spPr>
          <a:xfrm>
            <a:off x="989814" y="5250730"/>
            <a:ext cx="5106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TEXTO EXPLICATIVO:</a:t>
            </a:r>
          </a:p>
          <a:p>
            <a:r>
              <a:rPr lang="es-ES" dirty="0"/>
              <a:t>Al seleccionar la opción de facturas pagadas, se visualizarán dichas facturas en esta misma pantalla.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5FC9A7C-BDCD-0DB5-1B52-3A7078932422}"/>
              </a:ext>
            </a:extLst>
          </p:cNvPr>
          <p:cNvSpPr txBox="1"/>
          <p:nvPr/>
        </p:nvSpPr>
        <p:spPr>
          <a:xfrm>
            <a:off x="1470581" y="1782896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Gestionar factura</a:t>
            </a:r>
          </a:p>
        </p:txBody>
      </p:sp>
      <p:pic>
        <p:nvPicPr>
          <p:cNvPr id="13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4C77FA73-A1D1-627F-2598-D5CD9648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6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4F0F9E-E102-61D4-CBA8-2A1BF2BAB8B9}"/>
              </a:ext>
            </a:extLst>
          </p:cNvPr>
          <p:cNvSpPr txBox="1"/>
          <p:nvPr/>
        </p:nvSpPr>
        <p:spPr>
          <a:xfrm>
            <a:off x="852073" y="373263"/>
            <a:ext cx="56016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/>
              <a:t>CREAR/ VISUALIZAR/ MODIFICAR FICHERO PACIENTE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BC357D-5F01-63E3-826D-63D1E389FFD8}"/>
              </a:ext>
            </a:extLst>
          </p:cNvPr>
          <p:cNvSpPr txBox="1"/>
          <p:nvPr/>
        </p:nvSpPr>
        <p:spPr>
          <a:xfrm>
            <a:off x="1583703" y="1074656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NIF(DNI):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C02451-B30D-2545-FD5F-0E5DD7D44321}"/>
              </a:ext>
            </a:extLst>
          </p:cNvPr>
          <p:cNvSpPr txBox="1"/>
          <p:nvPr/>
        </p:nvSpPr>
        <p:spPr>
          <a:xfrm>
            <a:off x="1583703" y="1443988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Nombre: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F8F48F-FB2B-839C-0B4D-E8E4AEC74D00}"/>
              </a:ext>
            </a:extLst>
          </p:cNvPr>
          <p:cNvSpPr txBox="1"/>
          <p:nvPr/>
        </p:nvSpPr>
        <p:spPr>
          <a:xfrm>
            <a:off x="1583703" y="1802165"/>
            <a:ext cx="166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Apellidos: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D6928F-19B1-FC6B-1A7B-1B87D8733914}"/>
              </a:ext>
            </a:extLst>
          </p:cNvPr>
          <p:cNvSpPr txBox="1"/>
          <p:nvPr/>
        </p:nvSpPr>
        <p:spPr>
          <a:xfrm>
            <a:off x="1583703" y="2189511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Fecha de nacimiento: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D4C035-3B67-56D4-F79F-3A16C003FB9D}"/>
              </a:ext>
            </a:extLst>
          </p:cNvPr>
          <p:cNvSpPr txBox="1"/>
          <p:nvPr/>
        </p:nvSpPr>
        <p:spPr>
          <a:xfrm>
            <a:off x="1583703" y="2558843"/>
            <a:ext cx="255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Sexo: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992880-EAA0-14CC-6343-47DFF487F678}"/>
              </a:ext>
            </a:extLst>
          </p:cNvPr>
          <p:cNvSpPr txBox="1"/>
          <p:nvPr/>
        </p:nvSpPr>
        <p:spPr>
          <a:xfrm>
            <a:off x="1583703" y="2928175"/>
            <a:ext cx="27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Domiciliación bancaria: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93B0D0-4884-54D2-9D18-9B53E9BB60BF}"/>
              </a:ext>
            </a:extLst>
          </p:cNvPr>
          <p:cNvSpPr/>
          <p:nvPr/>
        </p:nvSpPr>
        <p:spPr>
          <a:xfrm>
            <a:off x="2964730" y="1171239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60A4FDA-E8F5-6083-5D77-61AD96B91209}"/>
              </a:ext>
            </a:extLst>
          </p:cNvPr>
          <p:cNvSpPr/>
          <p:nvPr/>
        </p:nvSpPr>
        <p:spPr>
          <a:xfrm>
            <a:off x="2964730" y="1520374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34BF1CE-7C1C-3747-DAF5-042BF949B278}"/>
              </a:ext>
            </a:extLst>
          </p:cNvPr>
          <p:cNvSpPr/>
          <p:nvPr/>
        </p:nvSpPr>
        <p:spPr>
          <a:xfrm>
            <a:off x="2960017" y="1856034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D1AC642-3F3A-9042-C262-3217710C02B0}"/>
              </a:ext>
            </a:extLst>
          </p:cNvPr>
          <p:cNvSpPr/>
          <p:nvPr/>
        </p:nvSpPr>
        <p:spPr>
          <a:xfrm>
            <a:off x="4138367" y="2237937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DD97772-BB9C-DC67-C072-74BF863FD55D}"/>
              </a:ext>
            </a:extLst>
          </p:cNvPr>
          <p:cNvSpPr/>
          <p:nvPr/>
        </p:nvSpPr>
        <p:spPr>
          <a:xfrm>
            <a:off x="2559378" y="2613518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08F7D84-60D2-5C98-3269-8FFF1EC2A1D7}"/>
              </a:ext>
            </a:extLst>
          </p:cNvPr>
          <p:cNvSpPr/>
          <p:nvPr/>
        </p:nvSpPr>
        <p:spPr>
          <a:xfrm>
            <a:off x="4270343" y="2982044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987454-B46C-D64D-806F-2B694E46839C}"/>
              </a:ext>
            </a:extLst>
          </p:cNvPr>
          <p:cNvSpPr txBox="1"/>
          <p:nvPr/>
        </p:nvSpPr>
        <p:spPr>
          <a:xfrm>
            <a:off x="1588416" y="3335049"/>
            <a:ext cx="27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Historial clínico: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1430775-EDDD-3F18-FBEE-72AAB8D0F60B}"/>
              </a:ext>
            </a:extLst>
          </p:cNvPr>
          <p:cNvSpPr/>
          <p:nvPr/>
        </p:nvSpPr>
        <p:spPr>
          <a:xfrm>
            <a:off x="3577473" y="3401072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9242FF9-133E-F914-07D2-E34F2881AAD9}"/>
              </a:ext>
            </a:extLst>
          </p:cNvPr>
          <p:cNvSpPr txBox="1"/>
          <p:nvPr/>
        </p:nvSpPr>
        <p:spPr>
          <a:xfrm>
            <a:off x="1588416" y="4166303"/>
            <a:ext cx="27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Seleccionar médico: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4EEFC7-2B82-7525-B1E1-AC81244BFB7E}"/>
              </a:ext>
            </a:extLst>
          </p:cNvPr>
          <p:cNvSpPr txBox="1"/>
          <p:nvPr/>
        </p:nvSpPr>
        <p:spPr>
          <a:xfrm>
            <a:off x="2276573" y="4521742"/>
            <a:ext cx="31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 err="1"/>
              <a:t>Dr</a:t>
            </a:r>
            <a:r>
              <a:rPr lang="es-ES" dirty="0"/>
              <a:t> 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Dra...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…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…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4D400B-6101-95BD-E390-62EFFC2800D0}"/>
              </a:ext>
            </a:extLst>
          </p:cNvPr>
          <p:cNvSpPr txBox="1"/>
          <p:nvPr/>
        </p:nvSpPr>
        <p:spPr>
          <a:xfrm>
            <a:off x="5071621" y="5758339"/>
            <a:ext cx="116892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GUARDAR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9CDF054-F982-F8AB-E1A9-B38B2FA9858B}"/>
              </a:ext>
            </a:extLst>
          </p:cNvPr>
          <p:cNvSpPr txBox="1"/>
          <p:nvPr/>
        </p:nvSpPr>
        <p:spPr>
          <a:xfrm>
            <a:off x="1588416" y="3799170"/>
            <a:ext cx="27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Correo electrónico: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958670C-9033-777F-660E-83A965D6F049}"/>
              </a:ext>
            </a:extLst>
          </p:cNvPr>
          <p:cNvSpPr/>
          <p:nvPr/>
        </p:nvSpPr>
        <p:spPr>
          <a:xfrm>
            <a:off x="3841422" y="3854548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2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FD0FE1F8-5B7B-0D9E-C27A-EB3C7702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3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09CAF0A-54AA-5CD2-7138-8CFF5A9EA14B}"/>
              </a:ext>
            </a:extLst>
          </p:cNvPr>
          <p:cNvSpPr txBox="1"/>
          <p:nvPr/>
        </p:nvSpPr>
        <p:spPr>
          <a:xfrm>
            <a:off x="567966" y="36208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GENERAR CITA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C26744-2959-03B2-ECF0-5AEC3655C1CF}"/>
              </a:ext>
            </a:extLst>
          </p:cNvPr>
          <p:cNvSpPr txBox="1"/>
          <p:nvPr/>
        </p:nvSpPr>
        <p:spPr>
          <a:xfrm>
            <a:off x="1027521" y="1078526"/>
            <a:ext cx="33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Fechas disponibles: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44C8CC-C043-A47B-4AB7-45FC17D3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3" y="1751283"/>
            <a:ext cx="3511272" cy="33812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08FC0C9-58C6-C275-B9A6-2540ADC7809A}"/>
              </a:ext>
            </a:extLst>
          </p:cNvPr>
          <p:cNvSpPr txBox="1"/>
          <p:nvPr/>
        </p:nvSpPr>
        <p:spPr>
          <a:xfrm>
            <a:off x="6183984" y="1828800"/>
            <a:ext cx="25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Horas disponibles: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5D1EFEF-BE76-B6D5-F142-94FF38B542F8}"/>
              </a:ext>
            </a:extLst>
          </p:cNvPr>
          <p:cNvCxnSpPr/>
          <p:nvPr/>
        </p:nvCxnSpPr>
        <p:spPr>
          <a:xfrm>
            <a:off x="567966" y="5410986"/>
            <a:ext cx="4974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24BB8A-082D-37B6-F2A1-A4327229EA55}"/>
              </a:ext>
            </a:extLst>
          </p:cNvPr>
          <p:cNvSpPr txBox="1"/>
          <p:nvPr/>
        </p:nvSpPr>
        <p:spPr>
          <a:xfrm>
            <a:off x="567966" y="5572582"/>
            <a:ext cx="4616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Texto explicativo: </a:t>
            </a:r>
          </a:p>
          <a:p>
            <a:r>
              <a:rPr lang="es-ES" dirty="0"/>
              <a:t>Los días no disponibles aparecerán sombrados</a:t>
            </a:r>
          </a:p>
          <a:p>
            <a:r>
              <a:rPr lang="es-ES" dirty="0"/>
              <a:t>El día seleccionado aparecerá en azul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24415F-CF42-404B-7513-EA979F1A5C36}"/>
              </a:ext>
            </a:extLst>
          </p:cNvPr>
          <p:cNvSpPr txBox="1"/>
          <p:nvPr/>
        </p:nvSpPr>
        <p:spPr>
          <a:xfrm>
            <a:off x="6801439" y="2241566"/>
            <a:ext cx="312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HH:MM:SS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HH:MM:SS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…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E62E0E-E663-FAE2-2029-8458B065895A}"/>
              </a:ext>
            </a:extLst>
          </p:cNvPr>
          <p:cNvSpPr txBox="1"/>
          <p:nvPr/>
        </p:nvSpPr>
        <p:spPr>
          <a:xfrm>
            <a:off x="6183984" y="3955389"/>
            <a:ext cx="351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b="1" dirty="0"/>
              <a:t>Enviar un recordatorio al email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5E18AB-BBBF-767A-9455-EFE221270F37}"/>
              </a:ext>
            </a:extLst>
          </p:cNvPr>
          <p:cNvSpPr txBox="1"/>
          <p:nvPr/>
        </p:nvSpPr>
        <p:spPr>
          <a:xfrm>
            <a:off x="8434633" y="4737487"/>
            <a:ext cx="109350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ACEPTAR</a:t>
            </a:r>
          </a:p>
        </p:txBody>
      </p:sp>
      <p:pic>
        <p:nvPicPr>
          <p:cNvPr id="14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B81588F6-3B7F-F9A5-B4FA-1F1973B4B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8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796DCE8-260E-DAFF-9528-37ACFD9EE163}"/>
              </a:ext>
            </a:extLst>
          </p:cNvPr>
          <p:cNvSpPr txBox="1"/>
          <p:nvPr/>
        </p:nvSpPr>
        <p:spPr>
          <a:xfrm>
            <a:off x="631371" y="500743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VISUALIZAR HISTORIAL</a:t>
            </a:r>
          </a:p>
        </p:txBody>
      </p:sp>
      <p:pic>
        <p:nvPicPr>
          <p:cNvPr id="3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FD3A2A9F-D35B-19C0-C2E1-40A991BE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551E45-8B2B-C773-4422-D2ABC930B7B8}"/>
              </a:ext>
            </a:extLst>
          </p:cNvPr>
          <p:cNvSpPr txBox="1"/>
          <p:nvPr/>
        </p:nvSpPr>
        <p:spPr>
          <a:xfrm>
            <a:off x="631371" y="118777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Consultas del paciente: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2A2D8A7-3309-ED18-F392-1E0F784FF768}"/>
              </a:ext>
            </a:extLst>
          </p:cNvPr>
          <p:cNvSpPr txBox="1"/>
          <p:nvPr/>
        </p:nvSpPr>
        <p:spPr>
          <a:xfrm>
            <a:off x="1013742" y="4124507"/>
            <a:ext cx="14894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Dar de alta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3F6207E-B904-CBE9-5D99-E59B88E7EB35}"/>
              </a:ext>
            </a:extLst>
          </p:cNvPr>
          <p:cNvSpPr txBox="1"/>
          <p:nvPr/>
        </p:nvSpPr>
        <p:spPr>
          <a:xfrm>
            <a:off x="1013742" y="2291541"/>
            <a:ext cx="19443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Visualizar historial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FF48D9D-C40C-DC62-D7BE-F96F3F9CB12F}"/>
              </a:ext>
            </a:extLst>
          </p:cNvPr>
          <p:cNvSpPr txBox="1"/>
          <p:nvPr/>
        </p:nvSpPr>
        <p:spPr>
          <a:xfrm>
            <a:off x="914400" y="35473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ERROR: EL PACIENTE NO ESTÁ DADO DE ALTA EN EL SISTEMA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5C40EB1-C938-B48B-FA87-255359BB9FA9}"/>
              </a:ext>
            </a:extLst>
          </p:cNvPr>
          <p:cNvCxnSpPr>
            <a:cxnSpLocks/>
          </p:cNvCxnSpPr>
          <p:nvPr/>
        </p:nvCxnSpPr>
        <p:spPr>
          <a:xfrm>
            <a:off x="772886" y="4996206"/>
            <a:ext cx="10374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835FCE1-AD99-4768-7072-C2B7E596AE05}"/>
              </a:ext>
            </a:extLst>
          </p:cNvPr>
          <p:cNvSpPr txBox="1"/>
          <p:nvPr/>
        </p:nvSpPr>
        <p:spPr>
          <a:xfrm>
            <a:off x="914400" y="5078807"/>
            <a:ext cx="106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Texto explicativo:</a:t>
            </a:r>
          </a:p>
          <a:p>
            <a:r>
              <a:rPr lang="es-ES" dirty="0"/>
              <a:t>Si el paciente no está dado de alta en el sistema se deberá de introducir sus datos personales y se creará la nueva ficha. 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5EF1832-C428-17F0-320E-09AED737128B}"/>
              </a:ext>
            </a:extLst>
          </p:cNvPr>
          <p:cNvSpPr txBox="1"/>
          <p:nvPr/>
        </p:nvSpPr>
        <p:spPr>
          <a:xfrm>
            <a:off x="914400" y="1706427"/>
            <a:ext cx="391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Nombre y apellidos del paciente: 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D56964B-A548-8739-BED0-CB841CDAEB19}"/>
              </a:ext>
            </a:extLst>
          </p:cNvPr>
          <p:cNvSpPr/>
          <p:nvPr/>
        </p:nvSpPr>
        <p:spPr>
          <a:xfrm>
            <a:off x="4238359" y="1760296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912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lantillas de logos de hospital personalizables e imprimibles | Canva">
            <a:extLst>
              <a:ext uri="{FF2B5EF4-FFF2-40B4-BE49-F238E27FC236}">
                <a16:creationId xmlns:a16="http://schemas.microsoft.com/office/drawing/2014/main" id="{9F363BEB-9369-FA7E-C769-8FBF23D6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93" y="158683"/>
            <a:ext cx="2058186" cy="205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D191A22-489C-0A34-D41B-DF5B12A07D8F}"/>
              </a:ext>
            </a:extLst>
          </p:cNvPr>
          <p:cNvSpPr txBox="1"/>
          <p:nvPr/>
        </p:nvSpPr>
        <p:spPr>
          <a:xfrm>
            <a:off x="653143" y="5446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GENERAR FACTURA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801567-1D72-72CC-3B44-E13D7FDEB572}"/>
              </a:ext>
            </a:extLst>
          </p:cNvPr>
          <p:cNvSpPr txBox="1"/>
          <p:nvPr/>
        </p:nvSpPr>
        <p:spPr>
          <a:xfrm>
            <a:off x="914400" y="14851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 err="1"/>
              <a:t>fichero_factura</a:t>
            </a:r>
            <a:r>
              <a:rPr lang="es-ES" i="1" dirty="0"/>
              <a:t> (</a:t>
            </a:r>
            <a:r>
              <a:rPr lang="es-ES" i="1" dirty="0" err="1"/>
              <a:t>NIF_paciente</a:t>
            </a:r>
            <a:r>
              <a:rPr lang="es-ES" i="1" dirty="0"/>
              <a:t>, fecha)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609E8F-97D5-AF6F-2267-4CBD4A88D6B9}"/>
              </a:ext>
            </a:extLst>
          </p:cNvPr>
          <p:cNvSpPr txBox="1"/>
          <p:nvPr/>
        </p:nvSpPr>
        <p:spPr>
          <a:xfrm>
            <a:off x="914400" y="2122714"/>
            <a:ext cx="5965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Tipo de especialidad: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Días de consulta: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Pruebas necesarias: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3D2105-8FBB-9833-F1BD-6F4D2E7755C3}"/>
              </a:ext>
            </a:extLst>
          </p:cNvPr>
          <p:cNvSpPr/>
          <p:nvPr/>
        </p:nvSpPr>
        <p:spPr>
          <a:xfrm>
            <a:off x="3387252" y="2188647"/>
            <a:ext cx="1385740" cy="261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2B1EC52-B633-3659-1D25-B06B60B66F7A}"/>
              </a:ext>
            </a:extLst>
          </p:cNvPr>
          <p:cNvSpPr/>
          <p:nvPr/>
        </p:nvSpPr>
        <p:spPr>
          <a:xfrm>
            <a:off x="3008273" y="2730581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BE8FEBB-9000-88AE-E6A1-B2A24BBC9300}"/>
              </a:ext>
            </a:extLst>
          </p:cNvPr>
          <p:cNvSpPr/>
          <p:nvPr/>
        </p:nvSpPr>
        <p:spPr>
          <a:xfrm>
            <a:off x="3269530" y="3283625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1591C6-2BC9-4135-B05F-F83E9788A409}"/>
              </a:ext>
            </a:extLst>
          </p:cNvPr>
          <p:cNvSpPr txBox="1"/>
          <p:nvPr/>
        </p:nvSpPr>
        <p:spPr>
          <a:xfrm>
            <a:off x="1204666" y="4248759"/>
            <a:ext cx="436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IMPORTE TOTAL: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0CBD927-20C3-36E9-9EF7-2F144D3D0D4B}"/>
              </a:ext>
            </a:extLst>
          </p:cNvPr>
          <p:cNvSpPr/>
          <p:nvPr/>
        </p:nvSpPr>
        <p:spPr>
          <a:xfrm>
            <a:off x="3204215" y="4318017"/>
            <a:ext cx="1385740" cy="26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60490FD-C561-4E8B-A01B-F8CFBF4129A1}"/>
              </a:ext>
            </a:extLst>
          </p:cNvPr>
          <p:cNvSpPr txBox="1"/>
          <p:nvPr/>
        </p:nvSpPr>
        <p:spPr>
          <a:xfrm>
            <a:off x="816429" y="1055914"/>
            <a:ext cx="205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Factura: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C289CAE-2719-066A-9F7E-992B6D480029}"/>
              </a:ext>
            </a:extLst>
          </p:cNvPr>
          <p:cNvSpPr txBox="1"/>
          <p:nvPr/>
        </p:nvSpPr>
        <p:spPr>
          <a:xfrm>
            <a:off x="789214" y="5543946"/>
            <a:ext cx="1061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Texto explicativo:</a:t>
            </a:r>
          </a:p>
          <a:p>
            <a:r>
              <a:rPr lang="es-ES" dirty="0"/>
              <a:t>Los días de la consulta serán generados por los auxiliares y las pruebas necesarias por los médicos.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6F47061-F01D-AA87-B77F-0CE5B39E491F}"/>
              </a:ext>
            </a:extLst>
          </p:cNvPr>
          <p:cNvCxnSpPr>
            <a:cxnSpLocks/>
          </p:cNvCxnSpPr>
          <p:nvPr/>
        </p:nvCxnSpPr>
        <p:spPr>
          <a:xfrm>
            <a:off x="798473" y="5409863"/>
            <a:ext cx="10374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9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459</Words>
  <Application>Microsoft Office PowerPoint</Application>
  <PresentationFormat>Panorámica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Díaz Sutil</dc:creator>
  <cp:lastModifiedBy>Lorena calvo</cp:lastModifiedBy>
  <cp:revision>3</cp:revision>
  <dcterms:created xsi:type="dcterms:W3CDTF">2023-05-24T09:51:20Z</dcterms:created>
  <dcterms:modified xsi:type="dcterms:W3CDTF">2023-05-27T11:49:44Z</dcterms:modified>
</cp:coreProperties>
</file>