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E676"/>
    <a:srgbClr val="1EE6A3"/>
    <a:srgbClr val="05FF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2568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Diagrama de flujo: proceso alternativo 132">
            <a:extLst>
              <a:ext uri="{FF2B5EF4-FFF2-40B4-BE49-F238E27FC236}">
                <a16:creationId xmlns:a16="http://schemas.microsoft.com/office/drawing/2014/main" id="{CB0715F6-60C2-3A76-8523-F847478E94B9}"/>
              </a:ext>
            </a:extLst>
          </p:cNvPr>
          <p:cNvSpPr/>
          <p:nvPr/>
        </p:nvSpPr>
        <p:spPr>
          <a:xfrm>
            <a:off x="2212407" y="7224182"/>
            <a:ext cx="2368416" cy="765856"/>
          </a:xfrm>
          <a:prstGeom prst="flowChartAlternateProcess">
            <a:avLst/>
          </a:prstGeom>
          <a:solidFill>
            <a:srgbClr val="5CE67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8" name="Diagrama de flujo: proceso alternativo 117">
            <a:extLst>
              <a:ext uri="{FF2B5EF4-FFF2-40B4-BE49-F238E27FC236}">
                <a16:creationId xmlns:a16="http://schemas.microsoft.com/office/drawing/2014/main" id="{5B3127A7-C5A2-1506-C6FD-755C33EB4ABB}"/>
              </a:ext>
            </a:extLst>
          </p:cNvPr>
          <p:cNvSpPr/>
          <p:nvPr/>
        </p:nvSpPr>
        <p:spPr>
          <a:xfrm>
            <a:off x="1005460" y="3556182"/>
            <a:ext cx="4026788" cy="3516497"/>
          </a:xfrm>
          <a:prstGeom prst="flowChartAlternateProcess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9" name="Diagrama de flujo: proceso alternativo 118">
            <a:extLst>
              <a:ext uri="{FF2B5EF4-FFF2-40B4-BE49-F238E27FC236}">
                <a16:creationId xmlns:a16="http://schemas.microsoft.com/office/drawing/2014/main" id="{3A3BECF3-64C0-E1FA-81EF-083F698603E8}"/>
              </a:ext>
            </a:extLst>
          </p:cNvPr>
          <p:cNvSpPr/>
          <p:nvPr/>
        </p:nvSpPr>
        <p:spPr>
          <a:xfrm>
            <a:off x="2176272" y="5366651"/>
            <a:ext cx="2440686" cy="1305605"/>
          </a:xfrm>
          <a:prstGeom prst="flowChartAlternateProcess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Diagrama de flujo: proceso alternativo 40">
            <a:extLst>
              <a:ext uri="{FF2B5EF4-FFF2-40B4-BE49-F238E27FC236}">
                <a16:creationId xmlns:a16="http://schemas.microsoft.com/office/drawing/2014/main" id="{8BC4BA7D-B97F-2F89-C95D-764F04F3E31E}"/>
              </a:ext>
            </a:extLst>
          </p:cNvPr>
          <p:cNvSpPr/>
          <p:nvPr/>
        </p:nvSpPr>
        <p:spPr>
          <a:xfrm>
            <a:off x="2147316" y="1524038"/>
            <a:ext cx="2469642" cy="1923251"/>
          </a:xfrm>
          <a:prstGeom prst="flowChartAlternateProcess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Diagrama de flujo: proceso alternativo 14">
            <a:extLst>
              <a:ext uri="{FF2B5EF4-FFF2-40B4-BE49-F238E27FC236}">
                <a16:creationId xmlns:a16="http://schemas.microsoft.com/office/drawing/2014/main" id="{7C5CDDF4-367F-8C33-55F5-7CEC7F7643A4}"/>
              </a:ext>
            </a:extLst>
          </p:cNvPr>
          <p:cNvSpPr/>
          <p:nvPr/>
        </p:nvSpPr>
        <p:spPr>
          <a:xfrm>
            <a:off x="2232660" y="820337"/>
            <a:ext cx="2348161" cy="589286"/>
          </a:xfrm>
          <a:prstGeom prst="flowChartAlternateProcess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6862A2EB-0B07-36D8-1D16-CC093B1C2856}"/>
              </a:ext>
            </a:extLst>
          </p:cNvPr>
          <p:cNvSpPr/>
          <p:nvPr/>
        </p:nvSpPr>
        <p:spPr>
          <a:xfrm>
            <a:off x="2790444" y="163830"/>
            <a:ext cx="1158240" cy="464820"/>
          </a:xfrm>
          <a:prstGeom prst="ellipse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INICIO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7B2065B-28EF-CDA6-6A71-0E4B6AA81113}"/>
              </a:ext>
            </a:extLst>
          </p:cNvPr>
          <p:cNvSpPr/>
          <p:nvPr/>
        </p:nvSpPr>
        <p:spPr>
          <a:xfrm>
            <a:off x="2435352" y="927426"/>
            <a:ext cx="1868424" cy="36576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Transmisión energía 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FFA65C0-7785-37E7-069E-977F46688A68}"/>
              </a:ext>
            </a:extLst>
          </p:cNvPr>
          <p:cNvSpPr/>
          <p:nvPr/>
        </p:nvSpPr>
        <p:spPr>
          <a:xfrm>
            <a:off x="2435352" y="1616274"/>
            <a:ext cx="1868424" cy="4145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Bobinas reciben la señal electromagnética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3550EB0-B144-EC86-91C0-5E0FFD47FA83}"/>
              </a:ext>
            </a:extLst>
          </p:cNvPr>
          <p:cNvSpPr/>
          <p:nvPr/>
        </p:nvSpPr>
        <p:spPr>
          <a:xfrm>
            <a:off x="2397252" y="2295144"/>
            <a:ext cx="1944624" cy="4145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Circuito LC se activa y mide la capacitancia (sensor)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02AEA88-4B58-C5D8-8A6A-8A8FB5D804CE}"/>
              </a:ext>
            </a:extLst>
          </p:cNvPr>
          <p:cNvSpPr/>
          <p:nvPr/>
        </p:nvSpPr>
        <p:spPr>
          <a:xfrm>
            <a:off x="2397252" y="2971383"/>
            <a:ext cx="1944624" cy="32308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Se transmiten los datos a través de las bobinas</a:t>
            </a:r>
          </a:p>
        </p:txBody>
      </p:sp>
      <p:sp>
        <p:nvSpPr>
          <p:cNvPr id="8" name="Diagrama de flujo: decisión 7">
            <a:extLst>
              <a:ext uri="{FF2B5EF4-FFF2-40B4-BE49-F238E27FC236}">
                <a16:creationId xmlns:a16="http://schemas.microsoft.com/office/drawing/2014/main" id="{D5A19BDC-6921-DFB5-84F3-7E7761CE348E}"/>
              </a:ext>
            </a:extLst>
          </p:cNvPr>
          <p:cNvSpPr/>
          <p:nvPr/>
        </p:nvSpPr>
        <p:spPr>
          <a:xfrm>
            <a:off x="2495312" y="3837159"/>
            <a:ext cx="1773650" cy="908268"/>
          </a:xfrm>
          <a:prstGeom prst="flowChartDecisio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¿Se reciben los datos por la bobina del parche? 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B85EB5B-679F-3C2B-48A1-B8E63D6BB273}"/>
              </a:ext>
            </a:extLst>
          </p:cNvPr>
          <p:cNvSpPr/>
          <p:nvPr/>
        </p:nvSpPr>
        <p:spPr>
          <a:xfrm>
            <a:off x="2368677" y="5519019"/>
            <a:ext cx="2026920" cy="3581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Procesa y transforma los datos recibidos</a:t>
            </a:r>
          </a:p>
        </p:txBody>
      </p:sp>
      <p:sp>
        <p:nvSpPr>
          <p:cNvPr id="11" name="Diagrama de flujo: proceso 10">
            <a:extLst>
              <a:ext uri="{FF2B5EF4-FFF2-40B4-BE49-F238E27FC236}">
                <a16:creationId xmlns:a16="http://schemas.microsoft.com/office/drawing/2014/main" id="{C16FF895-E173-C868-5A81-E8C9F639BAF0}"/>
              </a:ext>
            </a:extLst>
          </p:cNvPr>
          <p:cNvSpPr/>
          <p:nvPr/>
        </p:nvSpPr>
        <p:spPr>
          <a:xfrm>
            <a:off x="2370271" y="6099793"/>
            <a:ext cx="2025326" cy="403167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Transmite los datos recibidos vía Bluetooth</a:t>
            </a:r>
          </a:p>
        </p:txBody>
      </p:sp>
      <p:sp>
        <p:nvSpPr>
          <p:cNvPr id="12" name="Diagrama de flujo: proceso 11">
            <a:extLst>
              <a:ext uri="{FF2B5EF4-FFF2-40B4-BE49-F238E27FC236}">
                <a16:creationId xmlns:a16="http://schemas.microsoft.com/office/drawing/2014/main" id="{697266EC-FA0D-A3AF-92EE-805611F52018}"/>
              </a:ext>
            </a:extLst>
          </p:cNvPr>
          <p:cNvSpPr/>
          <p:nvPr/>
        </p:nvSpPr>
        <p:spPr>
          <a:xfrm>
            <a:off x="2376940" y="7421159"/>
            <a:ext cx="2039350" cy="319959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Recibe los datos y los muestra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DFFFFBD-0D8C-E016-680C-8C5A0C53255C}"/>
              </a:ext>
            </a:extLst>
          </p:cNvPr>
          <p:cNvSpPr/>
          <p:nvPr/>
        </p:nvSpPr>
        <p:spPr>
          <a:xfrm>
            <a:off x="2817495" y="8253940"/>
            <a:ext cx="1158240" cy="46482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</a:rPr>
              <a:t>FIN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B6AA1B70-0F49-F3FE-865E-01FBF77664A2}"/>
              </a:ext>
            </a:extLst>
          </p:cNvPr>
          <p:cNvCxnSpPr>
            <a:stCxn id="2" idx="4"/>
            <a:endCxn id="3" idx="0"/>
          </p:cNvCxnSpPr>
          <p:nvPr/>
        </p:nvCxnSpPr>
        <p:spPr>
          <a:xfrm>
            <a:off x="3369564" y="628650"/>
            <a:ext cx="0" cy="298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F8E8025-1695-F531-2996-2980B591E2A3}"/>
              </a:ext>
            </a:extLst>
          </p:cNvPr>
          <p:cNvSpPr txBox="1"/>
          <p:nvPr/>
        </p:nvSpPr>
        <p:spPr>
          <a:xfrm>
            <a:off x="803148" y="816901"/>
            <a:ext cx="11399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/>
              <a:t>LOCALIZACIÓN: PARCHE RECEPTOR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37AED6D5-75DE-3725-919B-05435D642526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3369564" y="1293186"/>
            <a:ext cx="0" cy="3230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33375F24-A49E-E964-05E6-A7D06D15AB9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3369564" y="2030802"/>
            <a:ext cx="0" cy="2643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B84AC8A2-6F62-841B-2347-6FE61BFC1164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3369564" y="2709673"/>
            <a:ext cx="0" cy="2617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CuadroTexto 41">
            <a:extLst>
              <a:ext uri="{FF2B5EF4-FFF2-40B4-BE49-F238E27FC236}">
                <a16:creationId xmlns:a16="http://schemas.microsoft.com/office/drawing/2014/main" id="{19662E06-DD56-18DD-C6F2-18EAB6705312}"/>
              </a:ext>
            </a:extLst>
          </p:cNvPr>
          <p:cNvSpPr txBox="1"/>
          <p:nvPr/>
        </p:nvSpPr>
        <p:spPr>
          <a:xfrm>
            <a:off x="790194" y="2149161"/>
            <a:ext cx="11399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/>
              <a:t>LOCALIZACIÓN: STENT INTELIGENTE</a:t>
            </a:r>
          </a:p>
        </p:txBody>
      </p:sp>
      <p:sp>
        <p:nvSpPr>
          <p:cNvPr id="51" name="Diagrama de flujo: proceso alternativo 50">
            <a:extLst>
              <a:ext uri="{FF2B5EF4-FFF2-40B4-BE49-F238E27FC236}">
                <a16:creationId xmlns:a16="http://schemas.microsoft.com/office/drawing/2014/main" id="{13AE0F27-F21E-A1F6-C0CC-675569E7B518}"/>
              </a:ext>
            </a:extLst>
          </p:cNvPr>
          <p:cNvSpPr/>
          <p:nvPr/>
        </p:nvSpPr>
        <p:spPr>
          <a:xfrm>
            <a:off x="1468135" y="4172716"/>
            <a:ext cx="452628" cy="250144"/>
          </a:xfrm>
          <a:prstGeom prst="flowChartAlternateProcess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No</a:t>
            </a:r>
          </a:p>
        </p:txBody>
      </p: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91A5BE53-0F91-0DAD-8E45-902C84D58D76}"/>
              </a:ext>
            </a:extLst>
          </p:cNvPr>
          <p:cNvCxnSpPr>
            <a:cxnSpLocks/>
            <a:stCxn id="8" idx="1"/>
            <a:endCxn id="51" idx="3"/>
          </p:cNvCxnSpPr>
          <p:nvPr/>
        </p:nvCxnSpPr>
        <p:spPr>
          <a:xfrm flipH="1">
            <a:off x="1920763" y="4291293"/>
            <a:ext cx="574549" cy="64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onector: angular 56">
            <a:extLst>
              <a:ext uri="{FF2B5EF4-FFF2-40B4-BE49-F238E27FC236}">
                <a16:creationId xmlns:a16="http://schemas.microsoft.com/office/drawing/2014/main" id="{87CAE094-75C0-C817-D279-4099B22FBDED}"/>
              </a:ext>
            </a:extLst>
          </p:cNvPr>
          <p:cNvCxnSpPr>
            <a:cxnSpLocks/>
            <a:stCxn id="51" idx="1"/>
            <a:endCxn id="8" idx="0"/>
          </p:cNvCxnSpPr>
          <p:nvPr/>
        </p:nvCxnSpPr>
        <p:spPr>
          <a:xfrm rot="10800000" flipH="1">
            <a:off x="1468135" y="3837160"/>
            <a:ext cx="1914002" cy="460629"/>
          </a:xfrm>
          <a:prstGeom prst="bentConnector4">
            <a:avLst>
              <a:gd name="adj1" fmla="val -11944"/>
              <a:gd name="adj2" fmla="val 12316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5C051ECB-87F4-A455-9F24-69281177DFBA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3369564" y="3294471"/>
            <a:ext cx="12573" cy="5426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Diagrama de flujo: proceso alternativo 89">
            <a:extLst>
              <a:ext uri="{FF2B5EF4-FFF2-40B4-BE49-F238E27FC236}">
                <a16:creationId xmlns:a16="http://schemas.microsoft.com/office/drawing/2014/main" id="{B71183AB-06BA-F58D-536D-891D88FD087D}"/>
              </a:ext>
            </a:extLst>
          </p:cNvPr>
          <p:cNvSpPr/>
          <p:nvPr/>
        </p:nvSpPr>
        <p:spPr>
          <a:xfrm>
            <a:off x="3155823" y="4887677"/>
            <a:ext cx="452628" cy="250144"/>
          </a:xfrm>
          <a:prstGeom prst="flowChartAlternateProcess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Sí</a:t>
            </a:r>
          </a:p>
        </p:txBody>
      </p:sp>
      <p:cxnSp>
        <p:nvCxnSpPr>
          <p:cNvPr id="100" name="Conector recto de flecha 99">
            <a:extLst>
              <a:ext uri="{FF2B5EF4-FFF2-40B4-BE49-F238E27FC236}">
                <a16:creationId xmlns:a16="http://schemas.microsoft.com/office/drawing/2014/main" id="{0F3811ED-97D7-DA6B-EBD3-0E8F5C120689}"/>
              </a:ext>
            </a:extLst>
          </p:cNvPr>
          <p:cNvCxnSpPr>
            <a:cxnSpLocks/>
            <a:stCxn id="8" idx="2"/>
            <a:endCxn id="90" idx="0"/>
          </p:cNvCxnSpPr>
          <p:nvPr/>
        </p:nvCxnSpPr>
        <p:spPr>
          <a:xfrm>
            <a:off x="3382137" y="4745427"/>
            <a:ext cx="0" cy="142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CuadroTexto 102">
            <a:extLst>
              <a:ext uri="{FF2B5EF4-FFF2-40B4-BE49-F238E27FC236}">
                <a16:creationId xmlns:a16="http://schemas.microsoft.com/office/drawing/2014/main" id="{C7A23FAE-7D52-012B-F83A-9C207BCABAB9}"/>
              </a:ext>
            </a:extLst>
          </p:cNvPr>
          <p:cNvSpPr txBox="1"/>
          <p:nvPr/>
        </p:nvSpPr>
        <p:spPr>
          <a:xfrm>
            <a:off x="40908" y="4983805"/>
            <a:ext cx="11399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/>
              <a:t>LOCALIZACIÓN: PARCHE RECEPTOR</a:t>
            </a:r>
          </a:p>
        </p:txBody>
      </p:sp>
      <p:cxnSp>
        <p:nvCxnSpPr>
          <p:cNvPr id="121" name="Conector recto de flecha 120">
            <a:extLst>
              <a:ext uri="{FF2B5EF4-FFF2-40B4-BE49-F238E27FC236}">
                <a16:creationId xmlns:a16="http://schemas.microsoft.com/office/drawing/2014/main" id="{2493795E-1DD0-130A-C23C-AEE089D38989}"/>
              </a:ext>
            </a:extLst>
          </p:cNvPr>
          <p:cNvCxnSpPr>
            <a:stCxn id="90" idx="2"/>
            <a:endCxn id="10" idx="0"/>
          </p:cNvCxnSpPr>
          <p:nvPr/>
        </p:nvCxnSpPr>
        <p:spPr>
          <a:xfrm>
            <a:off x="3382137" y="5137821"/>
            <a:ext cx="0" cy="3811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Conector recto de flecha 122">
            <a:extLst>
              <a:ext uri="{FF2B5EF4-FFF2-40B4-BE49-F238E27FC236}">
                <a16:creationId xmlns:a16="http://schemas.microsoft.com/office/drawing/2014/main" id="{9BAF8476-195D-53FF-081C-CEBA41B5EE31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3382137" y="5877215"/>
            <a:ext cx="797" cy="2225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9" name="CuadroTexto 128">
            <a:extLst>
              <a:ext uri="{FF2B5EF4-FFF2-40B4-BE49-F238E27FC236}">
                <a16:creationId xmlns:a16="http://schemas.microsoft.com/office/drawing/2014/main" id="{35CE1A70-C067-AD53-4A98-6891C4AEC0A7}"/>
              </a:ext>
            </a:extLst>
          </p:cNvPr>
          <p:cNvSpPr txBox="1"/>
          <p:nvPr/>
        </p:nvSpPr>
        <p:spPr>
          <a:xfrm>
            <a:off x="1108590" y="5793752"/>
            <a:ext cx="1139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/>
              <a:t>Microcontrolador</a:t>
            </a:r>
          </a:p>
        </p:txBody>
      </p:sp>
      <p:cxnSp>
        <p:nvCxnSpPr>
          <p:cNvPr id="131" name="Conector recto de flecha 130">
            <a:extLst>
              <a:ext uri="{FF2B5EF4-FFF2-40B4-BE49-F238E27FC236}">
                <a16:creationId xmlns:a16="http://schemas.microsoft.com/office/drawing/2014/main" id="{9BBA48B3-26BE-9D39-FCC4-0DA5E4360C80}"/>
              </a:ext>
            </a:extLst>
          </p:cNvPr>
          <p:cNvCxnSpPr>
            <a:cxnSpLocks/>
            <a:stCxn id="119" idx="2"/>
            <a:endCxn id="12" idx="0"/>
          </p:cNvCxnSpPr>
          <p:nvPr/>
        </p:nvCxnSpPr>
        <p:spPr>
          <a:xfrm>
            <a:off x="3396615" y="6672256"/>
            <a:ext cx="0" cy="7489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7" name="CuadroTexto 136">
            <a:extLst>
              <a:ext uri="{FF2B5EF4-FFF2-40B4-BE49-F238E27FC236}">
                <a16:creationId xmlns:a16="http://schemas.microsoft.com/office/drawing/2014/main" id="{4854BFCA-19DB-9A4F-973F-14D2EE05B03F}"/>
              </a:ext>
            </a:extLst>
          </p:cNvPr>
          <p:cNvSpPr txBox="1"/>
          <p:nvPr/>
        </p:nvSpPr>
        <p:spPr>
          <a:xfrm>
            <a:off x="105107" y="7375263"/>
            <a:ext cx="20069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000" b="1" dirty="0"/>
              <a:t>LOCALIZACIÓN:  SISTEMA RECEPTOR</a:t>
            </a:r>
          </a:p>
        </p:txBody>
      </p:sp>
      <p:cxnSp>
        <p:nvCxnSpPr>
          <p:cNvPr id="141" name="Conector recto de flecha 140">
            <a:extLst>
              <a:ext uri="{FF2B5EF4-FFF2-40B4-BE49-F238E27FC236}">
                <a16:creationId xmlns:a16="http://schemas.microsoft.com/office/drawing/2014/main" id="{C6B35D5D-57C6-C89D-D113-9C2309C50402}"/>
              </a:ext>
            </a:extLst>
          </p:cNvPr>
          <p:cNvCxnSpPr>
            <a:stCxn id="133" idx="2"/>
            <a:endCxn id="13" idx="0"/>
          </p:cNvCxnSpPr>
          <p:nvPr/>
        </p:nvCxnSpPr>
        <p:spPr>
          <a:xfrm>
            <a:off x="3396615" y="7990038"/>
            <a:ext cx="0" cy="2639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250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77</Words>
  <Application>Microsoft Office PowerPoint</Application>
  <PresentationFormat>Presentación en pantalla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Julia Arellano Atienza</dc:creator>
  <cp:keywords/>
  <dc:description>generated using python-pptx</dc:description>
  <cp:lastModifiedBy>Julia Arellano Atienza</cp:lastModifiedBy>
  <cp:revision>3</cp:revision>
  <dcterms:created xsi:type="dcterms:W3CDTF">2013-01-27T09:14:16Z</dcterms:created>
  <dcterms:modified xsi:type="dcterms:W3CDTF">2025-05-20T19:24:25Z</dcterms:modified>
  <cp:category/>
</cp:coreProperties>
</file>