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24a74eeb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824a74eeba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24a74ee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824a74eeb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c07cc67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8c07cc67c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d7f0337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8d7f03374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 Panorâmica com Legenda">
  <p:cSld name="Foto Panorâmica com Legenda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Legenda">
  <p:cSld name="Título e Legenda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ção com Legenda">
  <p:cSld name="Citação com Legenda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ão de Nome">
  <p:cSld name="Cartão de Nom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nas">
  <p:cSld name="3 Colunas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nas de Imagem">
  <p:cSld name="3 Colunas de Imagem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59" name="Google Shape;59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3" name="Google Shape;63;p4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Google Shape;64;p4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65" name="Google Shape;65;p4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1" name="Google Shape;71;p4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4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4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5" name="Google Shape;75;p4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4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4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3" name="Google Shape;83;p4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4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8" name="Google Shape;88;p4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4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4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4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4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4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0" name="Google Shape;100;p4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4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4" name="Google Shape;104;p4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4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9" name="Google Shape;109;p4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4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3" name="Google Shape;113;p4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6" name="Google Shape;116;p4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8" name="Google Shape;118;p4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4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000" cap="none">
                <a:solidFill>
                  <a:schemeClr val="accen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21" name="Google Shape;121;p4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3" name="Google Shape;133;p6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4" name="Google Shape;134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7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0" name="Google Shape;140;p7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1" name="Google Shape;141;p7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2" name="Google Shape;142;p7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3" name="Google Shape;143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youtu.be/qunYR3OD630" TargetMode="External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5960" y="0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O QUE É JAVA?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p28"/>
          <p:cNvSpPr txBox="1"/>
          <p:nvPr>
            <p:ph idx="1" type="body"/>
          </p:nvPr>
        </p:nvSpPr>
        <p:spPr>
          <a:xfrm>
            <a:off x="1141412" y="2249487"/>
            <a:ext cx="9905999" cy="3964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1600">
                <a:latin typeface="Century Gothic"/>
                <a:ea typeface="Century Gothic"/>
                <a:cs typeface="Century Gothic"/>
                <a:sym typeface="Century Gothic"/>
              </a:rPr>
              <a:t>Java é uma linguagem de programação orientada a objetos, completamente multiplataforma, ou seja, você não está preso ao sistema operacional no qual está desenvolvendo sua aplicação. Você pode desenvolver um aplicativo usando um sistema Windows e rodar em uma torradeira que tenha um JRE instalado, sem restrições.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1600">
                <a:latin typeface="Century Gothic"/>
                <a:ea typeface="Century Gothic"/>
                <a:cs typeface="Century Gothic"/>
                <a:sym typeface="Century Gothic"/>
              </a:rPr>
              <a:t>Um JRE é um ambiente de execução Java, é o que chamamos de máquina virtual.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1600">
                <a:latin typeface="Century Gothic"/>
                <a:ea typeface="Century Gothic"/>
                <a:cs typeface="Century Gothic"/>
                <a:sym typeface="Century Gothic"/>
              </a:rPr>
              <a:t>Máquinas virtuais permitem que você execute sistemas operacionais em um ambiente simulado, por ex: Utilizar um sistema operacional Linux dentro de uma máquina Windows ou vice-versa.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1600">
                <a:latin typeface="Century Gothic"/>
                <a:ea typeface="Century Gothic"/>
                <a:cs typeface="Century Gothic"/>
                <a:sym typeface="Century Gothic"/>
              </a:rPr>
              <a:t>A JRE foi instalada nas suas máquinas junto com JDK que é o Kit de Desenvolvimento Java que contém a máquina virtual (JRE) e os componentes necessários para desenvolver e compilar código Java.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0" name="Google Shape;30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780800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/>
          <p:nvPr>
            <p:ph type="title"/>
          </p:nvPr>
        </p:nvSpPr>
        <p:spPr>
          <a:xfrm>
            <a:off x="1141413" y="685512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DADO </a:t>
            </a:r>
            <a:r>
              <a:rPr lang="pt-B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 INFORMAÇÃO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6" name="Google Shape;306;p29"/>
          <p:cNvSpPr txBox="1"/>
          <p:nvPr>
            <p:ph idx="1" type="body"/>
          </p:nvPr>
        </p:nvSpPr>
        <p:spPr>
          <a:xfrm>
            <a:off x="1141413" y="2554288"/>
            <a:ext cx="9905999" cy="2092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Dados:</a:t>
            </a:r>
            <a:r>
              <a:rPr lang="pt-BR" sz="1600">
                <a:latin typeface="Century Gothic"/>
                <a:ea typeface="Century Gothic"/>
                <a:cs typeface="Century Gothic"/>
                <a:sym typeface="Century Gothic"/>
              </a:rPr>
              <a:t> são números, letras, símbolos, palavras, nomes ou uma combinação destes. São manipuláveis a fim de se obter informação. </a:t>
            </a: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EX: 47, 26ºC, 1500.40, Recife.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Informação: </a:t>
            </a:r>
            <a:r>
              <a:rPr lang="pt-BR" sz="1600">
                <a:latin typeface="Century Gothic"/>
                <a:ea typeface="Century Gothic"/>
                <a:cs typeface="Century Gothic"/>
                <a:sym typeface="Century Gothic"/>
              </a:rPr>
              <a:t>Informação é um dado (ou vários) tratado que possui significado. Possui um contexto claro para se poder ter significado. É armazenável em diversos meios possíveis. </a:t>
            </a: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EX: 47 anos de idade, 26ºC em Brasília, salário de R$ 1500.40, Recife é um lugar quente.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307" name="Google Shape;30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748144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pt-BR" sz="3200">
                <a:latin typeface="Century Gothic"/>
                <a:ea typeface="Century Gothic"/>
                <a:cs typeface="Century Gothic"/>
                <a:sym typeface="Century Gothic"/>
              </a:rPr>
              <a:t>TIPOS DE DADOS PRIMITIVOS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3" name="Google Shape;313;p3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8"/>
              <a:buChar char="•"/>
            </a:pPr>
            <a:r>
              <a:rPr b="1" lang="pt-BR" sz="1782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Dados Primitivos: </a:t>
            </a:r>
            <a:r>
              <a:rPr lang="pt-BR" sz="1782">
                <a:latin typeface="Century Gothic"/>
                <a:ea typeface="Century Gothic"/>
                <a:cs typeface="Century Gothic"/>
                <a:sym typeface="Century Gothic"/>
              </a:rPr>
              <a:t>São conjuntos de valores possíveis para um determinado dado. O processamento desses dados pode ser transformado em informação útil. Possuímos 5 tipos de dados primitivos em computação que são: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8"/>
              <a:buChar char="•"/>
            </a:pPr>
            <a:r>
              <a:rPr b="1" lang="pt-BR" sz="1782">
                <a:latin typeface="Century Gothic"/>
                <a:ea typeface="Century Gothic"/>
                <a:cs typeface="Century Gothic"/>
                <a:sym typeface="Century Gothic"/>
              </a:rPr>
              <a:t>Inteiro –</a:t>
            </a:r>
            <a:r>
              <a:rPr lang="pt-BR" sz="1782">
                <a:latin typeface="Century Gothic"/>
                <a:ea typeface="Century Gothic"/>
                <a:cs typeface="Century Gothic"/>
                <a:sym typeface="Century Gothic"/>
              </a:rPr>
              <a:t> Representa números que não tem parte fracionária. </a:t>
            </a:r>
            <a:r>
              <a:rPr lang="pt-BR" sz="1782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Ex: 20, 4, 3500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8"/>
              <a:buChar char="•"/>
            </a:pPr>
            <a:r>
              <a:rPr b="1" lang="pt-BR" sz="1782">
                <a:latin typeface="Century Gothic"/>
                <a:ea typeface="Century Gothic"/>
                <a:cs typeface="Century Gothic"/>
                <a:sym typeface="Century Gothic"/>
              </a:rPr>
              <a:t>Real –</a:t>
            </a:r>
            <a:r>
              <a:rPr lang="pt-BR" sz="1782">
                <a:latin typeface="Century Gothic"/>
                <a:ea typeface="Century Gothic"/>
                <a:cs typeface="Century Gothic"/>
                <a:sym typeface="Century Gothic"/>
              </a:rPr>
              <a:t> Representa números com parte fracionária. </a:t>
            </a:r>
            <a:r>
              <a:rPr lang="pt-BR" sz="1782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Ex: 2.5, 3.14159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8"/>
              <a:buChar char="•"/>
            </a:pPr>
            <a:r>
              <a:rPr b="1" lang="pt-BR" sz="1782">
                <a:latin typeface="Century Gothic"/>
                <a:ea typeface="Century Gothic"/>
                <a:cs typeface="Century Gothic"/>
                <a:sym typeface="Century Gothic"/>
              </a:rPr>
              <a:t>Lógico –</a:t>
            </a:r>
            <a:r>
              <a:rPr lang="pt-BR" sz="1782">
                <a:latin typeface="Century Gothic"/>
                <a:ea typeface="Century Gothic"/>
                <a:cs typeface="Century Gothic"/>
                <a:sym typeface="Century Gothic"/>
              </a:rPr>
              <a:t> Representa dois estados possíveis, </a:t>
            </a:r>
            <a:r>
              <a:rPr lang="pt-BR" sz="1782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verdadeiro (true) </a:t>
            </a:r>
            <a:r>
              <a:rPr lang="pt-BR" sz="1782">
                <a:latin typeface="Century Gothic"/>
                <a:ea typeface="Century Gothic"/>
                <a:cs typeface="Century Gothic"/>
                <a:sym typeface="Century Gothic"/>
              </a:rPr>
              <a:t>ou </a:t>
            </a:r>
            <a:r>
              <a:rPr lang="pt-BR" sz="1782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falso (false)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8"/>
              <a:buChar char="•"/>
            </a:pPr>
            <a:r>
              <a:rPr b="1" lang="pt-BR" sz="1782">
                <a:latin typeface="Century Gothic"/>
                <a:ea typeface="Century Gothic"/>
                <a:cs typeface="Century Gothic"/>
                <a:sym typeface="Century Gothic"/>
              </a:rPr>
              <a:t>Caractere – </a:t>
            </a:r>
            <a:r>
              <a:rPr lang="pt-BR" sz="1782">
                <a:latin typeface="Century Gothic"/>
                <a:ea typeface="Century Gothic"/>
                <a:cs typeface="Century Gothic"/>
                <a:sym typeface="Century Gothic"/>
              </a:rPr>
              <a:t>Representa um único caractere. </a:t>
            </a:r>
            <a:r>
              <a:rPr lang="pt-BR" sz="1782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Ex: ‘a’, ‘s’, ‘y’, ‘2’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28"/>
              <a:buChar char="•"/>
            </a:pPr>
            <a:r>
              <a:rPr b="1" lang="pt-BR" sz="1782">
                <a:latin typeface="Century Gothic"/>
                <a:ea typeface="Century Gothic"/>
                <a:cs typeface="Century Gothic"/>
                <a:sym typeface="Century Gothic"/>
              </a:rPr>
              <a:t>Cadeia de caracteres – </a:t>
            </a:r>
            <a:r>
              <a:rPr lang="pt-BR" sz="1782">
                <a:latin typeface="Century Gothic"/>
                <a:ea typeface="Century Gothic"/>
                <a:cs typeface="Century Gothic"/>
                <a:sym typeface="Century Gothic"/>
              </a:rPr>
              <a:t>Representa um conjunto de caracteres. </a:t>
            </a:r>
            <a:r>
              <a:rPr lang="pt-BR" sz="1782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Ex: “Pizza”, “Júnior”, “Cavalo”</a:t>
            </a:r>
            <a:endParaRPr sz="1782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8096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25"/>
              <a:buNone/>
            </a:pPr>
            <a:r>
              <a:t/>
            </a:r>
            <a:endParaRPr sz="1860"/>
          </a:p>
        </p:txBody>
      </p:sp>
      <p:pic>
        <p:nvPicPr>
          <p:cNvPr id="314" name="Google Shape;31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791201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AGORA VAMOS PRATICAR!!!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0" name="Google Shape;320;p3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75"/>
              <a:buNone/>
            </a:pPr>
            <a:r>
              <a:rPr lang="pt-BR" sz="1900">
                <a:latin typeface="Century Gothic"/>
                <a:ea typeface="Century Gothic"/>
                <a:cs typeface="Century Gothic"/>
                <a:sym typeface="Century Gothic"/>
              </a:rPr>
              <a:t>Qual o tipo primitivo de dado você usaria para armazenar: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75"/>
              <a:buChar char="•"/>
            </a:pPr>
            <a:r>
              <a:rPr lang="pt-BR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1900">
                <a:latin typeface="Century Gothic"/>
                <a:ea typeface="Century Gothic"/>
                <a:cs typeface="Century Gothic"/>
                <a:sym typeface="Century Gothic"/>
              </a:rPr>
              <a:t>Quantos reais sua conta bancária possui?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75"/>
              <a:buChar char="•"/>
            </a:pPr>
            <a:r>
              <a:rPr lang="pt-BR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1900">
                <a:latin typeface="Century Gothic"/>
                <a:ea typeface="Century Gothic"/>
                <a:cs typeface="Century Gothic"/>
                <a:sym typeface="Century Gothic"/>
              </a:rPr>
              <a:t>A quantidade de sapatos no seu armário?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75"/>
              <a:buChar char="•"/>
            </a:pPr>
            <a:r>
              <a:rPr lang="pt-BR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1900">
                <a:latin typeface="Century Gothic"/>
                <a:ea typeface="Century Gothic"/>
                <a:cs typeface="Century Gothic"/>
                <a:sym typeface="Century Gothic"/>
              </a:rPr>
              <a:t>O estado de um computador?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75"/>
              <a:buChar char="•"/>
            </a:pPr>
            <a:r>
              <a:rPr lang="pt-BR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1900">
                <a:latin typeface="Century Gothic"/>
                <a:ea typeface="Century Gothic"/>
                <a:cs typeface="Century Gothic"/>
                <a:sym typeface="Century Gothic"/>
              </a:rPr>
              <a:t>O título de um livro?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75"/>
              <a:buChar char="•"/>
            </a:pPr>
            <a:r>
              <a:rPr lang="pt-BR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1900">
                <a:latin typeface="Century Gothic"/>
                <a:ea typeface="Century Gothic"/>
                <a:cs typeface="Century Gothic"/>
                <a:sym typeface="Century Gothic"/>
              </a:rPr>
              <a:t>O valor da constante π (Pi) ?</a:t>
            </a:r>
            <a:endParaRPr sz="1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75"/>
              <a:buChar char="•"/>
            </a:pPr>
            <a:r>
              <a:rPr b="1" lang="pt-BR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Obs</a:t>
            </a:r>
            <a:r>
              <a:rPr lang="pt-BR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pt-BR" sz="1900">
                <a:latin typeface="Century Gothic"/>
                <a:ea typeface="Century Gothic"/>
                <a:cs typeface="Century Gothic"/>
                <a:sym typeface="Century Gothic"/>
              </a:rPr>
              <a:t> Em Java, tipos caractere e cadeia </a:t>
            </a:r>
            <a:r>
              <a:rPr b="1" lang="pt-BR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NÃO</a:t>
            </a:r>
            <a:r>
              <a:rPr lang="pt-BR" sz="1900">
                <a:latin typeface="Century Gothic"/>
                <a:ea typeface="Century Gothic"/>
                <a:cs typeface="Century Gothic"/>
                <a:sym typeface="Century Gothic"/>
              </a:rPr>
              <a:t> podem ser utilizados para operações matemáticas, somente os tipos inteiro e real.</a:t>
            </a:r>
            <a:endParaRPr/>
          </a:p>
          <a:p>
            <a:pPr indent="-381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321" name="Google Shape;32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791201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TIPO PRIMITIVO EM JAVA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7" name="Google Shape;327;p32"/>
          <p:cNvSpPr txBox="1"/>
          <p:nvPr>
            <p:ph idx="1" type="body"/>
          </p:nvPr>
        </p:nvSpPr>
        <p:spPr>
          <a:xfrm>
            <a:off x="1141412" y="2097088"/>
            <a:ext cx="9905999" cy="414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6"/>
              <a:buChar char="•"/>
            </a:pPr>
            <a:r>
              <a:rPr b="1" lang="pt-BR" sz="1757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1757">
                <a:latin typeface="Century Gothic"/>
                <a:ea typeface="Century Gothic"/>
                <a:cs typeface="Century Gothic"/>
                <a:sym typeface="Century Gothic"/>
              </a:rPr>
              <a:t>A linguagem Java faz uso de 8 tipos primitivos ao invés dos 5 comentados anteriormente, são eles: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96"/>
              <a:buChar char="•"/>
            </a:pPr>
            <a:r>
              <a:rPr lang="pt-BR" sz="1757">
                <a:latin typeface="Century Gothic"/>
                <a:ea typeface="Century Gothic"/>
                <a:cs typeface="Century Gothic"/>
                <a:sym typeface="Century Gothic"/>
              </a:rPr>
              <a:t>boolean (lógico)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96"/>
              <a:buChar char="•"/>
            </a:pPr>
            <a:r>
              <a:rPr lang="pt-BR" sz="1757">
                <a:latin typeface="Century Gothic"/>
                <a:ea typeface="Century Gothic"/>
                <a:cs typeface="Century Gothic"/>
                <a:sym typeface="Century Gothic"/>
              </a:rPr>
              <a:t>char (caractere)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96"/>
              <a:buChar char="•"/>
            </a:pPr>
            <a:r>
              <a:rPr lang="pt-BR" sz="1757">
                <a:latin typeface="Century Gothic"/>
                <a:ea typeface="Century Gothic"/>
                <a:cs typeface="Century Gothic"/>
                <a:sym typeface="Century Gothic"/>
              </a:rPr>
              <a:t>String (cadeia de caracteres)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96"/>
              <a:buChar char="•"/>
            </a:pPr>
            <a:r>
              <a:rPr lang="pt-BR" sz="1757">
                <a:latin typeface="Century Gothic"/>
                <a:ea typeface="Century Gothic"/>
                <a:cs typeface="Century Gothic"/>
                <a:sym typeface="Century Gothic"/>
              </a:rPr>
              <a:t>float e double (real)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96"/>
              <a:buChar char="•"/>
            </a:pPr>
            <a:r>
              <a:rPr b="1" lang="pt-BR" sz="1757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OBS: </a:t>
            </a:r>
            <a:r>
              <a:rPr lang="pt-BR" sz="1757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NÃO É UM TIPO PRIMITIVO</a:t>
            </a:r>
            <a:endParaRPr sz="1757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96"/>
              <a:buChar char="•"/>
            </a:pPr>
            <a:r>
              <a:rPr lang="pt-BR" sz="1757">
                <a:latin typeface="Century Gothic"/>
                <a:ea typeface="Century Gothic"/>
                <a:cs typeface="Century Gothic"/>
                <a:sym typeface="Century Gothic"/>
              </a:rPr>
              <a:t>Inteiros são divididos em quatro diferentes: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96"/>
              <a:buNone/>
            </a:pPr>
            <a:r>
              <a:rPr lang="pt-BR" sz="1757">
                <a:latin typeface="Century Gothic"/>
                <a:ea typeface="Century Gothic"/>
                <a:cs typeface="Century Gothic"/>
                <a:sym typeface="Century Gothic"/>
              </a:rPr>
              <a:t>1 - byte – 8bits (representa de -128 a +127)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96"/>
              <a:buNone/>
            </a:pPr>
            <a:r>
              <a:rPr lang="pt-BR" sz="1757">
                <a:latin typeface="Century Gothic"/>
                <a:ea typeface="Century Gothic"/>
                <a:cs typeface="Century Gothic"/>
                <a:sym typeface="Century Gothic"/>
              </a:rPr>
              <a:t>2 - short – 16bits (-32768 a +32767)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96"/>
              <a:buNone/>
            </a:pPr>
            <a:r>
              <a:rPr lang="pt-BR" sz="1757">
                <a:latin typeface="Century Gothic"/>
                <a:ea typeface="Century Gothic"/>
                <a:cs typeface="Century Gothic"/>
                <a:sym typeface="Century Gothic"/>
              </a:rPr>
              <a:t>3 - int – 32bits (-2³¹ a +2³¹ - 1)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96"/>
              <a:buNone/>
            </a:pPr>
            <a:r>
              <a:rPr lang="pt-BR" sz="1757">
                <a:latin typeface="Century Gothic"/>
                <a:ea typeface="Century Gothic"/>
                <a:cs typeface="Century Gothic"/>
                <a:sym typeface="Century Gothic"/>
              </a:rPr>
              <a:t>4 - long – 64bits (-2</a:t>
            </a:r>
            <a:r>
              <a:rPr baseline="30000" lang="pt-BR" sz="1757">
                <a:latin typeface="Century Gothic"/>
                <a:ea typeface="Century Gothic"/>
                <a:cs typeface="Century Gothic"/>
                <a:sym typeface="Century Gothic"/>
              </a:rPr>
              <a:t>63</a:t>
            </a:r>
            <a:r>
              <a:rPr lang="pt-BR" sz="1757">
                <a:latin typeface="Century Gothic"/>
                <a:ea typeface="Century Gothic"/>
                <a:cs typeface="Century Gothic"/>
                <a:sym typeface="Century Gothic"/>
              </a:rPr>
              <a:t> a +2</a:t>
            </a:r>
            <a:r>
              <a:rPr baseline="30000" lang="pt-BR" sz="1757">
                <a:latin typeface="Century Gothic"/>
                <a:ea typeface="Century Gothic"/>
                <a:cs typeface="Century Gothic"/>
                <a:sym typeface="Century Gothic"/>
              </a:rPr>
              <a:t>63</a:t>
            </a:r>
            <a:r>
              <a:rPr lang="pt-BR" sz="1757">
                <a:latin typeface="Century Gothic"/>
                <a:ea typeface="Century Gothic"/>
                <a:cs typeface="Century Gothic"/>
                <a:sym typeface="Century Gothic"/>
              </a:rPr>
              <a:t> – 1)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96"/>
              <a:buNone/>
            </a:pPr>
            <a:r>
              <a:t/>
            </a:r>
            <a:endParaRPr sz="1757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2387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r>
              <a:t/>
            </a:r>
            <a:endParaRPr sz="2220"/>
          </a:p>
        </p:txBody>
      </p:sp>
      <p:pic>
        <p:nvPicPr>
          <p:cNvPr id="328" name="Google Shape;32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805682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/>
          <p:nvPr>
            <p:ph type="title"/>
          </p:nvPr>
        </p:nvSpPr>
        <p:spPr>
          <a:xfrm>
            <a:off x="1141412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OPERADORES ARITMÉTICOS: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p33"/>
          <p:cNvSpPr txBox="1"/>
          <p:nvPr>
            <p:ph idx="1" type="body"/>
          </p:nvPr>
        </p:nvSpPr>
        <p:spPr>
          <a:xfrm>
            <a:off x="1566348" y="1170438"/>
            <a:ext cx="9906000" cy="51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19"/>
              <a:buChar char="•"/>
            </a:pPr>
            <a:r>
              <a:rPr lang="pt-BR" sz="1615">
                <a:latin typeface="Century Gothic"/>
                <a:ea typeface="Century Gothic"/>
                <a:cs typeface="Century Gothic"/>
                <a:sym typeface="Century Gothic"/>
              </a:rPr>
              <a:t>Adição (+)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19"/>
              <a:buChar char="•"/>
            </a:pPr>
            <a:r>
              <a:rPr lang="pt-BR" sz="1615">
                <a:latin typeface="Century Gothic"/>
                <a:ea typeface="Century Gothic"/>
                <a:cs typeface="Century Gothic"/>
                <a:sym typeface="Century Gothic"/>
              </a:rPr>
              <a:t>Subtração (-)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19"/>
              <a:buChar char="•"/>
            </a:pPr>
            <a:r>
              <a:rPr lang="pt-BR" sz="1615">
                <a:latin typeface="Century Gothic"/>
                <a:ea typeface="Century Gothic"/>
                <a:cs typeface="Century Gothic"/>
                <a:sym typeface="Century Gothic"/>
              </a:rPr>
              <a:t>Multiplicação (*)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19"/>
              <a:buChar char="•"/>
            </a:pPr>
            <a:r>
              <a:rPr lang="pt-BR" sz="1615">
                <a:latin typeface="Century Gothic"/>
                <a:ea typeface="Century Gothic"/>
                <a:cs typeface="Century Gothic"/>
                <a:sym typeface="Century Gothic"/>
              </a:rPr>
              <a:t>Divisão real entre dois números (/)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19"/>
              <a:buChar char="•"/>
            </a:pPr>
            <a:r>
              <a:rPr lang="pt-BR" sz="1615">
                <a:latin typeface="Century Gothic"/>
                <a:ea typeface="Century Gothic"/>
                <a:cs typeface="Century Gothic"/>
                <a:sym typeface="Century Gothic"/>
              </a:rPr>
              <a:t>Divisão inteira entre dois números (/)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19"/>
              <a:buChar char="•"/>
            </a:pPr>
            <a:r>
              <a:rPr lang="pt-BR" sz="1615">
                <a:latin typeface="Century Gothic"/>
                <a:ea typeface="Century Gothic"/>
                <a:cs typeface="Century Gothic"/>
                <a:sym typeface="Century Gothic"/>
              </a:rPr>
              <a:t>Resto da divisão inteira entre dois números (%)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19"/>
              <a:buNone/>
            </a:pPr>
            <a:r>
              <a:rPr lang="pt-BR" sz="1615">
                <a:latin typeface="Century Gothic"/>
                <a:ea typeface="Century Gothic"/>
                <a:cs typeface="Century Gothic"/>
                <a:sym typeface="Century Gothic"/>
              </a:rPr>
              <a:t>Como na matemática, em programação existe a precedência de operações: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19"/>
              <a:buNone/>
            </a:pPr>
            <a:r>
              <a:rPr lang="pt-BR" sz="1615">
                <a:latin typeface="Century Gothic"/>
                <a:ea typeface="Century Gothic"/>
                <a:cs typeface="Century Gothic"/>
                <a:sym typeface="Century Gothic"/>
              </a:rPr>
              <a:t>1. ( ) Parênteses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19"/>
              <a:buNone/>
            </a:pPr>
            <a:r>
              <a:rPr lang="pt-BR" sz="1615">
                <a:latin typeface="Century Gothic"/>
                <a:ea typeface="Century Gothic"/>
                <a:cs typeface="Century Gothic"/>
                <a:sym typeface="Century Gothic"/>
              </a:rPr>
              <a:t>2. Potenciação ou Radiciação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19"/>
              <a:buNone/>
            </a:pPr>
            <a:r>
              <a:rPr lang="pt-BR" sz="1615">
                <a:latin typeface="Century Gothic"/>
                <a:ea typeface="Century Gothic"/>
                <a:cs typeface="Century Gothic"/>
                <a:sym typeface="Century Gothic"/>
              </a:rPr>
              <a:t>3. Multiplicação, divisão, ou resto de divisão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19"/>
              <a:buNone/>
            </a:pPr>
            <a:r>
              <a:rPr lang="pt-BR" sz="1615">
                <a:latin typeface="Century Gothic"/>
                <a:ea typeface="Century Gothic"/>
                <a:cs typeface="Century Gothic"/>
                <a:sym typeface="Century Gothic"/>
              </a:rPr>
              <a:t>4. Adição ou subtração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19"/>
              <a:buNone/>
            </a:pPr>
            <a:r>
              <a:rPr lang="pt-BR" sz="1615">
                <a:latin typeface="Century Gothic"/>
                <a:ea typeface="Century Gothic"/>
                <a:cs typeface="Century Gothic"/>
                <a:sym typeface="Century Gothic"/>
              </a:rPr>
              <a:t>Qual o resultado da seguinte expressão: 3 * (2 – 5) + 3 *2 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19"/>
              <a:buChar char="•"/>
            </a:pPr>
            <a:r>
              <a:rPr lang="pt-BR" sz="1615">
                <a:latin typeface="Century Gothic"/>
                <a:ea typeface="Century Gothic"/>
                <a:cs typeface="Century Gothic"/>
                <a:sym typeface="Century Gothic"/>
              </a:rPr>
              <a:t>2 + 4 * 5?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19"/>
              <a:buChar char="•"/>
            </a:pPr>
            <a:r>
              <a:rPr lang="pt-BR" sz="1615">
                <a:latin typeface="Century Gothic"/>
                <a:ea typeface="Century Gothic"/>
                <a:cs typeface="Century Gothic"/>
                <a:sym typeface="Century Gothic"/>
              </a:rPr>
              <a:t>(3 * 6) - 15?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19"/>
              <a:buChar char="•"/>
            </a:pPr>
            <a:r>
              <a:rPr lang="pt-BR" sz="1615">
                <a:latin typeface="Century Gothic"/>
                <a:ea typeface="Century Gothic"/>
                <a:cs typeface="Century Gothic"/>
                <a:sym typeface="Century Gothic"/>
              </a:rPr>
              <a:t>7 – 4² + 3?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46"/>
              <a:buNone/>
            </a:pPr>
            <a:r>
              <a:t/>
            </a:r>
            <a:endParaRPr sz="997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8275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50"/>
              <a:buNone/>
            </a:pPr>
            <a:r>
              <a:t/>
            </a:r>
            <a:endParaRPr sz="76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811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25"/>
              <a:buNone/>
            </a:pPr>
            <a:r>
              <a:t/>
            </a:r>
            <a:endParaRPr sz="1140"/>
          </a:p>
        </p:txBody>
      </p:sp>
      <p:pic>
        <p:nvPicPr>
          <p:cNvPr id="335" name="Google Shape;33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683315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OPERADORES RELACIONAIS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1" name="Google Shape;341;p3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pt-BR"/>
              <a:t>Operadores relacionais são utilizados na comparação de números ou letras, eles retornam valores lógicos: 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pt-BR"/>
              <a:t>== (igual a)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pt-BR"/>
              <a:t>!= (diferente de)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pt-BR"/>
              <a:t>&gt; (maior que)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pt-BR"/>
              <a:t>&lt; (menor que)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pt-BR"/>
              <a:t>&gt;= (maior ou igual a)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pt-BR"/>
              <a:t>&lt;= (menor ou igual a)</a:t>
            </a:r>
            <a:endParaRPr/>
          </a:p>
          <a:p>
            <a:pPr indent="-381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 txBox="1"/>
          <p:nvPr>
            <p:ph type="title"/>
          </p:nvPr>
        </p:nvSpPr>
        <p:spPr>
          <a:xfrm>
            <a:off x="1122752" y="142657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OPERADORES LÓGICOS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7" name="Google Shape;347;p35"/>
          <p:cNvSpPr txBox="1"/>
          <p:nvPr>
            <p:ph idx="1" type="body"/>
          </p:nvPr>
        </p:nvSpPr>
        <p:spPr>
          <a:xfrm>
            <a:off x="1122751" y="1549691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pt-BR" sz="1600">
                <a:latin typeface="Century Gothic"/>
                <a:ea typeface="Century Gothic"/>
                <a:cs typeface="Century Gothic"/>
                <a:sym typeface="Century Gothic"/>
              </a:rPr>
              <a:t>Operadores lógicos são utilizados para combinar resultados de operações lógicas: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pt-BR" sz="1600">
                <a:latin typeface="Century Gothic"/>
                <a:ea typeface="Century Gothic"/>
                <a:cs typeface="Century Gothic"/>
                <a:sym typeface="Century Gothic"/>
              </a:rPr>
              <a:t>E (and) – O resultado só é verdadeiro se ambos valores forem verdadeiros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pt-BR" sz="1600">
                <a:latin typeface="Century Gothic"/>
                <a:ea typeface="Century Gothic"/>
                <a:cs typeface="Century Gothic"/>
                <a:sym typeface="Century Gothic"/>
              </a:rPr>
              <a:t>Tabela verdade AND: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pt-BR" sz="1600">
                <a:latin typeface="Century Gothic"/>
                <a:ea typeface="Century Gothic"/>
                <a:cs typeface="Century Gothic"/>
                <a:sym typeface="Century Gothic"/>
              </a:rPr>
              <a:t>OU (or) – O resultado só é falso se ambos os valores forem falsos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pt-BR" sz="1600">
                <a:latin typeface="Century Gothic"/>
                <a:ea typeface="Century Gothic"/>
                <a:cs typeface="Century Gothic"/>
                <a:sym typeface="Century Gothic"/>
              </a:rPr>
              <a:t>Tabela verdade OR: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8" name="Google Shape;34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9608" y="2416705"/>
            <a:ext cx="6795763" cy="1223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9600" y="4693176"/>
            <a:ext cx="6795774" cy="1229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06121" y="5706081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"/>
          <p:cNvSpPr txBox="1"/>
          <p:nvPr>
            <p:ph type="title"/>
          </p:nvPr>
        </p:nvSpPr>
        <p:spPr>
          <a:xfrm>
            <a:off x="1141425" y="99150"/>
            <a:ext cx="9906000" cy="16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OPERADORES LÓGICOS </a:t>
            </a:r>
            <a:endParaRPr/>
          </a:p>
        </p:txBody>
      </p:sp>
      <p:sp>
        <p:nvSpPr>
          <p:cNvPr id="356" name="Google Shape;356;p36"/>
          <p:cNvSpPr txBox="1"/>
          <p:nvPr>
            <p:ph idx="1" type="body"/>
          </p:nvPr>
        </p:nvSpPr>
        <p:spPr>
          <a:xfrm>
            <a:off x="1141425" y="1239400"/>
            <a:ext cx="9906000" cy="52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75"/>
              <a:buChar char="•"/>
            </a:pPr>
            <a:r>
              <a:rPr lang="pt-BR" sz="1820">
                <a:latin typeface="Century Gothic"/>
                <a:ea typeface="Century Gothic"/>
                <a:cs typeface="Century Gothic"/>
                <a:sym typeface="Century Gothic"/>
              </a:rPr>
              <a:t>NÃO (not) – é a inversão do valor lógico apresentado:</a:t>
            </a:r>
            <a:endParaRPr/>
          </a:p>
          <a:p>
            <a:pPr indent="-84137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75"/>
              <a:buNone/>
            </a:pPr>
            <a:r>
              <a:t/>
            </a:r>
            <a:endParaRPr sz="182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84137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75"/>
              <a:buNone/>
            </a:pPr>
            <a:r>
              <a:t/>
            </a:r>
            <a:endParaRPr sz="182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75"/>
              <a:buNone/>
            </a:pPr>
            <a:r>
              <a:rPr lang="pt-BR" sz="1820">
                <a:latin typeface="Century Gothic"/>
                <a:ea typeface="Century Gothic"/>
                <a:cs typeface="Century Gothic"/>
                <a:sym typeface="Century Gothic"/>
              </a:rPr>
              <a:t>Operadores booleanos (lógicos) em Java: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75"/>
              <a:buChar char="•"/>
            </a:pPr>
            <a:r>
              <a:rPr lang="pt-BR" sz="1820">
                <a:latin typeface="Century Gothic"/>
                <a:ea typeface="Century Gothic"/>
                <a:cs typeface="Century Gothic"/>
                <a:sym typeface="Century Gothic"/>
              </a:rPr>
              <a:t>! – not</a:t>
            </a:r>
            <a:endParaRPr sz="182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75"/>
              <a:buChar char="•"/>
            </a:pPr>
            <a:r>
              <a:rPr lang="pt-BR" sz="1820">
                <a:latin typeface="Century Gothic"/>
                <a:ea typeface="Century Gothic"/>
                <a:cs typeface="Century Gothic"/>
                <a:sym typeface="Century Gothic"/>
              </a:rPr>
              <a:t>&amp; - and</a:t>
            </a:r>
            <a:endParaRPr sz="182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75"/>
              <a:buChar char="•"/>
            </a:pPr>
            <a:r>
              <a:rPr lang="pt-BR" sz="1820">
                <a:latin typeface="Century Gothic"/>
                <a:ea typeface="Century Gothic"/>
                <a:cs typeface="Century Gothic"/>
                <a:sym typeface="Century Gothic"/>
              </a:rPr>
              <a:t>| - or</a:t>
            </a:r>
            <a:endParaRPr sz="182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75"/>
              <a:buChar char="•"/>
            </a:pPr>
            <a:r>
              <a:rPr lang="pt-BR" sz="1820">
                <a:latin typeface="Century Gothic"/>
                <a:ea typeface="Century Gothic"/>
                <a:cs typeface="Century Gothic"/>
                <a:sym typeface="Century Gothic"/>
              </a:rPr>
              <a:t>&amp;&amp; - operador and com curto circuito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75"/>
              <a:buChar char="•"/>
            </a:pPr>
            <a:r>
              <a:rPr lang="pt-BR" sz="1820">
                <a:latin typeface="Century Gothic"/>
                <a:ea typeface="Century Gothic"/>
                <a:cs typeface="Century Gothic"/>
                <a:sym typeface="Century Gothic"/>
              </a:rPr>
              <a:t>|| - operador or com curto circuito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</a:pPr>
            <a:r>
              <a:rPr b="1" lang="pt-BR" sz="182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OBS:</a:t>
            </a:r>
            <a:r>
              <a:rPr lang="pt-BR" sz="182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1820">
                <a:latin typeface="Century Gothic"/>
                <a:ea typeface="Century Gothic"/>
                <a:cs typeface="Century Gothic"/>
                <a:sym typeface="Century Gothic"/>
              </a:rPr>
              <a:t>Operadores com curto circuito prosseguem com a checagem se, e somente se a primeira parte da expressão for verdadeira, se não for, a checagem é parada aí, enquanto operadores booleanos sem CC checam a expressão toda.</a:t>
            </a:r>
            <a:endParaRPr sz="112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9525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 sz="1679"/>
          </a:p>
        </p:txBody>
      </p:sp>
      <p:pic>
        <p:nvPicPr>
          <p:cNvPr id="357" name="Google Shape;35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9023" y="1657527"/>
            <a:ext cx="7553952" cy="825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3500" y="5767894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PRIORIDADE DAS EXPRESSÕES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4" name="Google Shape;364;p3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25"/>
              <a:buNone/>
            </a:pPr>
            <a:r>
              <a:rPr lang="pt-BR" sz="1700">
                <a:latin typeface="Century Gothic"/>
                <a:ea typeface="Century Gothic"/>
                <a:cs typeface="Century Gothic"/>
                <a:sym typeface="Century Gothic"/>
              </a:rPr>
              <a:t>Expressões em Java são executadas de acordo com uma tabela de prioridades: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25"/>
              <a:buChar char="•"/>
            </a:pPr>
            <a:r>
              <a:rPr lang="pt-BR" sz="1700">
                <a:latin typeface="Century Gothic"/>
                <a:ea typeface="Century Gothic"/>
                <a:cs typeface="Century Gothic"/>
                <a:sym typeface="Century Gothic"/>
              </a:rPr>
              <a:t>Parênteses internos.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25"/>
              <a:buChar char="•"/>
            </a:pPr>
            <a:r>
              <a:rPr lang="pt-BR" sz="1700"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25"/>
              <a:buChar char="•"/>
            </a:pPr>
            <a:r>
              <a:rPr lang="pt-BR" sz="1700">
                <a:latin typeface="Century Gothic"/>
                <a:ea typeface="Century Gothic"/>
                <a:cs typeface="Century Gothic"/>
                <a:sym typeface="Century Gothic"/>
              </a:rPr>
              <a:t>Operadores aritméticos (já vimos a precedência destes)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25"/>
              <a:buChar char="•"/>
            </a:pPr>
            <a:r>
              <a:rPr lang="pt-BR" sz="1700">
                <a:latin typeface="Century Gothic"/>
                <a:ea typeface="Century Gothic"/>
                <a:cs typeface="Century Gothic"/>
                <a:sym typeface="Century Gothic"/>
              </a:rPr>
              <a:t>Relacionais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25"/>
              <a:buChar char="•"/>
            </a:pPr>
            <a:r>
              <a:rPr lang="pt-BR" sz="1700">
                <a:latin typeface="Century Gothic"/>
                <a:ea typeface="Century Gothic"/>
                <a:cs typeface="Century Gothic"/>
                <a:sym typeface="Century Gothic"/>
              </a:rPr>
              <a:t>Booleanos (1º not, 2º and, or)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365" name="Google Shape;36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791201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lang="pt-B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0" name="Google Shape;240;p20"/>
          <p:cNvSpPr txBox="1"/>
          <p:nvPr>
            <p:ph idx="1" type="body"/>
          </p:nvPr>
        </p:nvSpPr>
        <p:spPr>
          <a:xfrm>
            <a:off x="1141400" y="2412700"/>
            <a:ext cx="68898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•"/>
            </a:pPr>
            <a:r>
              <a:rPr lang="pt-BR" sz="2300">
                <a:solidFill>
                  <a:srgbClr val="FFFFFF"/>
                </a:solidFill>
              </a:rPr>
              <a:t>4º Período de Ciência da Computação</a:t>
            </a:r>
            <a:endParaRPr sz="2300">
              <a:solidFill>
                <a:srgbClr val="FFFFFF"/>
              </a:solidFill>
            </a:endParaRPr>
          </a:p>
          <a:p>
            <a:pPr indent="-3746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•"/>
            </a:pPr>
            <a:r>
              <a:rPr lang="pt-BR" sz="2300">
                <a:solidFill>
                  <a:srgbClr val="FFFFFF"/>
                </a:solidFill>
              </a:rPr>
              <a:t>Diretor e Secretário na LadSoft</a:t>
            </a:r>
            <a:endParaRPr sz="2300">
              <a:solidFill>
                <a:srgbClr val="FFFFFF"/>
              </a:solidFill>
            </a:endParaRPr>
          </a:p>
          <a:p>
            <a:pPr indent="-3746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•"/>
            </a:pPr>
            <a:r>
              <a:rPr lang="pt-BR" sz="2300">
                <a:solidFill>
                  <a:srgbClr val="FFFFFF"/>
                </a:solidFill>
              </a:rPr>
              <a:t>Estagiário em Desenvolvimento de Software</a:t>
            </a:r>
            <a:endParaRPr sz="2300">
              <a:solidFill>
                <a:srgbClr val="FFFFFF"/>
              </a:solidFill>
            </a:endParaRPr>
          </a:p>
          <a:p>
            <a:pPr indent="-3746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•"/>
            </a:pPr>
            <a:r>
              <a:rPr lang="pt-BR" sz="2300">
                <a:solidFill>
                  <a:srgbClr val="FFFFFF"/>
                </a:solidFill>
              </a:rPr>
              <a:t>Trabalho com MySQL, NodeJS, ReactJS e React Native</a:t>
            </a:r>
            <a:endParaRPr sz="2300">
              <a:solidFill>
                <a:srgbClr val="FFFFFF"/>
              </a:solidFill>
            </a:endParaRPr>
          </a:p>
          <a:p>
            <a:pPr indent="-3746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•"/>
            </a:pPr>
            <a:r>
              <a:rPr lang="pt-BR" sz="2300">
                <a:solidFill>
                  <a:srgbClr val="FFFFFF"/>
                </a:solidFill>
              </a:rPr>
              <a:t>Nerd, historiador, otaku e gamer.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</p:txBody>
      </p:sp>
      <p:pic>
        <p:nvPicPr>
          <p:cNvPr id="241" name="Google Shape;2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791201"/>
            <a:ext cx="32385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0"/>
          <p:cNvPicPr preferRelativeResize="0"/>
          <p:nvPr/>
        </p:nvPicPr>
        <p:blipFill rotWithShape="1">
          <a:blip r:embed="rId4">
            <a:alphaModFix/>
          </a:blip>
          <a:srcRect b="0" l="20994" r="17219" t="0"/>
          <a:stretch/>
        </p:blipFill>
        <p:spPr>
          <a:xfrm>
            <a:off x="8163925" y="1826075"/>
            <a:ext cx="3238499" cy="3931142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0"/>
          <p:cNvSpPr txBox="1"/>
          <p:nvPr/>
        </p:nvSpPr>
        <p:spPr>
          <a:xfrm>
            <a:off x="1652525" y="1718625"/>
            <a:ext cx="60810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Paulo Lima </a:t>
            </a:r>
            <a:endParaRPr sz="3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"/>
          <p:cNvSpPr txBox="1"/>
          <p:nvPr>
            <p:ph type="title"/>
          </p:nvPr>
        </p:nvSpPr>
        <p:spPr>
          <a:xfrm>
            <a:off x="917478" y="34793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CONSTANTES </a:t>
            </a:r>
            <a:r>
              <a:rPr lang="pt-B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 VARIÁVEIS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1" name="Google Shape;371;p3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4"/>
              <a:buNone/>
            </a:pPr>
            <a:r>
              <a:rPr lang="pt-BR" sz="1627">
                <a:latin typeface="Century Gothic"/>
                <a:ea typeface="Century Gothic"/>
                <a:cs typeface="Century Gothic"/>
                <a:sym typeface="Century Gothic"/>
              </a:rPr>
              <a:t>Em programação, assim como na matemática, possuímos constantes e variáveis, embora suas definições sejam um pouco diferentes: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34"/>
              <a:buChar char="•"/>
            </a:pPr>
            <a:r>
              <a:rPr b="1" lang="pt-BR" sz="1627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Constantes:</a:t>
            </a:r>
            <a:r>
              <a:rPr b="1" lang="pt-BR" sz="1627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1627">
                <a:latin typeface="Century Gothic"/>
                <a:ea typeface="Century Gothic"/>
                <a:cs typeface="Century Gothic"/>
                <a:sym typeface="Century Gothic"/>
              </a:rPr>
              <a:t>Possuem valor fixo durante toda a execução do programa. Pode ser de qualquer tipo primitivo. </a:t>
            </a:r>
            <a:r>
              <a:rPr lang="pt-BR" sz="1627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EX: Pi</a:t>
            </a:r>
            <a:endParaRPr sz="1627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4"/>
              <a:buChar char="•"/>
            </a:pPr>
            <a:r>
              <a:rPr b="1" lang="pt-BR" sz="1627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Variáveis: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34"/>
              <a:buChar char="•"/>
            </a:pPr>
            <a:r>
              <a:rPr lang="pt-BR" sz="1627">
                <a:latin typeface="Century Gothic"/>
                <a:ea typeface="Century Gothic"/>
                <a:cs typeface="Century Gothic"/>
                <a:sym typeface="Century Gothic"/>
              </a:rPr>
              <a:t>Representa um espaço de memória reservado para determinado dado. </a:t>
            </a:r>
            <a:endParaRPr sz="1627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34"/>
              <a:buChar char="•"/>
            </a:pPr>
            <a:r>
              <a:rPr lang="pt-BR" sz="1627">
                <a:latin typeface="Century Gothic"/>
                <a:ea typeface="Century Gothic"/>
                <a:cs typeface="Century Gothic"/>
                <a:sym typeface="Century Gothic"/>
              </a:rPr>
              <a:t>Deve receber um nome único para que seja possível referenciar.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34"/>
              <a:buChar char="•"/>
            </a:pPr>
            <a:r>
              <a:rPr lang="pt-BR" sz="1627">
                <a:latin typeface="Century Gothic"/>
                <a:ea typeface="Century Gothic"/>
                <a:cs typeface="Century Gothic"/>
                <a:sym typeface="Century Gothic"/>
              </a:rPr>
              <a:t>Deve começar com uma letra, podendo receber ou não o símbolo (_) underline após a primeira letra.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34"/>
              <a:buChar char="•"/>
            </a:pPr>
            <a:r>
              <a:rPr lang="pt-BR" sz="1627">
                <a:latin typeface="Century Gothic"/>
                <a:ea typeface="Century Gothic"/>
                <a:cs typeface="Century Gothic"/>
                <a:sym typeface="Century Gothic"/>
              </a:rPr>
              <a:t>Em Java, deve possuir um tipo.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34"/>
              <a:buChar char="•"/>
            </a:pPr>
            <a:r>
              <a:rPr lang="pt-BR" sz="1627">
                <a:latin typeface="Century Gothic"/>
                <a:ea typeface="Century Gothic"/>
                <a:cs typeface="Century Gothic"/>
                <a:sym typeface="Century Gothic"/>
              </a:rPr>
              <a:t>Só podem armazenar um dado por vez, mas esse dado pode mudar de valor durante a execução do programa, enquanto constantes tem valor fixo.</a:t>
            </a:r>
            <a:endParaRPr/>
          </a:p>
          <a:p>
            <a:pPr indent="-130175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50"/>
              <a:buNone/>
            </a:pPr>
            <a:r>
              <a:t/>
            </a:r>
            <a:endParaRPr sz="124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017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50"/>
              <a:buNone/>
            </a:pPr>
            <a:r>
              <a:t/>
            </a:r>
            <a:endParaRPr sz="124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017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50"/>
              <a:buNone/>
            </a:pPr>
            <a:r>
              <a:t/>
            </a:r>
            <a:endParaRPr sz="124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8096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25"/>
              <a:buNone/>
            </a:pPr>
            <a:r>
              <a:t/>
            </a:r>
            <a:endParaRPr sz="1860"/>
          </a:p>
        </p:txBody>
      </p:sp>
      <p:pic>
        <p:nvPicPr>
          <p:cNvPr id="372" name="Google Shape;37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791201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RECOMENDAÇÕES: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8" name="Google Shape;378;p3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pt-B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Algoritmo: </a:t>
            </a:r>
            <a:r>
              <a:rPr lang="pt-BR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https://youtu.be/qunYR3OD630</a:t>
            </a:r>
            <a:r>
              <a:rPr lang="pt-B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379" name="Google Shape;37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3500" y="5791201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5960" y="0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lang="pt-B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21"/>
          <p:cNvSpPr txBox="1"/>
          <p:nvPr>
            <p:ph idx="1" type="body"/>
          </p:nvPr>
        </p:nvSpPr>
        <p:spPr>
          <a:xfrm>
            <a:off x="941950" y="2412700"/>
            <a:ext cx="70890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</a:rPr>
              <a:t>Contatos: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</a:rPr>
              <a:t>E-mail: 			prmlimajr@hotmail.com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</a:rPr>
              <a:t>Zap: 			(81)99981-3319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</a:rPr>
              <a:t>LinkedIn: 		https://www.linkedin.com/in/prmlimajr/</a:t>
            </a:r>
            <a:endParaRPr sz="35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</a:rPr>
              <a:t>Github: 		https://github.com/prmlimajr</a:t>
            </a:r>
            <a:endParaRPr sz="47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>
                <a:solidFill>
                  <a:srgbClr val="FFFFFF"/>
                </a:solidFill>
              </a:rPr>
              <a:t>Insta</a:t>
            </a:r>
            <a:r>
              <a:rPr lang="pt-BR" sz="2300">
                <a:solidFill>
                  <a:srgbClr val="FFFFFF"/>
                </a:solidFill>
              </a:rPr>
              <a:t>: 			https://www.instagram.com/prmlimajr/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>
                <a:solidFill>
                  <a:srgbClr val="FFFFFF"/>
                </a:solidFill>
              </a:rPr>
              <a:t>LadSoft: 		instagram.com/ladsoftuninassau/</a:t>
            </a:r>
            <a:endParaRPr sz="3500">
              <a:solidFill>
                <a:srgbClr val="FFFFFF"/>
              </a:solidFill>
            </a:endParaRPr>
          </a:p>
        </p:txBody>
      </p:sp>
      <p:pic>
        <p:nvPicPr>
          <p:cNvPr id="250" name="Google Shape;25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791201"/>
            <a:ext cx="32385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1"/>
          <p:cNvPicPr preferRelativeResize="0"/>
          <p:nvPr/>
        </p:nvPicPr>
        <p:blipFill rotWithShape="1">
          <a:blip r:embed="rId4">
            <a:alphaModFix/>
          </a:blip>
          <a:srcRect b="0" l="20994" r="17219" t="0"/>
          <a:stretch/>
        </p:blipFill>
        <p:spPr>
          <a:xfrm>
            <a:off x="8163925" y="1826075"/>
            <a:ext cx="3238499" cy="3931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lang="pt-B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22"/>
          <p:cNvSpPr txBox="1"/>
          <p:nvPr>
            <p:ph idx="1" type="body"/>
          </p:nvPr>
        </p:nvSpPr>
        <p:spPr>
          <a:xfrm>
            <a:off x="1141400" y="1702098"/>
            <a:ext cx="99060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Ementa do curso:</a:t>
            </a:r>
            <a:endParaRPr sz="32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1475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pt-BR"/>
              <a:t>O que é software? O que é algoritmo? O que são Linguagens de Programação? Tipos de dados, Operadores Aritméticos, Operadores Relacionais e Operadores Lógicos</a:t>
            </a:r>
            <a:endParaRPr/>
          </a:p>
          <a:p>
            <a:pPr indent="-371475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pt-BR"/>
              <a:t>Variáveis</a:t>
            </a:r>
            <a:endParaRPr/>
          </a:p>
          <a:p>
            <a:pPr indent="-371475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pt-BR"/>
              <a:t>Estruturas Condicionais </a:t>
            </a:r>
            <a:endParaRPr/>
          </a:p>
          <a:p>
            <a:pPr indent="-371475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pt-BR"/>
              <a:t>Estruturas de Repetição</a:t>
            </a:r>
            <a:endParaRPr/>
          </a:p>
          <a:p>
            <a:pPr indent="-371475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pt-BR"/>
              <a:t>Projeto Final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58" name="Google Shape;25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791201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lang="pt-B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p23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•"/>
            </a:pPr>
            <a:r>
              <a:rPr lang="pt-BR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Software? </a:t>
            </a:r>
            <a:endParaRPr sz="32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</a:pPr>
            <a:r>
              <a:rPr lang="pt-BR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 é uma sequência de instruções escritas para serem interpretadas por um computador com o objetivo de executar tarefas específicas. Também pode ser definido como os programas que comandam o funcionamento de um computador.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65" name="Google Shape;26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791201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 Gothic"/>
              <a:buNone/>
            </a:pPr>
            <a:r>
              <a:rPr lang="pt-BR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 SOFTWARES PODEM SER CLASSIFICADOS EM TRÊS TIPOS:</a:t>
            </a:r>
            <a:br>
              <a:rPr lang="pt-BR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3200"/>
          </a:p>
        </p:txBody>
      </p:sp>
      <p:sp>
        <p:nvSpPr>
          <p:cNvPr id="271" name="Google Shape;271;p2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•"/>
            </a:pPr>
            <a:r>
              <a:rPr b="1" lang="pt-BR" sz="1572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de Sistema: </a:t>
            </a:r>
            <a:r>
              <a:rPr lang="pt-BR" sz="1572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 o conjunto de informações processadas pelo sistema interno de um computador que permite a interação entre usuário e os periféricos do computador através de uma interface gráfica.</a:t>
            </a:r>
            <a:endParaRPr/>
          </a:p>
          <a:p>
            <a:pPr indent="-228600" lvl="0" marL="2286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5"/>
              <a:buChar char="•"/>
            </a:pPr>
            <a:r>
              <a:rPr b="1" lang="pt-BR" sz="1572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de Programação: </a:t>
            </a:r>
            <a:r>
              <a:rPr lang="pt-BR" sz="1572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 o conjunto de ferramentas que permitem ao programador desenvolver programas.</a:t>
            </a:r>
            <a:endParaRPr/>
          </a:p>
          <a:p>
            <a:pPr indent="-228600" lvl="0" marL="2286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5"/>
              <a:buChar char="•"/>
            </a:pPr>
            <a:r>
              <a:rPr b="1" lang="pt-BR" sz="1572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de Aplicação: </a:t>
            </a:r>
            <a:r>
              <a:rPr lang="pt-BR" sz="1572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 programas de computadores que permitem ao usuário executar uma série de tarefas específicas em diversas áreas de atividade como arquitetura, contabilidade, educação, medicina e outras áreas comerciais. </a:t>
            </a:r>
            <a:endParaRPr/>
          </a:p>
          <a:p>
            <a:pPr indent="-103822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5"/>
              <a:buNone/>
            </a:pPr>
            <a:r>
              <a:t/>
            </a:r>
            <a:endParaRPr sz="1572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9644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81"/>
              <a:buNone/>
            </a:pPr>
            <a:r>
              <a:t/>
            </a:r>
            <a:endParaRPr sz="1665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2387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r>
              <a:t/>
            </a:r>
            <a:endParaRPr sz="2220"/>
          </a:p>
        </p:txBody>
      </p:sp>
      <p:pic>
        <p:nvPicPr>
          <p:cNvPr id="272" name="Google Shape;27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791201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pt-BR" sz="3200">
                <a:latin typeface="Century Gothic"/>
                <a:ea typeface="Century Gothic"/>
                <a:cs typeface="Century Gothic"/>
                <a:sym typeface="Century Gothic"/>
              </a:rPr>
              <a:t>COMO OS SOFTWARES SÃO CONSTRUÍDOS?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p2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5"/>
              <a:buChar char="•"/>
            </a:pPr>
            <a:r>
              <a:rPr b="1" lang="pt-BR" sz="1572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Linguagem de baixo nível: </a:t>
            </a:r>
            <a:r>
              <a:rPr lang="pt-BR" sz="1572">
                <a:latin typeface="Century Gothic"/>
                <a:ea typeface="Century Gothic"/>
                <a:cs typeface="Century Gothic"/>
                <a:sym typeface="Century Gothic"/>
              </a:rPr>
              <a:t>Linguagens de baixo nível tem maior proximidade com o que uma máquina compreende. A linguagem de máquina é composta inteiramente de 0s e 1s. Praticamente incompreensível para humanos. </a:t>
            </a:r>
            <a:endParaRPr sz="1572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2286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72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5578" lvl="0" marL="2286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73"/>
              <a:buFont typeface="Century Gothic"/>
              <a:buChar char="•"/>
            </a:pPr>
            <a:r>
              <a:rPr b="1" lang="pt-BR" sz="1572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Linguagem de alto nível: </a:t>
            </a:r>
            <a:r>
              <a:rPr lang="pt-BR" sz="1572">
                <a:latin typeface="Century Gothic"/>
                <a:ea typeface="Century Gothic"/>
                <a:cs typeface="Century Gothic"/>
                <a:sym typeface="Century Gothic"/>
              </a:rPr>
              <a:t>Com esse tipo de linguagem temos maior facilidade na hora de construir softwares. Elas possuem maior proximidade com as linguagens humanas se comparadas com as linguagens de baixo nível. </a:t>
            </a:r>
            <a:endParaRPr sz="1572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2286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5"/>
              <a:buChar char="•"/>
            </a:pPr>
            <a:r>
              <a:rPr lang="pt-BR" sz="1572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1572">
                <a:latin typeface="Century Gothic"/>
                <a:ea typeface="Century Gothic"/>
                <a:cs typeface="Century Gothic"/>
                <a:sym typeface="Century Gothic"/>
              </a:rPr>
              <a:t>Todas as linguagens de programação utilizam em um nível ou outro o conceito de algoritmo para estruturar suas instruções. Computadores só fazem o que são mandados, não tem inteligência própria</a:t>
            </a:r>
            <a:endParaRPr/>
          </a:p>
          <a:p>
            <a:pPr indent="-228600" lvl="0" marL="2286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5"/>
              <a:buChar char="•"/>
            </a:pPr>
            <a:r>
              <a:rPr lang="pt-BR" sz="1572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1572">
                <a:latin typeface="Century Gothic"/>
                <a:ea typeface="Century Gothic"/>
                <a:cs typeface="Century Gothic"/>
                <a:sym typeface="Century Gothic"/>
              </a:rPr>
              <a:t>Cabe aos programadores o papel de criar algoritmos para estruturar essas instruções a fim de se criar software. Mas, afinal, o que é algoritmo?</a:t>
            </a:r>
            <a:endParaRPr sz="1572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9644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81"/>
              <a:buNone/>
            </a:pPr>
            <a:r>
              <a:t/>
            </a:r>
            <a:endParaRPr b="1" sz="1665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9" name="Google Shape;27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791201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ALGORITMO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5" name="Google Shape;285;p2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1600">
                <a:latin typeface="Century Gothic"/>
                <a:ea typeface="Century Gothic"/>
                <a:cs typeface="Century Gothic"/>
                <a:sym typeface="Century Gothic"/>
              </a:rPr>
              <a:t>Algoritmo é uma sequência de passos para resolução de problemas finitos.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1600">
                <a:latin typeface="Century Gothic"/>
                <a:ea typeface="Century Gothic"/>
                <a:cs typeface="Century Gothic"/>
                <a:sym typeface="Century Gothic"/>
              </a:rPr>
              <a:t>Algoritmos no dia a dia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2286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b="1" lang="pt-BR" sz="1600">
                <a:latin typeface="Century Gothic"/>
                <a:ea typeface="Century Gothic"/>
                <a:cs typeface="Century Gothic"/>
                <a:sym typeface="Century Gothic"/>
              </a:rPr>
              <a:t>Sacar dinheiro em um caixa 24h</a:t>
            </a:r>
            <a:endParaRPr b="1"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2286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pt-BR" sz="1600">
                <a:latin typeface="Century Gothic"/>
                <a:ea typeface="Century Gothic"/>
                <a:cs typeface="Century Gothic"/>
                <a:sym typeface="Century Gothic"/>
              </a:rPr>
              <a:t>Qual primeiro passo seguir para resolver esse problema?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pt-BR" sz="1600">
                <a:latin typeface="Century Gothic"/>
                <a:ea typeface="Century Gothic"/>
                <a:cs typeface="Century Gothic"/>
                <a:sym typeface="Century Gothic"/>
              </a:rPr>
              <a:t>Qual a passo seguinte para resolver esse problema? E depois?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pt-BR" sz="1600">
                <a:latin typeface="Century Gothic"/>
                <a:ea typeface="Century Gothic"/>
                <a:cs typeface="Century Gothic"/>
                <a:sym typeface="Century Gothic"/>
              </a:rPr>
              <a:t>O algoritmo deve ter as respostas para essas perguntas, para resolução do problema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86" name="Google Shape;28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791201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ALGORITMO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p27"/>
          <p:cNvSpPr txBox="1"/>
          <p:nvPr>
            <p:ph idx="1" type="body"/>
          </p:nvPr>
        </p:nvSpPr>
        <p:spPr>
          <a:xfrm>
            <a:off x="4121250" y="1817775"/>
            <a:ext cx="3949500" cy="3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Sacar dinheiro no 24h</a:t>
            </a:r>
            <a:endParaRPr b="1" sz="22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AutoNum type="arabicPeriod"/>
            </a:pPr>
            <a:r>
              <a:rPr lang="pt-BR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Ir ao banco</a:t>
            </a:r>
            <a:endParaRPr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AutoNum type="arabicPeriod"/>
            </a:pPr>
            <a:r>
              <a:rPr lang="pt-BR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Entrar na fila do caixa</a:t>
            </a:r>
            <a:endParaRPr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AutoNum type="arabicPeriod"/>
            </a:pPr>
            <a:r>
              <a:rPr lang="pt-BR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Esperar sua vez</a:t>
            </a:r>
            <a:endParaRPr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AutoNum type="arabicPeriod"/>
            </a:pPr>
            <a:r>
              <a:rPr lang="pt-BR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Colocar o cartão na máquina</a:t>
            </a:r>
            <a:endParaRPr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AutoNum type="arabicPeriod"/>
            </a:pPr>
            <a:r>
              <a:rPr lang="pt-BR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Digitar sua senha</a:t>
            </a:r>
            <a:endParaRPr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AutoNum type="arabicPeriod"/>
            </a:pPr>
            <a:r>
              <a:rPr lang="pt-BR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Escolher a operação</a:t>
            </a:r>
            <a:endParaRPr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AutoNum type="arabicPeriod"/>
            </a:pPr>
            <a:r>
              <a:rPr lang="pt-BR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Informar o valor</a:t>
            </a:r>
            <a:endParaRPr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AutoNum type="arabicPeriod"/>
            </a:pPr>
            <a:r>
              <a:rPr lang="pt-BR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Confirmar a senha novamente</a:t>
            </a:r>
            <a:endParaRPr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AutoNum type="arabicPeriod"/>
            </a:pPr>
            <a:r>
              <a:rPr lang="pt-BR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Retirar o dinheiro </a:t>
            </a:r>
            <a:endParaRPr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AutoNum type="arabicPeriod"/>
            </a:pPr>
            <a:r>
              <a:rPr lang="pt-BR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Retirar o cartão da máquina</a:t>
            </a:r>
            <a:endParaRPr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entury Gothic"/>
              <a:buAutoNum type="arabicPeriod"/>
            </a:pPr>
            <a:r>
              <a:rPr lang="pt-BR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Sair do banco</a:t>
            </a:r>
            <a:endParaRPr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93" name="Google Shape;29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0" y="5791201"/>
            <a:ext cx="3238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