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gr0Lmtdzv2qOTa147wkiTknUf0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73B869D-B9F0-434C-9BB4-06FB2D6FBEF0}">
  <a:tblStyle styleId="{573B869D-B9F0-434C-9BB4-06FB2D6FBEF0}" styleName="Table_0">
    <a:wholeTbl>
      <a:tcTxStyle b="off" i="off">
        <a:font>
          <a:latin typeface="Tw Cen MT"/>
          <a:ea typeface="Tw Cen MT"/>
          <a:cs typeface="Tw Cen MT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d872d77e0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8d872d77e0_0_5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d872d77e0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8d872d77e0_0_5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d872d77e0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8d872d77e0_0_4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d872d77e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8d872d77e0_0_4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d872d77e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8d872d77e0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d872d77e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8d872d77e0_0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d872d77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8d872d77e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d872d77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8d872d77e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d872d77e0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8d872d77e0_0_5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Panorâmica com Legenda">
  <p:cSld name="Foto Panorâmica com Legenda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">
  <p:cSld name="3 Coluna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32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32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32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32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32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 de Imagem">
  <p:cSld name="3 Colunas de Imagem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33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33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33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33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33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33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3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3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70" name="Google Shape;70;p2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2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72" name="Google Shape;72;p2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9" name="Google Shape;79;p2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1" name="Google Shape;81;p2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5" name="Google Shape;85;p2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5" name="Google Shape;95;p2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4" name="Google Shape;104;p2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Google Shape;109;p2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1" name="Google Shape;111;p2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4" name="Google Shape;114;p2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6" name="Google Shape;116;p2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9" name="Google Shape;119;p2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0" name="Google Shape;120;p2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3" name="Google Shape;123;p2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5" name="Google Shape;125;p2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 cap="none">
                <a:solidFill>
                  <a:schemeClr val="accen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28" name="Google Shape;128;p2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9" name="Google Shape;149;p25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8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8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8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8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8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8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8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8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8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8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8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8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8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8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8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8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8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8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8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8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8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8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8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8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8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8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8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8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5960" y="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"/>
          <p:cNvSpPr txBox="1"/>
          <p:nvPr>
            <p:ph type="title"/>
          </p:nvPr>
        </p:nvSpPr>
        <p:spPr>
          <a:xfrm>
            <a:off x="1141413" y="230329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b="1" lang="pt-BR" sz="4800">
                <a:solidFill>
                  <a:schemeClr val="dk1"/>
                </a:solidFill>
              </a:rPr>
              <a:t> SAÍDA DE DADOS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13" name="Google Shape;313;p8"/>
          <p:cNvSpPr txBox="1"/>
          <p:nvPr>
            <p:ph idx="1" type="body"/>
          </p:nvPr>
        </p:nvSpPr>
        <p:spPr>
          <a:xfrm>
            <a:off x="1055148" y="1516242"/>
            <a:ext cx="9905999" cy="154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 Em Java, o comando para apresentar uma mensagem no terminal é o System.out.println();</a:t>
            </a:r>
            <a:endParaRPr/>
          </a:p>
        </p:txBody>
      </p:sp>
      <p:pic>
        <p:nvPicPr>
          <p:cNvPr id="314" name="Google Shape;3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060" y="3906685"/>
            <a:ext cx="7200181" cy="798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a de celular&#10;&#10;Descrição gerada automaticamente" id="315" name="Google Shape;31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8174" y="5459527"/>
            <a:ext cx="4842294" cy="110041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8"/>
          <p:cNvSpPr txBox="1"/>
          <p:nvPr/>
        </p:nvSpPr>
        <p:spPr>
          <a:xfrm>
            <a:off x="1058174" y="3430438"/>
            <a:ext cx="2743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CÓDIGO: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7" name="Google Shape;317;p8"/>
          <p:cNvSpPr txBox="1"/>
          <p:nvPr/>
        </p:nvSpPr>
        <p:spPr>
          <a:xfrm>
            <a:off x="1057275" y="5068558"/>
            <a:ext cx="2743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EXIBIÇÃO: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Uma imagem contendo placar, relógio, desenho&#10;&#10;Descrição gerada automaticamente" id="318" name="Google Shape;31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"/>
          <p:cNvSpPr txBox="1"/>
          <p:nvPr>
            <p:ph type="title"/>
          </p:nvPr>
        </p:nvSpPr>
        <p:spPr>
          <a:xfrm>
            <a:off x="1141413" y="187197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b="1" lang="pt-BR" sz="4800">
                <a:solidFill>
                  <a:schemeClr val="dk1"/>
                </a:solidFill>
              </a:rPr>
              <a:t>VARIÁVEIS ACUMULADORAS</a:t>
            </a:r>
            <a:endParaRPr/>
          </a:p>
        </p:txBody>
      </p:sp>
      <p:sp>
        <p:nvSpPr>
          <p:cNvPr id="324" name="Google Shape;324;p10"/>
          <p:cNvSpPr txBox="1"/>
          <p:nvPr>
            <p:ph idx="1" type="body"/>
          </p:nvPr>
        </p:nvSpPr>
        <p:spPr>
          <a:xfrm>
            <a:off x="1069525" y="1516242"/>
            <a:ext cx="9905999" cy="1054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pt-BR" sz="2800"/>
              <a:t>São variáveis que retém o valor inicial e fazem uma operação em cima desse valor. </a:t>
            </a:r>
            <a:endParaRPr sz="2800"/>
          </a:p>
        </p:txBody>
      </p:sp>
      <p:sp>
        <p:nvSpPr>
          <p:cNvPr id="325" name="Google Shape;325;p10"/>
          <p:cNvSpPr txBox="1"/>
          <p:nvPr/>
        </p:nvSpPr>
        <p:spPr>
          <a:xfrm>
            <a:off x="4580625" y="3238951"/>
            <a:ext cx="2743200" cy="4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Por exemplo: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º a = a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º a = a *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º a = a / 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Uma imagem contendo placar, relógio, desenho&#10;&#10;Descrição gerada automaticamente" id="326" name="Google Shape;3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d872d77e0_0_521"/>
          <p:cNvSpPr txBox="1"/>
          <p:nvPr>
            <p:ph type="title"/>
          </p:nvPr>
        </p:nvSpPr>
        <p:spPr>
          <a:xfrm>
            <a:off x="1141413" y="187197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b="1" lang="pt-BR" sz="4800">
                <a:solidFill>
                  <a:schemeClr val="dk1"/>
                </a:solidFill>
              </a:rPr>
              <a:t>OPERADORES UNÁRIOS</a:t>
            </a:r>
            <a:endParaRPr/>
          </a:p>
        </p:txBody>
      </p:sp>
      <p:sp>
        <p:nvSpPr>
          <p:cNvPr id="332" name="Google Shape;332;g8d872d77e0_0_521"/>
          <p:cNvSpPr txBox="1"/>
          <p:nvPr>
            <p:ph idx="1" type="body"/>
          </p:nvPr>
        </p:nvSpPr>
        <p:spPr>
          <a:xfrm>
            <a:off x="1069525" y="1516242"/>
            <a:ext cx="99060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pt-BR" sz="2800"/>
              <a:t>São operadores que utilizam apenas um operando. Também são chamados de operadores de incremento ou decremento.</a:t>
            </a:r>
            <a:endParaRPr sz="2800"/>
          </a:p>
        </p:txBody>
      </p:sp>
      <p:sp>
        <p:nvSpPr>
          <p:cNvPr id="333" name="Google Shape;333;g8d872d77e0_0_521"/>
          <p:cNvSpPr txBox="1"/>
          <p:nvPr/>
        </p:nvSpPr>
        <p:spPr>
          <a:xfrm>
            <a:off x="4580625" y="2726675"/>
            <a:ext cx="2743200" cy="4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Por exemplo: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º a++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º a--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º ++a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º --a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º !a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Uma imagem contendo placar, relógio, desenho&#10;&#10;Descrição gerada automaticamente" id="334" name="Google Shape;334;g8d872d77e0_0_5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d872d77e0_0_528"/>
          <p:cNvSpPr txBox="1"/>
          <p:nvPr>
            <p:ph type="title"/>
          </p:nvPr>
        </p:nvSpPr>
        <p:spPr>
          <a:xfrm>
            <a:off x="1141413" y="187197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b="1" lang="pt-BR" sz="4800">
                <a:solidFill>
                  <a:schemeClr val="dk1"/>
                </a:solidFill>
              </a:rPr>
              <a:t>OPERADORES DE ATRIBUIÇÃO</a:t>
            </a:r>
            <a:endParaRPr/>
          </a:p>
        </p:txBody>
      </p:sp>
      <p:sp>
        <p:nvSpPr>
          <p:cNvPr id="340" name="Google Shape;340;g8d872d77e0_0_528"/>
          <p:cNvSpPr txBox="1"/>
          <p:nvPr>
            <p:ph idx="1" type="body"/>
          </p:nvPr>
        </p:nvSpPr>
        <p:spPr>
          <a:xfrm>
            <a:off x="1069525" y="1516242"/>
            <a:ext cx="99060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pt-BR" sz="2800"/>
              <a:t>São operadores que atribuem valor à uma variável usando ela mesma para o cálculo.</a:t>
            </a:r>
            <a:endParaRPr sz="2800"/>
          </a:p>
        </p:txBody>
      </p:sp>
      <p:sp>
        <p:nvSpPr>
          <p:cNvPr id="341" name="Google Shape;341;g8d872d77e0_0_528"/>
          <p:cNvSpPr txBox="1"/>
          <p:nvPr/>
        </p:nvSpPr>
        <p:spPr>
          <a:xfrm>
            <a:off x="4580625" y="2726675"/>
            <a:ext cx="2743200" cy="4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Por exemplo: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º a += 5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º a -= 3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º a *= 2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º a /= 4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Uma imagem contendo placar, relógio, desenho&#10;&#10;Descrição gerada automaticamente" id="342" name="Google Shape;342;g8d872d77e0_0_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/>
          <p:nvPr>
            <p:ph type="title"/>
          </p:nvPr>
        </p:nvSpPr>
        <p:spPr>
          <a:xfrm>
            <a:off x="1141412" y="230329"/>
            <a:ext cx="9790980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b="1" lang="pt-BR" sz="4800">
                <a:solidFill>
                  <a:schemeClr val="dk1"/>
                </a:solidFill>
              </a:rPr>
              <a:t>CONCATENANDO CADEIA COM VARIÁVEL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8" name="Google Shape;348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pt-BR" sz="2800"/>
              <a:t>Para concatenar uma cadeia de caracteres com uma variável usamos o operador "+".</a:t>
            </a:r>
            <a:endParaRPr/>
          </a:p>
          <a:p>
            <a:pPr indent="-63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>
                <a:solidFill>
                  <a:schemeClr val="dk1"/>
                </a:solidFill>
              </a:rPr>
              <a:t>Exemplo: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pt-BR" sz="2800"/>
              <a:t>System.out.println("O resultado da soma é: " + soma);</a:t>
            </a:r>
            <a:endParaRPr/>
          </a:p>
        </p:txBody>
      </p:sp>
      <p:pic>
        <p:nvPicPr>
          <p:cNvPr descr="Uma imagem contendo placar, relógio, desenho&#10;&#10;Descrição gerada automaticamente" id="349" name="Google Shape;3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 txBox="1"/>
          <p:nvPr>
            <p:ph type="title"/>
          </p:nvPr>
        </p:nvSpPr>
        <p:spPr>
          <a:xfrm>
            <a:off x="1224038" y="2689706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b="1" lang="pt-BR" sz="10000">
                <a:solidFill>
                  <a:srgbClr val="FFFFFF"/>
                </a:solidFill>
              </a:rPr>
              <a:t>BORA CODA</a:t>
            </a:r>
            <a:endParaRPr sz="8800">
              <a:solidFill>
                <a:srgbClr val="FFFFFF"/>
              </a:solidFill>
            </a:endParaRPr>
          </a:p>
        </p:txBody>
      </p:sp>
      <p:pic>
        <p:nvPicPr>
          <p:cNvPr descr="Uma imagem contendo placar, relógio, desenho&#10;&#10;Descrição gerada automaticamente" id="355" name="Google Shape;3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61" name="Google Shape;361;p15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362" name="Google Shape;362;p15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366" name="Google Shape;366;p15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368" name="Google Shape;368;p15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369" name="Google Shape;369;p15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372" name="Google Shape;372;p15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3" name="Google Shape;373;p15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E65144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4" name="Google Shape;374;p15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375" name="Google Shape;375;p15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376" name="Google Shape;376;p15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377" name="Google Shape;377;p15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380" name="Google Shape;380;p15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382" name="Google Shape;382;p15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384" name="Google Shape;384;p15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385" name="Google Shape;385;p15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388" name="Google Shape;388;p15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15"/>
          <p:cNvSpPr txBox="1"/>
          <p:nvPr>
            <p:ph type="title"/>
          </p:nvPr>
        </p:nvSpPr>
        <p:spPr>
          <a:xfrm>
            <a:off x="1019015" y="1093787"/>
            <a:ext cx="3059969" cy="4697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/>
              <a:t>EXERCÍCIOS</a:t>
            </a: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4625084" y="0"/>
            <a:ext cx="7566916" cy="6848476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1" name="Google Shape;391;p15"/>
          <p:cNvSpPr txBox="1"/>
          <p:nvPr>
            <p:ph idx="1" type="body"/>
          </p:nvPr>
        </p:nvSpPr>
        <p:spPr>
          <a:xfrm>
            <a:off x="5215475" y="661000"/>
            <a:ext cx="5832000" cy="5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97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pt-BR" sz="2800"/>
              <a:t>Faça um programa que solicite que o usuário insira dois números e exiba a soma, subtração, divisão e multiplicação entre os números, da seguinte forma:</a:t>
            </a:r>
            <a:endParaRPr sz="2800"/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a + b =</a:t>
            </a:r>
            <a:endParaRPr sz="2800"/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a - b = </a:t>
            </a:r>
            <a:endParaRPr sz="2800"/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a x b = </a:t>
            </a:r>
            <a:endParaRPr sz="28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a : b = </a:t>
            </a:r>
            <a:endParaRPr sz="2800"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Uma imagem contendo placar, relógio, desenho&#10;&#10;Descrição gerada automaticamente" id="392" name="Google Shape;3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d872d77e0_0_48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98" name="Google Shape;398;g8d872d77e0_0_485"/>
          <p:cNvGrpSpPr/>
          <p:nvPr/>
        </p:nvGrpSpPr>
        <p:grpSpPr>
          <a:xfrm>
            <a:off x="-14288" y="0"/>
            <a:ext cx="1220788" cy="6858000"/>
            <a:chOff x="-14288" y="0"/>
            <a:chExt cx="1220788" cy="6858000"/>
          </a:xfrm>
        </p:grpSpPr>
        <p:sp>
          <p:nvSpPr>
            <p:cNvPr id="399" name="Google Shape;399;g8d872d77e0_0_485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g8d872d77e0_0_485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g8d872d77e0_0_485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g8d872d77e0_0_485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03" name="Google Shape;403;g8d872d77e0_0_485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g8d872d77e0_0_485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05" name="Google Shape;405;g8d872d77e0_0_485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06" name="Google Shape;406;g8d872d77e0_0_485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g8d872d77e0_0_485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g8d872d77e0_0_485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09" name="Google Shape;409;g8d872d77e0_0_485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0" name="Google Shape;410;g8d872d77e0_0_485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E65144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1" name="Google Shape;411;g8d872d77e0_0_485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12" name="Google Shape;412;g8d872d77e0_0_485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13" name="Google Shape;413;g8d872d77e0_0_485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14" name="Google Shape;414;g8d872d77e0_0_485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g8d872d77e0_0_485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g8d872d77e0_0_485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17" name="Google Shape;417;g8d872d77e0_0_485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g8d872d77e0_0_485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19" name="Google Shape;419;g8d872d77e0_0_485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g8d872d77e0_0_485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21" name="Google Shape;421;g8d872d77e0_0_485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22" name="Google Shape;422;g8d872d77e0_0_485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g8d872d77e0_0_485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g8d872d77e0_0_485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25" name="Google Shape;425;g8d872d77e0_0_485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g8d872d77e0_0_485"/>
          <p:cNvSpPr txBox="1"/>
          <p:nvPr>
            <p:ph type="title"/>
          </p:nvPr>
        </p:nvSpPr>
        <p:spPr>
          <a:xfrm>
            <a:off x="1019015" y="1093787"/>
            <a:ext cx="3060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/>
              <a:t>EXERCÍCIOS</a:t>
            </a:r>
            <a:endParaRPr/>
          </a:p>
        </p:txBody>
      </p:sp>
      <p:sp>
        <p:nvSpPr>
          <p:cNvPr id="427" name="Google Shape;427;g8d872d77e0_0_485"/>
          <p:cNvSpPr/>
          <p:nvPr/>
        </p:nvSpPr>
        <p:spPr>
          <a:xfrm>
            <a:off x="4625084" y="0"/>
            <a:ext cx="7566900" cy="68484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8" name="Google Shape;428;g8d872d77e0_0_485"/>
          <p:cNvSpPr txBox="1"/>
          <p:nvPr>
            <p:ph idx="1" type="body"/>
          </p:nvPr>
        </p:nvSpPr>
        <p:spPr>
          <a:xfrm>
            <a:off x="5215475" y="2396175"/>
            <a:ext cx="5832000" cy="3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97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500"/>
              <a:buChar char="•"/>
            </a:pPr>
            <a:r>
              <a:rPr lang="pt-BR" sz="2800"/>
              <a:t>Faça um programa que solicite que o usuário informe um número e exiba a tabuada daquele número.</a:t>
            </a:r>
            <a:endParaRPr/>
          </a:p>
        </p:txBody>
      </p:sp>
      <p:pic>
        <p:nvPicPr>
          <p:cNvPr descr="Uma imagem contendo placar, relógio, desenho&#10;&#10;Descrição gerada automaticamente" id="429" name="Google Shape;429;g8d872d77e0_0_4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d872d77e0_0_4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35" name="Google Shape;435;g8d872d77e0_0_449"/>
          <p:cNvGrpSpPr/>
          <p:nvPr/>
        </p:nvGrpSpPr>
        <p:grpSpPr>
          <a:xfrm>
            <a:off x="-14288" y="0"/>
            <a:ext cx="1220788" cy="6858000"/>
            <a:chOff x="-14288" y="0"/>
            <a:chExt cx="1220788" cy="6858000"/>
          </a:xfrm>
        </p:grpSpPr>
        <p:sp>
          <p:nvSpPr>
            <p:cNvPr id="436" name="Google Shape;436;g8d872d77e0_0_449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g8d872d77e0_0_449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g8d872d77e0_0_449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g8d872d77e0_0_449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40" name="Google Shape;440;g8d872d77e0_0_449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g8d872d77e0_0_449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42" name="Google Shape;442;g8d872d77e0_0_449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43" name="Google Shape;443;g8d872d77e0_0_449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g8d872d77e0_0_449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g8d872d77e0_0_449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46" name="Google Shape;446;g8d872d77e0_0_449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7" name="Google Shape;447;g8d872d77e0_0_449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E65144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8" name="Google Shape;448;g8d872d77e0_0_449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49" name="Google Shape;449;g8d872d77e0_0_449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50" name="Google Shape;450;g8d872d77e0_0_449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51" name="Google Shape;451;g8d872d77e0_0_449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g8d872d77e0_0_449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g8d872d77e0_0_449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54" name="Google Shape;454;g8d872d77e0_0_449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g8d872d77e0_0_449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56" name="Google Shape;456;g8d872d77e0_0_449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g8d872d77e0_0_449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58" name="Google Shape;458;g8d872d77e0_0_449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59" name="Google Shape;459;g8d872d77e0_0_449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g8d872d77e0_0_449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g8d872d77e0_0_449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62" name="Google Shape;462;g8d872d77e0_0_449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g8d872d77e0_0_449"/>
          <p:cNvSpPr txBox="1"/>
          <p:nvPr>
            <p:ph type="title"/>
          </p:nvPr>
        </p:nvSpPr>
        <p:spPr>
          <a:xfrm>
            <a:off x="1019015" y="1093787"/>
            <a:ext cx="3060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/>
              <a:t>EXERCÍCIOS</a:t>
            </a:r>
            <a:endParaRPr/>
          </a:p>
        </p:txBody>
      </p:sp>
      <p:sp>
        <p:nvSpPr>
          <p:cNvPr id="464" name="Google Shape;464;g8d872d77e0_0_449"/>
          <p:cNvSpPr/>
          <p:nvPr/>
        </p:nvSpPr>
        <p:spPr>
          <a:xfrm>
            <a:off x="4625084" y="0"/>
            <a:ext cx="7566900" cy="68484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5" name="Google Shape;465;g8d872d77e0_0_449"/>
          <p:cNvSpPr txBox="1"/>
          <p:nvPr>
            <p:ph idx="1" type="body"/>
          </p:nvPr>
        </p:nvSpPr>
        <p:spPr>
          <a:xfrm>
            <a:off x="5215475" y="413125"/>
            <a:ext cx="5832000" cy="5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97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500"/>
              <a:buChar char="•"/>
            </a:pPr>
            <a:r>
              <a:rPr lang="pt-BR" sz="2800"/>
              <a:t>Faça um programa que solicite que o usuário informe o nome de uma disciplina, e depois 2 notas para calcular a média da primeira unidade. Depois informe mais 2 notas para calcular a média da segunda unidade. E depois exiba na tela a seguinte mensagem:</a:t>
            </a:r>
            <a:endParaRPr sz="2800"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</a:rPr>
              <a:t>Disciplina : XXX Média Final: XX</a:t>
            </a:r>
            <a:endParaRPr sz="2800"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Uma imagem contendo placar, relógio, desenho&#10;&#10;Descrição gerada automaticamente" id="466" name="Google Shape;466;g8d872d77e0_0_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d872d77e0_0_1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72" name="Google Shape;472;g8d872d77e0_0_125"/>
          <p:cNvGrpSpPr/>
          <p:nvPr/>
        </p:nvGrpSpPr>
        <p:grpSpPr>
          <a:xfrm>
            <a:off x="-14288" y="0"/>
            <a:ext cx="1220788" cy="6858000"/>
            <a:chOff x="-14288" y="0"/>
            <a:chExt cx="1220788" cy="6858000"/>
          </a:xfrm>
        </p:grpSpPr>
        <p:sp>
          <p:nvSpPr>
            <p:cNvPr id="473" name="Google Shape;473;g8d872d77e0_0_125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g8d872d77e0_0_125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g8d872d77e0_0_125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g8d872d77e0_0_125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77" name="Google Shape;477;g8d872d77e0_0_125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g8d872d77e0_0_125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79" name="Google Shape;479;g8d872d77e0_0_125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80" name="Google Shape;480;g8d872d77e0_0_125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g8d872d77e0_0_125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g8d872d77e0_0_125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83" name="Google Shape;483;g8d872d77e0_0_125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4" name="Google Shape;484;g8d872d77e0_0_125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E65144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5" name="Google Shape;485;g8d872d77e0_0_125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86" name="Google Shape;486;g8d872d77e0_0_125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87" name="Google Shape;487;g8d872d77e0_0_125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88" name="Google Shape;488;g8d872d77e0_0_125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g8d872d77e0_0_125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g8d872d77e0_0_125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91" name="Google Shape;491;g8d872d77e0_0_125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g8d872d77e0_0_125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93" name="Google Shape;493;g8d872d77e0_0_125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g8d872d77e0_0_125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95" name="Google Shape;495;g8d872d77e0_0_125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96" name="Google Shape;496;g8d872d77e0_0_125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g8d872d77e0_0_125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g8d872d77e0_0_125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499" name="Google Shape;499;g8d872d77e0_0_125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g8d872d77e0_0_125"/>
          <p:cNvSpPr txBox="1"/>
          <p:nvPr>
            <p:ph type="title"/>
          </p:nvPr>
        </p:nvSpPr>
        <p:spPr>
          <a:xfrm>
            <a:off x="1019015" y="1093787"/>
            <a:ext cx="3060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/>
              <a:t>EXERCÍCIOS</a:t>
            </a:r>
            <a:endParaRPr/>
          </a:p>
        </p:txBody>
      </p:sp>
      <p:sp>
        <p:nvSpPr>
          <p:cNvPr id="501" name="Google Shape;501;g8d872d77e0_0_125"/>
          <p:cNvSpPr/>
          <p:nvPr/>
        </p:nvSpPr>
        <p:spPr>
          <a:xfrm>
            <a:off x="4625084" y="0"/>
            <a:ext cx="7566900" cy="68484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2" name="Google Shape;502;g8d872d77e0_0_125"/>
          <p:cNvSpPr txBox="1"/>
          <p:nvPr>
            <p:ph idx="1" type="body"/>
          </p:nvPr>
        </p:nvSpPr>
        <p:spPr>
          <a:xfrm>
            <a:off x="5215475" y="710600"/>
            <a:ext cx="5832000" cy="5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700"/>
              <a:buChar char="•"/>
            </a:pPr>
            <a:r>
              <a:rPr lang="pt-BR" sz="2600"/>
              <a:t>Faça um programa que solicite que o usuário informe o seu nome, sua altura e o seu peso. O programa deve exibir na tela a seguinte frase: </a:t>
            </a:r>
            <a:endParaRPr sz="2600"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</a:rPr>
              <a:t>“Fulano, pesa XXkg, tem Xm de altura e seu IMC é: XX”  </a:t>
            </a:r>
            <a:endParaRPr sz="2600">
              <a:solidFill>
                <a:srgbClr val="000000"/>
              </a:solidFill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600"/>
              <a:t>Sabendo que a fórmula para calcular o IMC é o peso dividido pelo quadrado da altura.</a:t>
            </a:r>
            <a:endParaRPr sz="2600"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ma imagem contendo placar, relógio, desenho&#10;&#10;Descrição gerada automaticamente" id="503" name="Google Shape;503;g8d872d77e0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"/>
          <p:cNvSpPr txBox="1"/>
          <p:nvPr>
            <p:ph type="title"/>
          </p:nvPr>
        </p:nvSpPr>
        <p:spPr>
          <a:xfrm>
            <a:off x="451300" y="215952"/>
            <a:ext cx="11271847" cy="19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b="1" lang="pt-BR" sz="4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– 01</a:t>
            </a:r>
            <a:br>
              <a:rPr b="1" lang="pt-BR" sz="48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pt-BR" sz="4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endParaRPr b="1" sz="4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2"/>
          <p:cNvSpPr txBox="1"/>
          <p:nvPr>
            <p:ph idx="1" type="body"/>
          </p:nvPr>
        </p:nvSpPr>
        <p:spPr>
          <a:xfrm>
            <a:off x="1141400" y="1801250"/>
            <a:ext cx="9906000" cy="3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 sz="3200"/>
              <a:t>O Que Já Vimos Até Agora:</a:t>
            </a:r>
            <a:endParaRPr sz="3200"/>
          </a:p>
          <a:p>
            <a:pPr indent="-371475" lvl="0" marL="457200" rtl="0" algn="just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O que é software? O que é algoritmo? O que são Linguagens de Programação? Tipos de dados, Operadores Aritméticos, Operadores Relacionais e Operadores Lógicos</a:t>
            </a:r>
            <a:endParaRPr/>
          </a:p>
        </p:txBody>
      </p:sp>
      <p:pic>
        <p:nvPicPr>
          <p:cNvPr id="241" name="Google Shape;2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8d872d77e0_0_30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09" name="Google Shape;509;g8d872d77e0_0_305"/>
          <p:cNvGrpSpPr/>
          <p:nvPr/>
        </p:nvGrpSpPr>
        <p:grpSpPr>
          <a:xfrm>
            <a:off x="-14288" y="0"/>
            <a:ext cx="1220788" cy="6858000"/>
            <a:chOff x="-14288" y="0"/>
            <a:chExt cx="1220788" cy="6858000"/>
          </a:xfrm>
        </p:grpSpPr>
        <p:sp>
          <p:nvSpPr>
            <p:cNvPr id="510" name="Google Shape;510;g8d872d77e0_0_305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g8d872d77e0_0_305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g8d872d77e0_0_305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g8d872d77e0_0_305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14" name="Google Shape;514;g8d872d77e0_0_305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g8d872d77e0_0_305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16" name="Google Shape;516;g8d872d77e0_0_305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17" name="Google Shape;517;g8d872d77e0_0_305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g8d872d77e0_0_305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g8d872d77e0_0_305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20" name="Google Shape;520;g8d872d77e0_0_305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1" name="Google Shape;521;g8d872d77e0_0_305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E65144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2" name="Google Shape;522;g8d872d77e0_0_305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23" name="Google Shape;523;g8d872d77e0_0_305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24" name="Google Shape;524;g8d872d77e0_0_305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25" name="Google Shape;525;g8d872d77e0_0_305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g8d872d77e0_0_305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g8d872d77e0_0_305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28" name="Google Shape;528;g8d872d77e0_0_305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g8d872d77e0_0_305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30" name="Google Shape;530;g8d872d77e0_0_305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g8d872d77e0_0_305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32" name="Google Shape;532;g8d872d77e0_0_305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33" name="Google Shape;533;g8d872d77e0_0_305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g8d872d77e0_0_305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g8d872d77e0_0_305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36" name="Google Shape;536;g8d872d77e0_0_305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g8d872d77e0_0_305"/>
          <p:cNvSpPr txBox="1"/>
          <p:nvPr>
            <p:ph type="title"/>
          </p:nvPr>
        </p:nvSpPr>
        <p:spPr>
          <a:xfrm>
            <a:off x="1019015" y="1093787"/>
            <a:ext cx="3060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/>
              <a:t>EXERCÍCIOS</a:t>
            </a:r>
            <a:endParaRPr/>
          </a:p>
        </p:txBody>
      </p:sp>
      <p:sp>
        <p:nvSpPr>
          <p:cNvPr id="538" name="Google Shape;538;g8d872d77e0_0_305"/>
          <p:cNvSpPr/>
          <p:nvPr/>
        </p:nvSpPr>
        <p:spPr>
          <a:xfrm>
            <a:off x="4625084" y="0"/>
            <a:ext cx="7566900" cy="68484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9" name="Google Shape;539;g8d872d77e0_0_305"/>
          <p:cNvSpPr txBox="1"/>
          <p:nvPr>
            <p:ph idx="1" type="body"/>
          </p:nvPr>
        </p:nvSpPr>
        <p:spPr>
          <a:xfrm>
            <a:off x="5215475" y="1404650"/>
            <a:ext cx="5832000" cy="4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38"/>
              <a:buChar char="•"/>
            </a:pPr>
            <a:r>
              <a:rPr lang="pt-BR" sz="2590"/>
              <a:t>Faça um programa que solicite que o usuário informe os valores de A e de B e depois faça com que os valores de A e B sejam trocados. </a:t>
            </a:r>
            <a:endParaRPr sz="2590"/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90"/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790">
                <a:solidFill>
                  <a:srgbClr val="000000"/>
                </a:solidFill>
              </a:rPr>
              <a:t>NÃO VALE ROUBAR!!!!</a:t>
            </a:r>
            <a:endParaRPr sz="4790">
              <a:solidFill>
                <a:srgbClr val="000000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2800"/>
          </a:p>
        </p:txBody>
      </p:sp>
      <p:pic>
        <p:nvPicPr>
          <p:cNvPr descr="Uma imagem contendo placar, relógio, desenho&#10;&#10;Descrição gerada automaticamente" id="540" name="Google Shape;540;g8d872d77e0_0_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placar, relógio, desenho&#10;&#10;Descrição gerada automaticamente" id="545" name="Google Shape;545;g8d872d77e0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8d872d77e0_0_9"/>
          <p:cNvSpPr txBox="1"/>
          <p:nvPr/>
        </p:nvSpPr>
        <p:spPr>
          <a:xfrm>
            <a:off x="941950" y="2412700"/>
            <a:ext cx="70890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Contatos:</a:t>
            </a:r>
            <a:endParaRPr sz="3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E-mail: 			prmlimajr@hotmail.com</a:t>
            </a:r>
            <a:endParaRPr sz="23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Zap: 			(81)99981-3319</a:t>
            </a:r>
            <a:endParaRPr sz="23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LinkedIn: 		https://www.linkedin.com/in/prmlimajr/</a:t>
            </a:r>
            <a:endParaRPr sz="35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Github: 		https://github.com/prmlimajr</a:t>
            </a:r>
            <a:endParaRPr sz="47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Insta: 			https://www.instagram.com/prmlimajr/</a:t>
            </a:r>
            <a:endParaRPr sz="23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LadSoft: 		instagram.com/ladsoftuninassau/</a:t>
            </a:r>
            <a:endParaRPr sz="35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47" name="Google Shape;547;g8d872d77e0_0_9"/>
          <p:cNvPicPr preferRelativeResize="0"/>
          <p:nvPr/>
        </p:nvPicPr>
        <p:blipFill rotWithShape="1">
          <a:blip r:embed="rId4">
            <a:alphaModFix/>
          </a:blip>
          <a:srcRect b="0" l="20994" r="17219" t="0"/>
          <a:stretch/>
        </p:blipFill>
        <p:spPr>
          <a:xfrm>
            <a:off x="8163925" y="1826075"/>
            <a:ext cx="3238499" cy="3931142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8d872d77e0_0_9"/>
          <p:cNvSpPr txBox="1"/>
          <p:nvPr/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hoje é só!</a:t>
            </a:r>
            <a:endParaRPr sz="5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d872d77e0_0_0"/>
          <p:cNvSpPr txBox="1"/>
          <p:nvPr>
            <p:ph type="title"/>
          </p:nvPr>
        </p:nvSpPr>
        <p:spPr>
          <a:xfrm>
            <a:off x="451300" y="215952"/>
            <a:ext cx="112719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b="1" lang="pt-BR" sz="4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– 02</a:t>
            </a:r>
            <a:br>
              <a:rPr b="1" lang="pt-BR" sz="48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pt-BR" sz="4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(CONTINUAÇÃO)</a:t>
            </a:r>
            <a:endParaRPr b="1" sz="4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g8d872d77e0_0_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 sz="3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48" name="Google Shape;248;g8d872d77e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8d872d77e0_0_0"/>
          <p:cNvSpPr txBox="1"/>
          <p:nvPr/>
        </p:nvSpPr>
        <p:spPr>
          <a:xfrm>
            <a:off x="296174" y="2711570"/>
            <a:ext cx="11786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AGORA A GENTE JÁ SABE O QUE É VARIÁVEL, MAS EU POSSO COLOCAR QUALQUER NOME QUE DER NA TELHA?</a:t>
            </a:r>
            <a:endParaRPr sz="3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0" name="Google Shape;250;g8d872d77e0_0_0"/>
          <p:cNvSpPr txBox="1"/>
          <p:nvPr/>
        </p:nvSpPr>
        <p:spPr>
          <a:xfrm>
            <a:off x="309652" y="4019011"/>
            <a:ext cx="2743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NÃO. </a:t>
            </a:r>
            <a:endParaRPr/>
          </a:p>
        </p:txBody>
      </p:sp>
      <p:sp>
        <p:nvSpPr>
          <p:cNvPr id="251" name="Google Shape;251;g8d872d77e0_0_0"/>
          <p:cNvSpPr txBox="1"/>
          <p:nvPr/>
        </p:nvSpPr>
        <p:spPr>
          <a:xfrm>
            <a:off x="179358" y="4665093"/>
            <a:ext cx="15395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NÃO! </a:t>
            </a:r>
            <a:r>
              <a:rPr lang="pt-BR" sz="36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(SÓ QUE DE OUTRA COR)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"/>
          <p:cNvSpPr txBox="1"/>
          <p:nvPr>
            <p:ph type="title"/>
          </p:nvPr>
        </p:nvSpPr>
        <p:spPr>
          <a:xfrm>
            <a:off x="1012017" y="330971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b="1" lang="pt-BR" sz="4800">
                <a:solidFill>
                  <a:schemeClr val="dk1"/>
                </a:solidFill>
              </a:rPr>
              <a:t>NOMEANDO VARIÁVEIS NO JAVA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57" name="Google Shape;257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572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57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57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58" name="Google Shape;2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"/>
          <p:cNvSpPr txBox="1"/>
          <p:nvPr/>
        </p:nvSpPr>
        <p:spPr>
          <a:xfrm>
            <a:off x="181155" y="1892060"/>
            <a:ext cx="12275388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 Variáveis devem possuir identificação única dentro do programa. 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 Elas devem possuir um nome que deixe claro o que ela é. 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 Deve-se ter cuidado com abreviações, usar somente abreviações que são de conhecimento geral e facilmente entendidas. 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 Nomes de variáveis são conhecidos como identificadores. 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br>
              <a:rPr b="1" lang="pt-BR" sz="4800"/>
            </a:br>
            <a:endParaRPr sz="4800"/>
          </a:p>
        </p:txBody>
      </p:sp>
      <p:sp>
        <p:nvSpPr>
          <p:cNvPr id="265" name="Google Shape;265;p4"/>
          <p:cNvSpPr txBox="1"/>
          <p:nvPr>
            <p:ph idx="1" type="body"/>
          </p:nvPr>
        </p:nvSpPr>
        <p:spPr>
          <a:xfrm>
            <a:off x="666959" y="1602506"/>
            <a:ext cx="10969923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</a:pPr>
            <a:r>
              <a:t/>
            </a:r>
            <a:endParaRPr sz="3600"/>
          </a:p>
        </p:txBody>
      </p:sp>
      <p:sp>
        <p:nvSpPr>
          <p:cNvPr id="266" name="Google Shape;266;p4"/>
          <p:cNvSpPr txBox="1"/>
          <p:nvPr/>
        </p:nvSpPr>
        <p:spPr>
          <a:xfrm>
            <a:off x="296175" y="1454225"/>
            <a:ext cx="11757900" cy="7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Identificadores em Java não podem iniciar com números, ou símbolos (com exceção dos símbolos de cifrão ($) e underline (_)) 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Identificadores não devem possuir o mesmo nome de uma palavra reservada. 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            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7150" lvl="0" marL="28575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                         </a:t>
            </a:r>
            <a:endParaRPr/>
          </a:p>
        </p:txBody>
      </p:sp>
      <p:pic>
        <p:nvPicPr>
          <p:cNvPr descr="Uma imagem contendo placar, relógio, desenho&#10;&#10;Descrição gerada automaticamente" id="267" name="Google Shape;2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/>
          <p:cNvSpPr txBox="1"/>
          <p:nvPr/>
        </p:nvSpPr>
        <p:spPr>
          <a:xfrm>
            <a:off x="4063042" y="5644551"/>
            <a:ext cx="27432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274" name="Google Shape;274;p5"/>
          <p:cNvGraphicFramePr/>
          <p:nvPr/>
        </p:nvGraphicFramePr>
        <p:xfrm>
          <a:off x="258485" y="1762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{573B869D-B9F0-434C-9BB4-06FB2D6FBEF0}</a:tableStyleId>
              </a:tblPr>
              <a:tblGrid>
                <a:gridCol w="2019650"/>
                <a:gridCol w="2234775"/>
                <a:gridCol w="1900125"/>
                <a:gridCol w="1773750"/>
                <a:gridCol w="1766900"/>
                <a:gridCol w="1979825"/>
              </a:tblGrid>
              <a:tr h="44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abstract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assert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boolean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break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byte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case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</a:tr>
              <a:tr h="81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catch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char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class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const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continue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default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</a:tr>
              <a:tr h="81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double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do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else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enum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extends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false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</a:tr>
              <a:tr h="44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final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finally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float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for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goto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if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</a:tr>
              <a:tr h="81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implements </a:t>
                      </a:r>
                      <a:endParaRPr b="0" i="0" sz="2800" u="none" cap="none" strike="noStrike"/>
                    </a:p>
                  </a:txBody>
                  <a:tcPr marT="52075" marB="52075" marR="217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import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instanceof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int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interface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long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</a:tr>
              <a:tr h="81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native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new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null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package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private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protected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</a:tr>
              <a:tr h="44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public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return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short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static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strictfp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super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</a:tr>
              <a:tr h="81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switch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synchronized </a:t>
                      </a:r>
                      <a:endParaRPr b="0" i="0" sz="2800" u="none" cap="none" strike="noStrike"/>
                    </a:p>
                  </a:txBody>
                  <a:tcPr marT="52075" marB="52075" marR="0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this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throw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throws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transient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</a:tr>
              <a:tr h="44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true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try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void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volatile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while </a:t>
                      </a:r>
                      <a:endParaRPr b="0" i="0" sz="2800" u="none" cap="none" strike="noStrike"/>
                    </a:p>
                  </a:txBody>
                  <a:tcPr marT="52075" marB="52075" marR="104125" marL="104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2075" marB="52075" marR="104125" marL="1041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/>
          <p:nvPr>
            <p:ph type="title"/>
          </p:nvPr>
        </p:nvSpPr>
        <p:spPr>
          <a:xfrm>
            <a:off x="1141413" y="474744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b="1" lang="pt-BR" sz="4800">
                <a:solidFill>
                  <a:schemeClr val="dk1"/>
                </a:solidFill>
              </a:rPr>
              <a:t>POSSO USAR ESSES NOMES DE VARIÁVEIS</a:t>
            </a:r>
            <a:r>
              <a:rPr b="1" lang="pt-BR" sz="4800">
                <a:solidFill>
                  <a:schemeClr val="dk1"/>
                </a:solidFill>
              </a:rPr>
              <a:t>? 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280" name="Google Shape;280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Uma imagem contendo placar, relógio, desenho&#10;&#10;Descrição gerada automaticamente" id="281" name="Google Shape;2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6"/>
          <p:cNvSpPr txBox="1"/>
          <p:nvPr/>
        </p:nvSpPr>
        <p:spPr>
          <a:xfrm>
            <a:off x="5040703" y="2812211"/>
            <a:ext cx="27432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35_value </a:t>
            </a:r>
            <a:endParaRPr b="1" sz="2400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$Product </a:t>
            </a:r>
            <a:endParaRPr sz="2400">
              <a:solidFill>
                <a:srgbClr val="92D05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char </a:t>
            </a:r>
            <a:endParaRPr b="1" sz="2400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8231578" y="2825690"/>
            <a:ext cx="27432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%foobar </a:t>
            </a:r>
            <a:endParaRPr b="1" sz="2400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_identifier  </a:t>
            </a:r>
            <a:endParaRPr sz="2400">
              <a:solidFill>
                <a:srgbClr val="92D05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ThrowAction </a:t>
            </a:r>
            <a:endParaRPr sz="2400">
              <a:solidFill>
                <a:srgbClr val="92D05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4" name="Google Shape;284;p6"/>
          <p:cNvSpPr txBox="1"/>
          <p:nvPr/>
        </p:nvSpPr>
        <p:spPr>
          <a:xfrm>
            <a:off x="1674603" y="2810414"/>
            <a:ext cx="27432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foobar  </a:t>
            </a:r>
            <a:endParaRPr sz="2400">
              <a:solidFill>
                <a:srgbClr val="92D05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 </a:t>
            </a:r>
            <a:endParaRPr sz="2400">
              <a:solidFill>
                <a:srgbClr val="92D05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Id_num </a:t>
            </a:r>
            <a:endParaRPr sz="2400">
              <a:solidFill>
                <a:srgbClr val="92D05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5" name="Google Shape;285;p6"/>
          <p:cNvSpPr txBox="1"/>
          <p:nvPr/>
        </p:nvSpPr>
        <p:spPr>
          <a:xfrm>
            <a:off x="2855343" y="2812211"/>
            <a:ext cx="485955" cy="1953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2D0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✔</a:t>
            </a:r>
            <a:endParaRPr sz="2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2D05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2D0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✔</a:t>
            </a:r>
            <a:endParaRPr sz="2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2D05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2D0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✔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6592557" y="2811313"/>
            <a:ext cx="759125" cy="1953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✘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2D0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2D05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✘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7" name="Google Shape;287;p6"/>
          <p:cNvSpPr txBox="1"/>
          <p:nvPr/>
        </p:nvSpPr>
        <p:spPr>
          <a:xfrm>
            <a:off x="10027848" y="2896679"/>
            <a:ext cx="27432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✘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2D0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✔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2D0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✔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b="1" lang="pt-BR" sz="4800">
                <a:solidFill>
                  <a:schemeClr val="dk1"/>
                </a:solidFill>
              </a:rPr>
              <a:t>DECLARANDO VARIÁVEIS</a:t>
            </a:r>
            <a:endParaRPr b="1" sz="4800">
              <a:solidFill>
                <a:schemeClr val="dk1"/>
              </a:solidFill>
            </a:endParaRPr>
          </a:p>
        </p:txBody>
      </p:sp>
      <p:pic>
        <p:nvPicPr>
          <p:cNvPr descr="Uma imagem contendo segurando&#10;&#10;Descrição gerada automaticamente" id="293" name="Google Shape;29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122" y="3257625"/>
            <a:ext cx="7571296" cy="306381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7"/>
          <p:cNvSpPr txBox="1"/>
          <p:nvPr/>
        </p:nvSpPr>
        <p:spPr>
          <a:xfrm>
            <a:off x="1935193" y="2740324"/>
            <a:ext cx="121919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TIPO       </a:t>
            </a:r>
            <a:endParaRPr/>
          </a:p>
        </p:txBody>
      </p:sp>
      <p:pic>
        <p:nvPicPr>
          <p:cNvPr descr="Uma imagem contendo placar, relógio, desenho&#10;&#10;Descrição gerada automaticamente" id="295" name="Google Shape;29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7"/>
          <p:cNvSpPr txBox="1"/>
          <p:nvPr/>
        </p:nvSpPr>
        <p:spPr>
          <a:xfrm>
            <a:off x="3487947" y="2740325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IDENTIFICADOR</a:t>
            </a:r>
            <a:endParaRPr/>
          </a:p>
        </p:txBody>
      </p:sp>
      <p:sp>
        <p:nvSpPr>
          <p:cNvPr id="297" name="Google Shape;297;p7"/>
          <p:cNvSpPr txBox="1"/>
          <p:nvPr/>
        </p:nvSpPr>
        <p:spPr>
          <a:xfrm>
            <a:off x="6678823" y="2796935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VALOR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d872d77e0_0_544"/>
          <p:cNvSpPr txBox="1"/>
          <p:nvPr>
            <p:ph type="title"/>
          </p:nvPr>
        </p:nvSpPr>
        <p:spPr>
          <a:xfrm>
            <a:off x="997640" y="-30163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b="1" lang="pt-BR" sz="4800">
                <a:solidFill>
                  <a:schemeClr val="dk1"/>
                </a:solidFill>
              </a:rPr>
              <a:t>ENTRADA DE DADOS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g8d872d77e0_0_544"/>
          <p:cNvSpPr txBox="1"/>
          <p:nvPr>
            <p:ph idx="1" type="body"/>
          </p:nvPr>
        </p:nvSpPr>
        <p:spPr>
          <a:xfrm>
            <a:off x="1141412" y="682354"/>
            <a:ext cx="9906000" cy="4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Para o usuário digitar algo como entrada de dados, usa-se um objeto Java do tipo Scanner.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 O Scanner recebe entrada de todos os tipos primitivos.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 Importando o Scanner:  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 Scanner precisa ser construído antes de ser utilizado.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Para usarmos o Scanner para ler uma entrada do usuário: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04" name="Google Shape;304;g8d872d77e0_0_5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294" y="3036310"/>
            <a:ext cx="4353823" cy="43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8d872d77e0_0_5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0760" y="4323683"/>
            <a:ext cx="5518029" cy="399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8d872d77e0_0_5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8289" y="5580899"/>
            <a:ext cx="3793466" cy="4395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placar, relógio, desenho&#10;&#10;Descrição gerada automaticamente" id="307" name="Google Shape;307;g8d872d77e0_0_5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2020-07-02T04:01:00Z</dcterms:created>
  <dc:creator>isabelle oliveira</dc:creator>
</cp:coreProperties>
</file>