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gacsbi8+saK9/GO+JQT3hGGlwI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c38c762d3_0_7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8c38c762d3_0_7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8c38c762d3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8c38c762d3_0_13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8c38c762d3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8c38c762d3_0_7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c38c762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8c38c762d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38c762d3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8c38c762d3_0_15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8c38c762d3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8c38c762d3_0_1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8c38c762d3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8c38c762d3_0_13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c38c762d3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8c38c762d3_0_4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8c38c762d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8c38c762d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8c38c762d3_0_16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8c38c762d3_0_16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Panorâmica com Legenda">
  <p:cSld name="Foto Panorâmica com Legenda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2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3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34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3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">
  <p:cSld name="3 Coluna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36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36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36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36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36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3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 de Imagem">
  <p:cSld name="3 Colunas de Imagem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37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2" name="Google Shape;212;p37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37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37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5" name="Google Shape;215;p37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37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37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8" name="Google Shape;218;p37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3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3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3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c38c762d3_0_52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g8c38c762d3_0_52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g8c38c762d3_0_52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c38c762d3_0_52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g8c38c762d3_0_527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8" name="Google Shape;288;g8c38c762d3_0_527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g8c38c762d3_0_527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g8c38c762d3_0_527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c38c762d3_0_533"/>
          <p:cNvSpPr txBox="1"/>
          <p:nvPr>
            <p:ph type="title"/>
          </p:nvPr>
        </p:nvSpPr>
        <p:spPr>
          <a:xfrm>
            <a:off x="1141413" y="609600"/>
            <a:ext cx="59346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g8c38c762d3_0_533"/>
          <p:cNvSpPr/>
          <p:nvPr>
            <p:ph idx="2" type="pic"/>
          </p:nvPr>
        </p:nvSpPr>
        <p:spPr>
          <a:xfrm>
            <a:off x="7380721" y="609601"/>
            <a:ext cx="3666600" cy="51816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94" name="Google Shape;294;g8c38c762d3_0_533"/>
          <p:cNvSpPr txBox="1"/>
          <p:nvPr>
            <p:ph idx="1" type="body"/>
          </p:nvPr>
        </p:nvSpPr>
        <p:spPr>
          <a:xfrm>
            <a:off x="1141410" y="2249486"/>
            <a:ext cx="59346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5" name="Google Shape;295;g8c38c762d3_0_53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g8c38c762d3_0_53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g8c38c762d3_0_53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99" name="Google Shape;299;g8c38c762d3_0_54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g8c38c762d3_0_540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301" name="Google Shape;301;g8c38c762d3_0_540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g8c38c762d3_0_540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g8c38c762d3_0_540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g8c38c762d3_0_540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g8c38c762d3_0_540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g8c38c762d3_0_540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07" name="Google Shape;307;g8c38c762d3_0_540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08" name="Google Shape;308;g8c38c762d3_0_540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g8c38c762d3_0_540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0" name="Google Shape;310;g8c38c762d3_0_540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1" name="Google Shape;311;g8c38c762d3_0_540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g8c38c762d3_0_540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g8c38c762d3_0_540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4" name="Google Shape;314;g8c38c762d3_0_540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g8c38c762d3_0_540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6" name="Google Shape;316;g8c38c762d3_0_540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g8c38c762d3_0_540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g8c38c762d3_0_540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9" name="Google Shape;319;g8c38c762d3_0_540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g8c38c762d3_0_540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g8c38c762d3_0_540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22" name="Google Shape;322;g8c38c762d3_0_540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g8c38c762d3_0_540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24" name="Google Shape;324;g8c38c762d3_0_540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g8c38c762d3_0_540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26" name="Google Shape;326;g8c38c762d3_0_540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g8c38c762d3_0_540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28" name="Google Shape;328;g8c38c762d3_0_540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g8c38c762d3_0_540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g8c38c762d3_0_540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g8c38c762d3_0_540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32" name="Google Shape;332;g8c38c762d3_0_540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33" name="Google Shape;333;g8c38c762d3_0_540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g8c38c762d3_0_540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35" name="Google Shape;335;g8c38c762d3_0_540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36" name="Google Shape;336;g8c38c762d3_0_540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g8c38c762d3_0_540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38" name="Google Shape;338;g8c38c762d3_0_540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g8c38c762d3_0_540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40" name="Google Shape;340;g8c38c762d3_0_540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g8c38c762d3_0_540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g8c38c762d3_0_540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43" name="Google Shape;343;g8c38c762d3_0_540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g8c38c762d3_0_540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45" name="Google Shape;345;g8c38c762d3_0_540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g8c38c762d3_0_540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g8c38c762d3_0_540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48" name="Google Shape;348;g8c38c762d3_0_540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49" name="Google Shape;349;g8c38c762d3_0_540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g8c38c762d3_0_540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g8c38c762d3_0_540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52" name="Google Shape;352;g8c38c762d3_0_540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g8c38c762d3_0_540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54" name="Google Shape;354;g8c38c762d3_0_540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g8c38c762d3_0_540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g8c38c762d3_0_540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 cap="none">
                <a:solidFill>
                  <a:schemeClr val="accen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357" name="Google Shape;357;g8c38c762d3_0_540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g8c38c762d3_0_540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g8c38c762d3_0_540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c38c762d3_0_602"/>
          <p:cNvSpPr txBox="1"/>
          <p:nvPr>
            <p:ph type="title"/>
          </p:nvPr>
        </p:nvSpPr>
        <p:spPr>
          <a:xfrm>
            <a:off x="1141411" y="1419226"/>
            <a:ext cx="990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g8c38c762d3_0_602"/>
          <p:cNvSpPr txBox="1"/>
          <p:nvPr>
            <p:ph idx="1" type="body"/>
          </p:nvPr>
        </p:nvSpPr>
        <p:spPr>
          <a:xfrm>
            <a:off x="1141411" y="4424362"/>
            <a:ext cx="99060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3" name="Google Shape;363;g8c38c762d3_0_60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g8c38c762d3_0_602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g8c38c762d3_0_60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c38c762d3_0_60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g8c38c762d3_0_608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69" name="Google Shape;369;g8c38c762d3_0_608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70" name="Google Shape;370;g8c38c762d3_0_60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g8c38c762d3_0_60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g8c38c762d3_0_60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c38c762d3_0_615"/>
          <p:cNvSpPr txBox="1"/>
          <p:nvPr>
            <p:ph type="title"/>
          </p:nvPr>
        </p:nvSpPr>
        <p:spPr>
          <a:xfrm>
            <a:off x="1141411" y="619126"/>
            <a:ext cx="99060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g8c38c762d3_0_615"/>
          <p:cNvSpPr txBox="1"/>
          <p:nvPr>
            <p:ph idx="1" type="body"/>
          </p:nvPr>
        </p:nvSpPr>
        <p:spPr>
          <a:xfrm>
            <a:off x="1370019" y="2249486"/>
            <a:ext cx="4649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76" name="Google Shape;376;g8c38c762d3_0_615"/>
          <p:cNvSpPr txBox="1"/>
          <p:nvPr>
            <p:ph idx="2" type="body"/>
          </p:nvPr>
        </p:nvSpPr>
        <p:spPr>
          <a:xfrm>
            <a:off x="1141410" y="3073397"/>
            <a:ext cx="4878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77" name="Google Shape;377;g8c38c762d3_0_615"/>
          <p:cNvSpPr txBox="1"/>
          <p:nvPr>
            <p:ph idx="3" type="body"/>
          </p:nvPr>
        </p:nvSpPr>
        <p:spPr>
          <a:xfrm>
            <a:off x="6400808" y="2249485"/>
            <a:ext cx="4646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78" name="Google Shape;378;g8c38c762d3_0_615"/>
          <p:cNvSpPr txBox="1"/>
          <p:nvPr>
            <p:ph idx="4" type="body"/>
          </p:nvPr>
        </p:nvSpPr>
        <p:spPr>
          <a:xfrm>
            <a:off x="6172200" y="3073397"/>
            <a:ext cx="4875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79" name="Google Shape;379;g8c38c762d3_0_61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g8c38c762d3_0_61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g8c38c762d3_0_61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c38c762d3_0_624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g8c38c762d3_0_62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g8c38c762d3_0_62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g8c38c762d3_0_62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c38c762d3_0_629"/>
          <p:cNvSpPr txBox="1"/>
          <p:nvPr>
            <p:ph type="title"/>
          </p:nvPr>
        </p:nvSpPr>
        <p:spPr>
          <a:xfrm>
            <a:off x="1146705" y="609601"/>
            <a:ext cx="38559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g8c38c762d3_0_629"/>
          <p:cNvSpPr txBox="1"/>
          <p:nvPr>
            <p:ph idx="1" type="body"/>
          </p:nvPr>
        </p:nvSpPr>
        <p:spPr>
          <a:xfrm>
            <a:off x="5156200" y="592666"/>
            <a:ext cx="58911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90" name="Google Shape;390;g8c38c762d3_0_629"/>
          <p:cNvSpPr txBox="1"/>
          <p:nvPr>
            <p:ph idx="2" type="body"/>
          </p:nvPr>
        </p:nvSpPr>
        <p:spPr>
          <a:xfrm>
            <a:off x="1146705" y="2249486"/>
            <a:ext cx="3855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391" name="Google Shape;391;g8c38c762d3_0_629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g8c38c762d3_0_629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g8c38c762d3_0_62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Panorâmica com Legenda">
  <p:cSld name="Foto Panorâmica com Legenda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c38c762d3_0_636"/>
          <p:cNvSpPr txBox="1"/>
          <p:nvPr>
            <p:ph type="title"/>
          </p:nvPr>
        </p:nvSpPr>
        <p:spPr>
          <a:xfrm>
            <a:off x="1141410" y="4304664"/>
            <a:ext cx="9912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g8c38c762d3_0_636"/>
          <p:cNvSpPr/>
          <p:nvPr>
            <p:ph idx="2" type="pic"/>
          </p:nvPr>
        </p:nvSpPr>
        <p:spPr>
          <a:xfrm>
            <a:off x="1141411" y="606426"/>
            <a:ext cx="9912300" cy="3299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97" name="Google Shape;397;g8c38c762d3_0_636"/>
          <p:cNvSpPr txBox="1"/>
          <p:nvPr>
            <p:ph idx="1" type="body"/>
          </p:nvPr>
        </p:nvSpPr>
        <p:spPr>
          <a:xfrm>
            <a:off x="1141364" y="5124020"/>
            <a:ext cx="9910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398" name="Google Shape;398;g8c38c762d3_0_636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g8c38c762d3_0_636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g8c38c762d3_0_63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c38c762d3_0_643"/>
          <p:cNvSpPr txBox="1"/>
          <p:nvPr>
            <p:ph type="title"/>
          </p:nvPr>
        </p:nvSpPr>
        <p:spPr>
          <a:xfrm>
            <a:off x="1141456" y="609600"/>
            <a:ext cx="990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g8c38c762d3_0_643"/>
          <p:cNvSpPr txBox="1"/>
          <p:nvPr>
            <p:ph idx="1" type="body"/>
          </p:nvPr>
        </p:nvSpPr>
        <p:spPr>
          <a:xfrm>
            <a:off x="1141410" y="4419599"/>
            <a:ext cx="9904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404" name="Google Shape;404;g8c38c762d3_0_64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g8c38c762d3_0_64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g8c38c762d3_0_64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c38c762d3_0_649"/>
          <p:cNvSpPr txBox="1"/>
          <p:nvPr>
            <p:ph type="title"/>
          </p:nvPr>
        </p:nvSpPr>
        <p:spPr>
          <a:xfrm>
            <a:off x="1446212" y="609599"/>
            <a:ext cx="93027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g8c38c762d3_0_649"/>
          <p:cNvSpPr txBox="1"/>
          <p:nvPr>
            <p:ph idx="1" type="body"/>
          </p:nvPr>
        </p:nvSpPr>
        <p:spPr>
          <a:xfrm>
            <a:off x="1720644" y="3365557"/>
            <a:ext cx="8752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410" name="Google Shape;410;g8c38c762d3_0_649"/>
          <p:cNvSpPr txBox="1"/>
          <p:nvPr>
            <p:ph idx="2" type="body"/>
          </p:nvPr>
        </p:nvSpPr>
        <p:spPr>
          <a:xfrm>
            <a:off x="1141411" y="4309919"/>
            <a:ext cx="99060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411" name="Google Shape;411;g8c38c762d3_0_649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g8c38c762d3_0_649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g8c38c762d3_0_64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4" name="Google Shape;414;g8c38c762d3_0_649"/>
          <p:cNvSpPr txBox="1"/>
          <p:nvPr/>
        </p:nvSpPr>
        <p:spPr>
          <a:xfrm>
            <a:off x="903512" y="732394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415" name="Google Shape;415;g8c38c762d3_0_649"/>
          <p:cNvSpPr txBox="1"/>
          <p:nvPr/>
        </p:nvSpPr>
        <p:spPr>
          <a:xfrm>
            <a:off x="10537370" y="276497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7" name="Google Shape;67;p2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2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9" name="Google Shape;69;p2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5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5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5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5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5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5" name="Google Shape;75;p25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5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5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5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9" name="Google Shape;79;p25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5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5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5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5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5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5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5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5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5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5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5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5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5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5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5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5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5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5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5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5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0" name="Google Shape;100;p25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5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5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5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4" name="Google Shape;104;p25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5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5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1" name="Google Shape;111;p25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5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3" name="Google Shape;113;p25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5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6" name="Google Shape;116;p25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7" name="Google Shape;117;p25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0" name="Google Shape;120;p25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2" name="Google Shape;122;p25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5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 cap="none">
                <a:solidFill>
                  <a:schemeClr val="accen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25" name="Google Shape;125;p25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c38c762d3_0_658"/>
          <p:cNvSpPr txBox="1"/>
          <p:nvPr>
            <p:ph type="title"/>
          </p:nvPr>
        </p:nvSpPr>
        <p:spPr>
          <a:xfrm>
            <a:off x="1141410" y="2134041"/>
            <a:ext cx="99060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g8c38c762d3_0_658"/>
          <p:cNvSpPr txBox="1"/>
          <p:nvPr>
            <p:ph idx="1" type="body"/>
          </p:nvPr>
        </p:nvSpPr>
        <p:spPr>
          <a:xfrm>
            <a:off x="1141364" y="4657655"/>
            <a:ext cx="99045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419" name="Google Shape;419;g8c38c762d3_0_65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g8c38c762d3_0_65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g8c38c762d3_0_65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">
  <p:cSld name="3 Colunas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c38c762d3_0_664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g8c38c762d3_0_664"/>
          <p:cNvSpPr txBox="1"/>
          <p:nvPr>
            <p:ph idx="1" type="body"/>
          </p:nvPr>
        </p:nvSpPr>
        <p:spPr>
          <a:xfrm>
            <a:off x="1141410" y="2674463"/>
            <a:ext cx="319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425" name="Google Shape;425;g8c38c762d3_0_664"/>
          <p:cNvSpPr txBox="1"/>
          <p:nvPr>
            <p:ph idx="2" type="body"/>
          </p:nvPr>
        </p:nvSpPr>
        <p:spPr>
          <a:xfrm>
            <a:off x="1127918" y="3360263"/>
            <a:ext cx="32088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426" name="Google Shape;426;g8c38c762d3_0_664"/>
          <p:cNvSpPr txBox="1"/>
          <p:nvPr>
            <p:ph idx="3" type="body"/>
          </p:nvPr>
        </p:nvSpPr>
        <p:spPr>
          <a:xfrm>
            <a:off x="4514766" y="2677635"/>
            <a:ext cx="318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427" name="Google Shape;427;g8c38c762d3_0_664"/>
          <p:cNvSpPr txBox="1"/>
          <p:nvPr>
            <p:ph idx="4" type="body"/>
          </p:nvPr>
        </p:nvSpPr>
        <p:spPr>
          <a:xfrm>
            <a:off x="4504213" y="3363435"/>
            <a:ext cx="31959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428" name="Google Shape;428;g8c38c762d3_0_664"/>
          <p:cNvSpPr txBox="1"/>
          <p:nvPr>
            <p:ph idx="5" type="body"/>
          </p:nvPr>
        </p:nvSpPr>
        <p:spPr>
          <a:xfrm>
            <a:off x="7852442" y="2674463"/>
            <a:ext cx="3195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429" name="Google Shape;429;g8c38c762d3_0_664"/>
          <p:cNvSpPr txBox="1"/>
          <p:nvPr>
            <p:ph idx="6" type="body"/>
          </p:nvPr>
        </p:nvSpPr>
        <p:spPr>
          <a:xfrm>
            <a:off x="7852442" y="3360263"/>
            <a:ext cx="31950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430" name="Google Shape;430;g8c38c762d3_0_66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g8c38c762d3_0_66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g8c38c762d3_0_66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 de Imagem">
  <p:cSld name="3 Colunas de Imagem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c38c762d3_0_675"/>
          <p:cNvSpPr txBox="1"/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g8c38c762d3_0_675"/>
          <p:cNvSpPr txBox="1"/>
          <p:nvPr>
            <p:ph idx="1" type="body"/>
          </p:nvPr>
        </p:nvSpPr>
        <p:spPr>
          <a:xfrm>
            <a:off x="1141413" y="4404596"/>
            <a:ext cx="319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436" name="Google Shape;436;g8c38c762d3_0_675"/>
          <p:cNvSpPr/>
          <p:nvPr>
            <p:ph idx="2" type="pic"/>
          </p:nvPr>
        </p:nvSpPr>
        <p:spPr>
          <a:xfrm>
            <a:off x="1141413" y="2666998"/>
            <a:ext cx="31953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37" name="Google Shape;437;g8c38c762d3_0_675"/>
          <p:cNvSpPr txBox="1"/>
          <p:nvPr>
            <p:ph idx="3" type="body"/>
          </p:nvPr>
        </p:nvSpPr>
        <p:spPr>
          <a:xfrm>
            <a:off x="1141413" y="4980858"/>
            <a:ext cx="31953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438" name="Google Shape;438;g8c38c762d3_0_675"/>
          <p:cNvSpPr txBox="1"/>
          <p:nvPr>
            <p:ph idx="4" type="body"/>
          </p:nvPr>
        </p:nvSpPr>
        <p:spPr>
          <a:xfrm>
            <a:off x="4489053" y="4404596"/>
            <a:ext cx="320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439" name="Google Shape;439;g8c38c762d3_0_675"/>
          <p:cNvSpPr/>
          <p:nvPr>
            <p:ph idx="5" type="pic"/>
          </p:nvPr>
        </p:nvSpPr>
        <p:spPr>
          <a:xfrm>
            <a:off x="4489053" y="2666998"/>
            <a:ext cx="31989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40" name="Google Shape;440;g8c38c762d3_0_675"/>
          <p:cNvSpPr txBox="1"/>
          <p:nvPr>
            <p:ph idx="6" type="body"/>
          </p:nvPr>
        </p:nvSpPr>
        <p:spPr>
          <a:xfrm>
            <a:off x="4487593" y="4980857"/>
            <a:ext cx="32004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441" name="Google Shape;441;g8c38c762d3_0_675"/>
          <p:cNvSpPr txBox="1"/>
          <p:nvPr>
            <p:ph idx="7" type="body"/>
          </p:nvPr>
        </p:nvSpPr>
        <p:spPr>
          <a:xfrm>
            <a:off x="7852567" y="4404595"/>
            <a:ext cx="3190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442" name="Google Shape;442;g8c38c762d3_0_675"/>
          <p:cNvSpPr/>
          <p:nvPr>
            <p:ph idx="8" type="pic"/>
          </p:nvPr>
        </p:nvSpPr>
        <p:spPr>
          <a:xfrm>
            <a:off x="7852442" y="2666998"/>
            <a:ext cx="31950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43" name="Google Shape;443;g8c38c762d3_0_675"/>
          <p:cNvSpPr txBox="1"/>
          <p:nvPr>
            <p:ph idx="9" type="body"/>
          </p:nvPr>
        </p:nvSpPr>
        <p:spPr>
          <a:xfrm>
            <a:off x="7852442" y="4980854"/>
            <a:ext cx="3195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444" name="Google Shape;444;g8c38c762d3_0_67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g8c38c762d3_0_67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g8c38c762d3_0_67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c38c762d3_0_68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g8c38c762d3_0_689"/>
          <p:cNvSpPr txBox="1"/>
          <p:nvPr>
            <p:ph idx="1" type="body"/>
          </p:nvPr>
        </p:nvSpPr>
        <p:spPr>
          <a:xfrm rot="5400000">
            <a:off x="4323511" y="-932613"/>
            <a:ext cx="3541800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50" name="Google Shape;450;g8c38c762d3_0_689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g8c38c762d3_0_689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g8c38c762d3_0_68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c38c762d3_0_695"/>
          <p:cNvSpPr txBox="1"/>
          <p:nvPr>
            <p:ph type="title"/>
          </p:nvPr>
        </p:nvSpPr>
        <p:spPr>
          <a:xfrm rot="5400000">
            <a:off x="7454161" y="2197949"/>
            <a:ext cx="5181600" cy="20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g8c38c762d3_0_695"/>
          <p:cNvSpPr txBox="1"/>
          <p:nvPr>
            <p:ph idx="1" type="body"/>
          </p:nvPr>
        </p:nvSpPr>
        <p:spPr>
          <a:xfrm rot="5400000">
            <a:off x="2424850" y="-673951"/>
            <a:ext cx="5181600" cy="7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56" name="Google Shape;456;g8c38c762d3_0_69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g8c38c762d3_0_69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g8c38c762d3_0_69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4" name="Google Shape;144;p28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6" name="Google Shape;146;p28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1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4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2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35" name="Google Shape;235;g8c38c762d3_0_47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g8c38c762d3_0_476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237" name="Google Shape;237;g8c38c762d3_0_476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238" name="Google Shape;238;g8c38c762d3_0_476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g8c38c762d3_0_47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g8c38c762d3_0_47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8c38c762d3_0_47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2" name="Google Shape;242;g8c38c762d3_0_47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g8c38c762d3_0_47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4" name="Google Shape;244;g8c38c762d3_0_47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5" name="Google Shape;245;g8c38c762d3_0_47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8c38c762d3_0_47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g8c38c762d3_0_47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8" name="Google Shape;248;g8c38c762d3_0_47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g8c38c762d3_0_47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g8c38c762d3_0_47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1" name="Google Shape;251;g8c38c762d3_0_47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2" name="Google Shape;252;g8c38c762d3_0_47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3" name="Google Shape;253;g8c38c762d3_0_47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g8c38c762d3_0_476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g8c38c762d3_0_47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6" name="Google Shape;256;g8c38c762d3_0_47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8c38c762d3_0_47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8" name="Google Shape;258;g8c38c762d3_0_47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g8c38c762d3_0_47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60" name="Google Shape;260;g8c38c762d3_0_47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61" name="Google Shape;261;g8c38c762d3_0_47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8c38c762d3_0_47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g8c38c762d3_0_47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64" name="Google Shape;264;g8c38c762d3_0_47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g8c38c762d3_0_476"/>
            <p:cNvGrpSpPr/>
            <p:nvPr/>
          </p:nvGrpSpPr>
          <p:grpSpPr>
            <a:xfrm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266" name="Google Shape;266;g8c38c762d3_0_47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67" name="Google Shape;267;g8c38c762d3_0_47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g8c38c762d3_0_47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g8c38c762d3_0_47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70" name="Google Shape;270;g8c38c762d3_0_47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g8c38c762d3_0_47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72" name="Google Shape;272;g8c38c762d3_0_47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g8c38c762d3_0_47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74" name="Google Shape;274;g8c38c762d3_0_47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g8c38c762d3_0_476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6" name="Google Shape;276;g8c38c762d3_0_47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7" name="Google Shape;277;g8c38c762d3_0_476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8" name="Google Shape;278;g8c38c762d3_0_476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9" name="Google Shape;279;g8c38c762d3_0_476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0" name="Google Shape;280;g8c38c762d3_0_47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5960" y="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11"/>
          <p:cNvSpPr txBox="1"/>
          <p:nvPr/>
        </p:nvSpPr>
        <p:spPr>
          <a:xfrm>
            <a:off x="523100" y="1586426"/>
            <a:ext cx="11145900" cy="27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Agora o programa irá checar se a nota é maior ou igual a 60 no comando if e exibir a mensagem de aprovação. 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a nota for menor, irá redirecionar a execução para o comando else onde irá exibir a mensagem de reprovação.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Note que ambos os comandos estão indentados de acordo com o que discutimos anteriormente.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12"/>
          <p:cNvSpPr txBox="1"/>
          <p:nvPr>
            <p:ph type="title"/>
          </p:nvPr>
        </p:nvSpPr>
        <p:spPr>
          <a:xfrm>
            <a:off x="0" y="87178"/>
            <a:ext cx="12192000" cy="1113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pt-BR">
                <a:solidFill>
                  <a:schemeClr val="dk1"/>
                </a:solidFill>
              </a:rPr>
              <a:t>COMANDOS IF... ELSE ANINHADOS</a:t>
            </a:r>
            <a:endParaRPr/>
          </a:p>
        </p:txBody>
      </p:sp>
      <p:sp>
        <p:nvSpPr>
          <p:cNvPr id="530" name="Google Shape;530;p12"/>
          <p:cNvSpPr txBox="1"/>
          <p:nvPr/>
        </p:nvSpPr>
        <p:spPr>
          <a:xfrm>
            <a:off x="1421150" y="1784725"/>
            <a:ext cx="90063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Os programas podem testar múltiplas situações caso utilizemos comandos if e else</a:t>
            </a:r>
            <a:r>
              <a:rPr lang="pt-BR" sz="2000"/>
              <a:t> </a:t>
            </a:r>
            <a:r>
              <a:rPr lang="pt-BR"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dentro de outros comandos if e else (IFCEPTION</a:t>
            </a:r>
            <a:r>
              <a:rPr lang="pt-BR"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).</a:t>
            </a:r>
            <a:endParaRPr sz="3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Vamos imaginar que precisamos transformar o valor numérico da nota, em um padrão</a:t>
            </a:r>
            <a:r>
              <a:rPr lang="pt-BR" sz="2000"/>
              <a:t> </a:t>
            </a:r>
            <a:r>
              <a:rPr lang="pt-BR"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 notas por letras.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13"/>
          <p:cNvSpPr txBox="1"/>
          <p:nvPr/>
        </p:nvSpPr>
        <p:spPr>
          <a:xfrm>
            <a:off x="1346886" y="664005"/>
            <a:ext cx="8031892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(nota &gt;= 90)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System.out.println("Nota A");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if (nota &gt;= 80)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System.out.println("Nota B");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if (nota &gt;= 70)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System.out.println("Nota C");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           if (nota &gt;= 60)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       System.out.println("Nota D");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       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	                 System.out.println("Nota F"); </a:t>
            </a:r>
            <a:endParaRPr/>
          </a:p>
        </p:txBody>
      </p:sp>
      <p:sp>
        <p:nvSpPr>
          <p:cNvPr id="537" name="Google Shape;537;p13"/>
          <p:cNvSpPr txBox="1"/>
          <p:nvPr/>
        </p:nvSpPr>
        <p:spPr>
          <a:xfrm>
            <a:off x="1013255" y="4757433"/>
            <a:ext cx="960119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Vemos que este código checa a validade de cada condição, entrando na próxima checagem somente se a anterior for falsa.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Porém, este código acabou ficando meio grande, podemos melhorá-lo utilizando outra estrutura de controle.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14"/>
          <p:cNvSpPr txBox="1"/>
          <p:nvPr>
            <p:ph type="title"/>
          </p:nvPr>
        </p:nvSpPr>
        <p:spPr>
          <a:xfrm>
            <a:off x="0" y="87178"/>
            <a:ext cx="12192000" cy="1113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pt-BR">
                <a:solidFill>
                  <a:schemeClr val="dk1"/>
                </a:solidFill>
              </a:rPr>
              <a:t>COMANDO IF, ELSE IF, ELSE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4" name="Google Shape;544;p14"/>
          <p:cNvSpPr txBox="1"/>
          <p:nvPr/>
        </p:nvSpPr>
        <p:spPr>
          <a:xfrm>
            <a:off x="381000" y="1536850"/>
            <a:ext cx="11430000" cy="4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Podemos tratar esse problema do IFCEPTION utilizando um outro comando chamado </a:t>
            </a:r>
            <a:r>
              <a:rPr lang="pt-BR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else if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 else if possui estrutura muito parecida com os comandos if e else aninhados, inclusive não havendo diferença de leitura para o compilador Java. 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 diferença está na forma que escrevemos o código: O else if é imensamente mais legível para os programadores que o exemplo anterior, especialmente por conta de sua indentação mais compacta.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15"/>
          <p:cNvSpPr txBox="1"/>
          <p:nvPr/>
        </p:nvSpPr>
        <p:spPr>
          <a:xfrm>
            <a:off x="850027" y="1041120"/>
            <a:ext cx="976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Como poderíamos reproduzir este código em Java?</a:t>
            </a:r>
            <a:endParaRPr/>
          </a:p>
        </p:txBody>
      </p:sp>
      <p:sp>
        <p:nvSpPr>
          <p:cNvPr id="551" name="Google Shape;551;p15"/>
          <p:cNvSpPr txBox="1"/>
          <p:nvPr/>
        </p:nvSpPr>
        <p:spPr>
          <a:xfrm>
            <a:off x="1810200" y="1838250"/>
            <a:ext cx="91296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(nota &gt;= 60) {</a:t>
            </a:r>
            <a:endParaRPr sz="2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System.out.println("Aluno(a) aprovado(a)");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</a:rPr>
              <a:t>} </a:t>
            </a:r>
            <a:r>
              <a:rPr lang="pt-BR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else if(nota &gt;= 50) {</a:t>
            </a:r>
            <a:endParaRPr sz="2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System.out.println("Aluno(a) fará a prova final");</a:t>
            </a:r>
            <a:endParaRPr sz="2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</a:rPr>
              <a:t>} </a:t>
            </a:r>
            <a:r>
              <a:rPr lang="pt-BR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pt-BR" sz="2500">
                <a:solidFill>
                  <a:schemeClr val="lt1"/>
                </a:solidFill>
              </a:rPr>
              <a:t> {</a:t>
            </a:r>
            <a:endParaRPr sz="2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</a:rPr>
              <a:t>    </a:t>
            </a:r>
            <a:r>
              <a:rPr lang="pt-BR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System.out.println("Aluno(a) reprovado(a)");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</a:rPr>
              <a:t>}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8"/>
          <p:cNvSpPr txBox="1"/>
          <p:nvPr>
            <p:ph type="title"/>
          </p:nvPr>
        </p:nvSpPr>
        <p:spPr>
          <a:xfrm>
            <a:off x="0" y="87178"/>
            <a:ext cx="12192000" cy="1113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pt-BR">
                <a:solidFill>
                  <a:schemeClr val="dk1"/>
                </a:solidFill>
              </a:rPr>
              <a:t>ESTRUTURA DE CONTROLE SWITCH... CASE</a:t>
            </a:r>
            <a:endParaRPr/>
          </a:p>
        </p:txBody>
      </p:sp>
      <p:sp>
        <p:nvSpPr>
          <p:cNvPr id="558" name="Google Shape;558;p18"/>
          <p:cNvSpPr txBox="1"/>
          <p:nvPr/>
        </p:nvSpPr>
        <p:spPr>
          <a:xfrm>
            <a:off x="712572" y="926757"/>
            <a:ext cx="1107577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Além dos if e else temos a estrutura </a:t>
            </a:r>
            <a:r>
              <a:rPr lang="pt-BR" sz="3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switch case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considerada uma estrutura de seleção múltipla, enquanto a expressão if é seleção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simples.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Só podemos utilizar a estrutura switch case quando soubermos os valores possíveis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 expressão constante.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 estrutura do código em Java é a seguinte:</a:t>
            </a:r>
            <a:endParaRPr/>
          </a:p>
        </p:txBody>
      </p:sp>
      <p:sp>
        <p:nvSpPr>
          <p:cNvPr id="559" name="Google Shape;559;p18"/>
          <p:cNvSpPr txBox="1"/>
          <p:nvPr/>
        </p:nvSpPr>
        <p:spPr>
          <a:xfrm>
            <a:off x="3321575" y="3569475"/>
            <a:ext cx="7886100" cy="3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 num = 1;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switch (num){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lang="pt-BR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case 1: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System.out.println(“Número um.”);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break;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lang="pt-BR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case 2: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System.out.println(“Número dois.”);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break;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0"/>
          <p:cNvSpPr txBox="1"/>
          <p:nvPr/>
        </p:nvSpPr>
        <p:spPr>
          <a:xfrm>
            <a:off x="1015333" y="150550"/>
            <a:ext cx="104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Caso um programa tenha o dia da semana passado como número e queira transformar em dia da semana, como ficaria: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6" name="Google Shape;566;p20"/>
          <p:cNvSpPr txBox="1"/>
          <p:nvPr/>
        </p:nvSpPr>
        <p:spPr>
          <a:xfrm>
            <a:off x="3866925" y="925575"/>
            <a:ext cx="6263100" cy="57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76505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 diaDaSemana = 4;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switch (diaDaSemana){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case 1: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System.out.println(“Segunda-feira.”);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break;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case 2: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System.out.println(“Terça-feira.”);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break;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case 3: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System.out.println(“Quarta-feira.”);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break;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case 4: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System.out.println(“Quinta-feira.”);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break;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case 5: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System.out.println(“Sexta-feira.”);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break;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case 6: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System.out.println(“Sábado.”);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break;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case 7: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System.out.println(“Domingo.”);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break;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g8c38c762d3_0_7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g8c38c762d3_0_701"/>
          <p:cNvSpPr txBox="1"/>
          <p:nvPr/>
        </p:nvSpPr>
        <p:spPr>
          <a:xfrm>
            <a:off x="355600" y="1239400"/>
            <a:ext cx="10865100" cy="48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Notem que dependendo do valor da variável diaDaSemana a ação tomada pelo programa é diferente.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importante reforçar que o comando break é necessário quando usamos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estrutura switch.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Após o algoritmo encontrar o caso correspondente, ele deve receber a ordem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parar a execução, caso contrário, todos os outros cases após o selecionado serão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executados sequencialmente.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8c38c762d3_0_1346"/>
          <p:cNvSpPr txBox="1"/>
          <p:nvPr>
            <p:ph type="title"/>
          </p:nvPr>
        </p:nvSpPr>
        <p:spPr>
          <a:xfrm>
            <a:off x="1224038" y="2689706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b="1" lang="pt-BR" sz="10000">
                <a:solidFill>
                  <a:srgbClr val="FFFFFF"/>
                </a:solidFill>
              </a:rPr>
              <a:t>BORA CODA</a:t>
            </a:r>
            <a:endParaRPr sz="8800">
              <a:solidFill>
                <a:srgbClr val="FFFFFF"/>
              </a:solidFill>
            </a:endParaRPr>
          </a:p>
        </p:txBody>
      </p:sp>
      <p:pic>
        <p:nvPicPr>
          <p:cNvPr descr="Uma imagem contendo placar, relógio, desenho&#10;&#10;Descrição gerada automaticamente" id="578" name="Google Shape;578;g8c38c762d3_0_1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c38c762d3_0_7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84" name="Google Shape;584;g8c38c762d3_0_716"/>
          <p:cNvGrpSpPr/>
          <p:nvPr/>
        </p:nvGrpSpPr>
        <p:grpSpPr>
          <a:xfrm>
            <a:off x="-14288" y="0"/>
            <a:ext cx="1220788" cy="6858000"/>
            <a:chOff x="-14288" y="0"/>
            <a:chExt cx="1220788" cy="6858000"/>
          </a:xfrm>
        </p:grpSpPr>
        <p:sp>
          <p:nvSpPr>
            <p:cNvPr id="585" name="Google Shape;585;g8c38c762d3_0_716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g8c38c762d3_0_716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g8c38c762d3_0_716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g8c38c762d3_0_716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89" name="Google Shape;589;g8c38c762d3_0_716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g8c38c762d3_0_716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91" name="Google Shape;591;g8c38c762d3_0_716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92" name="Google Shape;592;g8c38c762d3_0_716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g8c38c762d3_0_716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g8c38c762d3_0_716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95" name="Google Shape;595;g8c38c762d3_0_716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6" name="Google Shape;596;g8c38c762d3_0_716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E65144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97" name="Google Shape;597;g8c38c762d3_0_716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98" name="Google Shape;598;g8c38c762d3_0_716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599" name="Google Shape;599;g8c38c762d3_0_716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00" name="Google Shape;600;g8c38c762d3_0_716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g8c38c762d3_0_716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g8c38c762d3_0_716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03" name="Google Shape;603;g8c38c762d3_0_716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g8c38c762d3_0_716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05" name="Google Shape;605;g8c38c762d3_0_716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g8c38c762d3_0_716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07" name="Google Shape;607;g8c38c762d3_0_716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08" name="Google Shape;608;g8c38c762d3_0_716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g8c38c762d3_0_716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g8c38c762d3_0_716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11" name="Google Shape;611;g8c38c762d3_0_716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g8c38c762d3_0_716"/>
          <p:cNvSpPr txBox="1"/>
          <p:nvPr>
            <p:ph type="title"/>
          </p:nvPr>
        </p:nvSpPr>
        <p:spPr>
          <a:xfrm>
            <a:off x="1019015" y="1093787"/>
            <a:ext cx="3060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/>
              <a:t>EXERCÍCIOS</a:t>
            </a:r>
            <a:endParaRPr/>
          </a:p>
        </p:txBody>
      </p:sp>
      <p:sp>
        <p:nvSpPr>
          <p:cNvPr id="613" name="Google Shape;613;g8c38c762d3_0_716"/>
          <p:cNvSpPr/>
          <p:nvPr/>
        </p:nvSpPr>
        <p:spPr>
          <a:xfrm>
            <a:off x="4625084" y="0"/>
            <a:ext cx="7566900" cy="68484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4" name="Google Shape;614;g8c38c762d3_0_716"/>
          <p:cNvSpPr txBox="1"/>
          <p:nvPr>
            <p:ph idx="1" type="body"/>
          </p:nvPr>
        </p:nvSpPr>
        <p:spPr>
          <a:xfrm>
            <a:off x="5215475" y="1768200"/>
            <a:ext cx="583200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97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500"/>
              <a:buChar char="•"/>
            </a:pPr>
            <a:r>
              <a:rPr lang="pt-BR" sz="2800"/>
              <a:t>Faça um programa que solicite ao usuário entrar com o número do mês e exiba na tela o nome do mês.</a:t>
            </a:r>
            <a:endParaRPr sz="2800"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/>
              <a:t>ENTRADA: 12</a:t>
            </a:r>
            <a:endParaRPr sz="2800"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/>
              <a:t>SAÍDA: DEZEMBRO</a:t>
            </a:r>
            <a:endParaRPr sz="2800"/>
          </a:p>
        </p:txBody>
      </p:sp>
      <p:pic>
        <p:nvPicPr>
          <p:cNvPr descr="Uma imagem contendo placar, relógio, desenho&#10;&#10;Descrição gerada automaticamente" id="615" name="Google Shape;615;g8c38c762d3_0_7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c38c762d3_0_6"/>
          <p:cNvSpPr txBox="1"/>
          <p:nvPr>
            <p:ph type="title"/>
          </p:nvPr>
        </p:nvSpPr>
        <p:spPr>
          <a:xfrm>
            <a:off x="451300" y="215950"/>
            <a:ext cx="112719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br>
              <a:rPr b="1" lang="pt-BR" sz="48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pt-BR" sz="4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endParaRPr b="1" sz="4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9" name="Google Shape;469;g8c38c762d3_0_6"/>
          <p:cNvSpPr txBox="1"/>
          <p:nvPr>
            <p:ph idx="1" type="body"/>
          </p:nvPr>
        </p:nvSpPr>
        <p:spPr>
          <a:xfrm>
            <a:off x="1141400" y="991525"/>
            <a:ext cx="9906000" cy="4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 sz="3200"/>
              <a:t>O Que Já Vimos Até Agora:</a:t>
            </a:r>
            <a:endParaRPr sz="3200"/>
          </a:p>
          <a:p>
            <a:pPr indent="-371475" lvl="0" marL="457200" rtl="0" algn="just"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O que é software? O que é algoritmo? O que são Linguagens de Programação? Tipos de dados, Operadores Aritméticos, Operadores Relacionais e Operadores Lógicos</a:t>
            </a:r>
            <a:endParaRPr/>
          </a:p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Variáveis e Exercícios</a:t>
            </a:r>
            <a:endParaRPr/>
          </a:p>
        </p:txBody>
      </p:sp>
      <p:pic>
        <p:nvPicPr>
          <p:cNvPr id="470" name="Google Shape;470;g8c38c762d3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8c38c762d3_0_157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21" name="Google Shape;621;g8c38c762d3_0_1576"/>
          <p:cNvGrpSpPr/>
          <p:nvPr/>
        </p:nvGrpSpPr>
        <p:grpSpPr>
          <a:xfrm>
            <a:off x="-14288" y="0"/>
            <a:ext cx="1220788" cy="6858000"/>
            <a:chOff x="-14288" y="0"/>
            <a:chExt cx="1220788" cy="6858000"/>
          </a:xfrm>
        </p:grpSpPr>
        <p:sp>
          <p:nvSpPr>
            <p:cNvPr id="622" name="Google Shape;622;g8c38c762d3_0_1576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g8c38c762d3_0_1576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g8c38c762d3_0_1576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g8c38c762d3_0_1576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26" name="Google Shape;626;g8c38c762d3_0_1576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g8c38c762d3_0_1576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28" name="Google Shape;628;g8c38c762d3_0_1576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29" name="Google Shape;629;g8c38c762d3_0_1576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g8c38c762d3_0_1576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g8c38c762d3_0_1576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32" name="Google Shape;632;g8c38c762d3_0_1576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3" name="Google Shape;633;g8c38c762d3_0_1576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E65144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34" name="Google Shape;634;g8c38c762d3_0_1576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35" name="Google Shape;635;g8c38c762d3_0_1576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36" name="Google Shape;636;g8c38c762d3_0_1576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37" name="Google Shape;637;g8c38c762d3_0_1576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g8c38c762d3_0_1576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g8c38c762d3_0_1576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40" name="Google Shape;640;g8c38c762d3_0_1576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g8c38c762d3_0_1576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42" name="Google Shape;642;g8c38c762d3_0_1576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g8c38c762d3_0_1576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44" name="Google Shape;644;g8c38c762d3_0_1576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45" name="Google Shape;645;g8c38c762d3_0_1576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g8c38c762d3_0_1576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g8c38c762d3_0_1576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48" name="Google Shape;648;g8c38c762d3_0_1576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g8c38c762d3_0_1576"/>
          <p:cNvSpPr txBox="1"/>
          <p:nvPr>
            <p:ph type="title"/>
          </p:nvPr>
        </p:nvSpPr>
        <p:spPr>
          <a:xfrm>
            <a:off x="1019015" y="1093787"/>
            <a:ext cx="3060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/>
              <a:t>EXERCÍCIOS</a:t>
            </a:r>
            <a:endParaRPr/>
          </a:p>
        </p:txBody>
      </p:sp>
      <p:sp>
        <p:nvSpPr>
          <p:cNvPr id="650" name="Google Shape;650;g8c38c762d3_0_1576"/>
          <p:cNvSpPr/>
          <p:nvPr/>
        </p:nvSpPr>
        <p:spPr>
          <a:xfrm>
            <a:off x="4625084" y="0"/>
            <a:ext cx="7566900" cy="68484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1" name="Google Shape;651;g8c38c762d3_0_1576"/>
          <p:cNvSpPr txBox="1"/>
          <p:nvPr>
            <p:ph idx="1" type="body"/>
          </p:nvPr>
        </p:nvSpPr>
        <p:spPr>
          <a:xfrm>
            <a:off x="5215475" y="809750"/>
            <a:ext cx="5832000" cy="49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97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500"/>
              <a:buChar char="•"/>
            </a:pPr>
            <a:r>
              <a:rPr lang="pt-BR" sz="2800"/>
              <a:t>Faça um programa que solicite que o usuário informe duas notas, calcule a média e informe a ele se ele foi aprovado ou não. Considere a média 7.0.</a:t>
            </a:r>
            <a:endParaRPr sz="28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/>
              <a:t>ENTRADA: 5.5 4.5</a:t>
            </a:r>
            <a:endParaRPr sz="28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/>
              <a:t>SAÍDA: REPROVADO!!!!!!!</a:t>
            </a:r>
            <a:endParaRPr sz="2800"/>
          </a:p>
        </p:txBody>
      </p:sp>
      <p:pic>
        <p:nvPicPr>
          <p:cNvPr descr="Uma imagem contendo placar, relógio, desenho&#10;&#10;Descrição gerada automaticamente" id="652" name="Google Shape;652;g8c38c762d3_0_15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c38c762d3_0_12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58" name="Google Shape;658;g8c38c762d3_0_1238"/>
          <p:cNvGrpSpPr/>
          <p:nvPr/>
        </p:nvGrpSpPr>
        <p:grpSpPr>
          <a:xfrm>
            <a:off x="-14288" y="0"/>
            <a:ext cx="1220788" cy="6858000"/>
            <a:chOff x="-14288" y="0"/>
            <a:chExt cx="1220788" cy="6858000"/>
          </a:xfrm>
        </p:grpSpPr>
        <p:sp>
          <p:nvSpPr>
            <p:cNvPr id="659" name="Google Shape;659;g8c38c762d3_0_1238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g8c38c762d3_0_1238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g8c38c762d3_0_1238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g8c38c762d3_0_1238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63" name="Google Shape;663;g8c38c762d3_0_1238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g8c38c762d3_0_1238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65" name="Google Shape;665;g8c38c762d3_0_1238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66" name="Google Shape;666;g8c38c762d3_0_1238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g8c38c762d3_0_1238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g8c38c762d3_0_1238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69" name="Google Shape;669;g8c38c762d3_0_1238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0" name="Google Shape;670;g8c38c762d3_0_1238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E65144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71" name="Google Shape;671;g8c38c762d3_0_1238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72" name="Google Shape;672;g8c38c762d3_0_1238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73" name="Google Shape;673;g8c38c762d3_0_1238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74" name="Google Shape;674;g8c38c762d3_0_1238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g8c38c762d3_0_1238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g8c38c762d3_0_1238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77" name="Google Shape;677;g8c38c762d3_0_1238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g8c38c762d3_0_1238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79" name="Google Shape;679;g8c38c762d3_0_1238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g8c38c762d3_0_1238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81" name="Google Shape;681;g8c38c762d3_0_1238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82" name="Google Shape;682;g8c38c762d3_0_1238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g8c38c762d3_0_1238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g8c38c762d3_0_1238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685" name="Google Shape;685;g8c38c762d3_0_1238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g8c38c762d3_0_1238"/>
          <p:cNvSpPr txBox="1"/>
          <p:nvPr>
            <p:ph type="title"/>
          </p:nvPr>
        </p:nvSpPr>
        <p:spPr>
          <a:xfrm>
            <a:off x="1019015" y="1093787"/>
            <a:ext cx="3060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/>
              <a:t>EXERCÍCIOS</a:t>
            </a:r>
            <a:endParaRPr/>
          </a:p>
        </p:txBody>
      </p:sp>
      <p:sp>
        <p:nvSpPr>
          <p:cNvPr id="687" name="Google Shape;687;g8c38c762d3_0_1238"/>
          <p:cNvSpPr/>
          <p:nvPr/>
        </p:nvSpPr>
        <p:spPr>
          <a:xfrm>
            <a:off x="4625084" y="0"/>
            <a:ext cx="7566900" cy="68484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88" name="Google Shape;688;g8c38c762d3_0_1238"/>
          <p:cNvSpPr txBox="1"/>
          <p:nvPr>
            <p:ph idx="1" type="body"/>
          </p:nvPr>
        </p:nvSpPr>
        <p:spPr>
          <a:xfrm>
            <a:off x="5215475" y="1454225"/>
            <a:ext cx="58320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97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500"/>
              <a:buChar char="•"/>
            </a:pPr>
            <a:r>
              <a:rPr lang="pt-BR" sz="2800"/>
              <a:t>Faça um programa que solicite ao usuário entrar com um número e informe a ele se o número é par ou ímpar.</a:t>
            </a:r>
            <a:endParaRPr sz="2800"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/>
              <a:t>ENTRADA: 4</a:t>
            </a:r>
            <a:endParaRPr sz="2800"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/>
              <a:t>SAÍDA: “4 é par”</a:t>
            </a:r>
            <a:endParaRPr sz="2800"/>
          </a:p>
        </p:txBody>
      </p:sp>
      <p:pic>
        <p:nvPicPr>
          <p:cNvPr descr="Uma imagem contendo placar, relógio, desenho&#10;&#10;Descrição gerada automaticamente" id="689" name="Google Shape;689;g8c38c762d3_0_1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8c38c762d3_0_13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95" name="Google Shape;695;g8c38c762d3_0_1310"/>
          <p:cNvGrpSpPr/>
          <p:nvPr/>
        </p:nvGrpSpPr>
        <p:grpSpPr>
          <a:xfrm>
            <a:off x="-14288" y="0"/>
            <a:ext cx="1220788" cy="6858000"/>
            <a:chOff x="-14288" y="0"/>
            <a:chExt cx="1220788" cy="6858000"/>
          </a:xfrm>
        </p:grpSpPr>
        <p:sp>
          <p:nvSpPr>
            <p:cNvPr id="696" name="Google Shape;696;g8c38c762d3_0_1310"/>
            <p:cNvSpPr/>
            <p:nvPr/>
          </p:nvSpPr>
          <p:spPr>
            <a:xfrm>
              <a:off x="114300" y="4763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g8c38c762d3_0_1310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g8c38c762d3_0_1310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g8c38c762d3_0_1310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700" name="Google Shape;700;g8c38c762d3_0_1310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g8c38c762d3_0_1310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702" name="Google Shape;702;g8c38c762d3_0_1310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703" name="Google Shape;703;g8c38c762d3_0_1310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g8c38c762d3_0_1310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g8c38c762d3_0_1310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706" name="Google Shape;706;g8c38c762d3_0_1310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7" name="Google Shape;707;g8c38c762d3_0_1310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E65144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08" name="Google Shape;708;g8c38c762d3_0_1310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709" name="Google Shape;709;g8c38c762d3_0_1310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710" name="Google Shape;710;g8c38c762d3_0_1310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711" name="Google Shape;711;g8c38c762d3_0_1310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g8c38c762d3_0_1310"/>
            <p:cNvSpPr/>
            <p:nvPr/>
          </p:nvSpPr>
          <p:spPr>
            <a:xfrm>
              <a:off x="133350" y="4662488"/>
              <a:ext cx="23700" cy="2181300"/>
            </a:xfrm>
            <a:prstGeom prst="rect">
              <a:avLst/>
            </a:pr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g8c38c762d3_0_1310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714" name="Google Shape;714;g8c38c762d3_0_1310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g8c38c762d3_0_1310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716" name="Google Shape;716;g8c38c762d3_0_1310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g8c38c762d3_0_1310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718" name="Google Shape;718;g8c38c762d3_0_1310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719" name="Google Shape;719;g8c38c762d3_0_1310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g8c38c762d3_0_1310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g8c38c762d3_0_1310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</p:sp>
        <p:sp>
          <p:nvSpPr>
            <p:cNvPr id="722" name="Google Shape;722;g8c38c762d3_0_1310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E65144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3" name="Google Shape;723;g8c38c762d3_0_1310"/>
          <p:cNvSpPr txBox="1"/>
          <p:nvPr>
            <p:ph type="title"/>
          </p:nvPr>
        </p:nvSpPr>
        <p:spPr>
          <a:xfrm>
            <a:off x="1019015" y="1093787"/>
            <a:ext cx="3060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/>
              <a:t>EXERCÍCIOS</a:t>
            </a:r>
            <a:endParaRPr/>
          </a:p>
        </p:txBody>
      </p:sp>
      <p:sp>
        <p:nvSpPr>
          <p:cNvPr id="724" name="Google Shape;724;g8c38c762d3_0_1310"/>
          <p:cNvSpPr/>
          <p:nvPr/>
        </p:nvSpPr>
        <p:spPr>
          <a:xfrm>
            <a:off x="4625084" y="0"/>
            <a:ext cx="7566900" cy="6848400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25" name="Google Shape;725;g8c38c762d3_0_1310"/>
          <p:cNvSpPr txBox="1"/>
          <p:nvPr>
            <p:ph idx="1" type="body"/>
          </p:nvPr>
        </p:nvSpPr>
        <p:spPr>
          <a:xfrm>
            <a:off x="5215475" y="1093775"/>
            <a:ext cx="5832000" cy="4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97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500"/>
              <a:buChar char="•"/>
            </a:pPr>
            <a:r>
              <a:rPr lang="pt-BR" sz="2800"/>
              <a:t>Faça um programa que solicite ao usuário os valores de A, B e C e exiba na tela se A + B é maior que C. </a:t>
            </a:r>
            <a:endParaRPr sz="2800"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/>
              <a:t>ENTRADA: 4 8 9</a:t>
            </a:r>
            <a:endParaRPr sz="2800"/>
          </a:p>
          <a:p>
            <a:pPr indent="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/>
              <a:t>SAÍDA: “4 + 8 é maior que 9”</a:t>
            </a:r>
            <a:endParaRPr sz="2800"/>
          </a:p>
        </p:txBody>
      </p:sp>
      <p:pic>
        <p:nvPicPr>
          <p:cNvPr descr="Uma imagem contendo placar, relógio, desenho&#10;&#10;Descrição gerada automaticamente" id="726" name="Google Shape;726;g8c38c762d3_0_1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placar, relógio, desenho&#10;&#10;Descrição gerada automaticamente" id="731" name="Google Shape;731;g8c38c762d3_0_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943600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g8c38c762d3_0_469"/>
          <p:cNvSpPr txBox="1"/>
          <p:nvPr/>
        </p:nvSpPr>
        <p:spPr>
          <a:xfrm>
            <a:off x="941950" y="2412700"/>
            <a:ext cx="70890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Contatos:</a:t>
            </a:r>
            <a:endParaRPr sz="3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E-mail: 			prmlimajr@hotmail.com</a:t>
            </a:r>
            <a:endParaRPr sz="23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Zap: 			(81)99981-3319</a:t>
            </a:r>
            <a:endParaRPr sz="23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LinkedIn: 		https://www.linkedin.com/in/prmlimajr/</a:t>
            </a:r>
            <a:endParaRPr sz="35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Github: 		https://github.com/prmlimajr</a:t>
            </a:r>
            <a:endParaRPr sz="47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Insta: 			https://www.instagram.com/prmlimajr/</a:t>
            </a:r>
            <a:endParaRPr sz="23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LadSoft: 		instagram.com/ladsoftuninassau/</a:t>
            </a:r>
            <a:endParaRPr sz="35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33" name="Google Shape;733;g8c38c762d3_0_469"/>
          <p:cNvPicPr preferRelativeResize="0"/>
          <p:nvPr/>
        </p:nvPicPr>
        <p:blipFill rotWithShape="1">
          <a:blip r:embed="rId4">
            <a:alphaModFix/>
          </a:blip>
          <a:srcRect b="0" l="20994" r="17219" t="0"/>
          <a:stretch/>
        </p:blipFill>
        <p:spPr>
          <a:xfrm>
            <a:off x="8163925" y="1826075"/>
            <a:ext cx="3238499" cy="3931142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g8c38c762d3_0_469"/>
          <p:cNvSpPr txBox="1"/>
          <p:nvPr/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hoje é só!</a:t>
            </a:r>
            <a:endParaRPr sz="5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c38c762d3_0_0"/>
          <p:cNvSpPr txBox="1"/>
          <p:nvPr>
            <p:ph idx="1" type="body"/>
          </p:nvPr>
        </p:nvSpPr>
        <p:spPr>
          <a:xfrm>
            <a:off x="1141412" y="1965282"/>
            <a:ext cx="9906000" cy="4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pt-BR" sz="2800">
                <a:solidFill>
                  <a:schemeClr val="dk1"/>
                </a:solidFill>
              </a:rPr>
              <a:t>•</a:t>
            </a:r>
            <a:r>
              <a:rPr lang="pt-BR" sz="2800"/>
              <a:t> Um conceito muito importante em linguagens de programação estruturadas é o chamado escopo dos comandos.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pt-BR" sz="2800">
                <a:solidFill>
                  <a:schemeClr val="dk1"/>
                </a:solidFill>
              </a:rPr>
              <a:t>•</a:t>
            </a:r>
            <a:r>
              <a:rPr lang="pt-BR" sz="2800"/>
              <a:t> Provavelmente vocês notaram que ao criar uma classe em Java existem chaves { } separando os blocos, certo?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pt-BR" sz="2800">
                <a:solidFill>
                  <a:schemeClr val="dk1"/>
                </a:solidFill>
              </a:rPr>
              <a:t>•</a:t>
            </a:r>
            <a:r>
              <a:rPr lang="pt-BR" sz="2800"/>
              <a:t> Essas chaves determinam o escopo de um comando, ou seja, o compilador irá procurar por essas chaves para determinar onde começam, e onde terminam as instruções para esse determinado bloco.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t/>
            </a:r>
            <a:endParaRPr sz="2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t/>
            </a:r>
            <a:endParaRPr sz="2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63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t/>
            </a:r>
            <a:endParaRPr sz="2800"/>
          </a:p>
        </p:txBody>
      </p:sp>
      <p:pic>
        <p:nvPicPr>
          <p:cNvPr id="476" name="Google Shape;476;g8c38c762d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g8c38c762d3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pt-BR">
                <a:solidFill>
                  <a:schemeClr val="dk1"/>
                </a:solidFill>
              </a:rPr>
              <a:t>ESCOPO DOS BLOCOS DE COMANDOS E INDENTAÇÃO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"/>
          <p:cNvSpPr txBox="1"/>
          <p:nvPr/>
        </p:nvSpPr>
        <p:spPr>
          <a:xfrm>
            <a:off x="704335" y="200024"/>
            <a:ext cx="10515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Note também, que há um espaço diferente de margem entre os diferentes blocos.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Este espaço chama-se indentação.</a:t>
            </a:r>
            <a:endParaRPr/>
          </a:p>
        </p:txBody>
      </p:sp>
      <p:pic>
        <p:nvPicPr>
          <p:cNvPr id="484" name="Google Shape;4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676" y="1066034"/>
            <a:ext cx="5271324" cy="2914591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"/>
          <p:cNvSpPr txBox="1"/>
          <p:nvPr/>
        </p:nvSpPr>
        <p:spPr>
          <a:xfrm>
            <a:off x="531340" y="4151564"/>
            <a:ext cx="1051559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Observe como o espaço é uniforme entre os blocos.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Quando apertar enter após finalizar a escrita de um comando, a IDE pulará a linha e realizará a indentação automaticamente se este comando necessitar.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"/>
          <p:cNvSpPr txBox="1"/>
          <p:nvPr>
            <p:ph idx="1" type="body"/>
          </p:nvPr>
        </p:nvSpPr>
        <p:spPr>
          <a:xfrm>
            <a:off x="852102" y="1200798"/>
            <a:ext cx="9905999" cy="55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pt-BR" sz="2700">
                <a:solidFill>
                  <a:schemeClr val="dk1"/>
                </a:solidFill>
              </a:rPr>
              <a:t>•</a:t>
            </a:r>
            <a:r>
              <a:rPr lang="pt-BR" sz="2700"/>
              <a:t> Programas geralmente são lidos pelo computador na ordem em que estão escritos, ou seja, de cima pra baixo, da esquerda para a direita. 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pt-BR" sz="2700">
                <a:solidFill>
                  <a:schemeClr val="dk1"/>
                </a:solidFill>
              </a:rPr>
              <a:t>•</a:t>
            </a:r>
            <a:r>
              <a:rPr lang="pt-BR" sz="2700"/>
              <a:t> Porém, nem sempre queremos que nosso programa execute um determinado comando se uma condição específica não for atendida. 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pt-BR" sz="2700">
                <a:solidFill>
                  <a:schemeClr val="dk1"/>
                </a:solidFill>
              </a:rPr>
              <a:t>•</a:t>
            </a:r>
            <a:r>
              <a:rPr lang="pt-BR" sz="2700"/>
              <a:t> Cabe a nós instruir o computador para fazer o que é necessário quando essas condições se apresentam durante a execução do programa. 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491" name="Google Shape;4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7"/>
          <p:cNvSpPr txBox="1"/>
          <p:nvPr>
            <p:ph type="title"/>
          </p:nvPr>
        </p:nvSpPr>
        <p:spPr>
          <a:xfrm>
            <a:off x="0" y="87178"/>
            <a:ext cx="12192000" cy="1113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pt-BR">
                <a:solidFill>
                  <a:schemeClr val="dk1"/>
                </a:solidFill>
              </a:rPr>
              <a:t>ESTRUTURA DE CONTROLE E COMANDO IF SIMPLES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8"/>
          <p:cNvSpPr txBox="1"/>
          <p:nvPr/>
        </p:nvSpPr>
        <p:spPr>
          <a:xfrm>
            <a:off x="442784" y="151179"/>
            <a:ext cx="11553568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Vamos imaginar que em uma prova a pontuação mínima é de 60 pontos para passar.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Em Java, temos o comando</a:t>
            </a:r>
            <a:r>
              <a:rPr lang="pt-BR" sz="5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if</a:t>
            </a:r>
            <a:r>
              <a:rPr lang="pt-BR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representar essa seleção.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Transformando isso em código Java temos o seguinte algoritmo: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if(nota &gt;= 60)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System.out.println(“O aluno foi aprovado.”);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"/>
          <p:cNvSpPr txBox="1"/>
          <p:nvPr/>
        </p:nvSpPr>
        <p:spPr>
          <a:xfrm>
            <a:off x="667275" y="1123727"/>
            <a:ext cx="10651500" cy="2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 comando if é um comando de seleção do tipo entrada simples/saída simples.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 </a:t>
            </a:r>
            <a:r>
              <a:rPr lang="pt-BR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a condição entre parênteses for verdadeira, o programa executa o comando dentro do escopo do if.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a condição for falsa, o programa pula este comando e passa para a próxima linha.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10"/>
          <p:cNvSpPr txBox="1"/>
          <p:nvPr>
            <p:ph type="title"/>
          </p:nvPr>
        </p:nvSpPr>
        <p:spPr>
          <a:xfrm>
            <a:off x="0" y="87178"/>
            <a:ext cx="12192000" cy="1113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pt-BR">
                <a:solidFill>
                  <a:schemeClr val="dk1"/>
                </a:solidFill>
              </a:rPr>
              <a:t>COMANDO IF... ELSE</a:t>
            </a:r>
            <a:endParaRPr/>
          </a:p>
        </p:txBody>
      </p:sp>
      <p:sp>
        <p:nvSpPr>
          <p:cNvPr id="511" name="Google Shape;511;p10"/>
          <p:cNvSpPr txBox="1"/>
          <p:nvPr/>
        </p:nvSpPr>
        <p:spPr>
          <a:xfrm>
            <a:off x="1210950" y="1900402"/>
            <a:ext cx="92676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Vimos que o comando if executa o comando somente se a condição for atendida. 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Quando a condição é falsa, o programa ignora e pula para a próxima linha, sem executar nenhuma ação.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•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Pode acontecer de precisarmos que o programa tenha uma outra ação para executar caso a primeira condição seja falsa, o </a:t>
            </a:r>
            <a:r>
              <a:rPr lang="pt-BR" sz="41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else</a:t>
            </a: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g8c38c762d3_0_16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g8c38c762d3_0_1648"/>
          <p:cNvSpPr txBox="1"/>
          <p:nvPr/>
        </p:nvSpPr>
        <p:spPr>
          <a:xfrm>
            <a:off x="2693625" y="1235825"/>
            <a:ext cx="8394900" cy="28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 Java, podemos escrever da seguinte maneira: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(nota &gt;= 60) {                           	     </a:t>
            </a:r>
            <a:endParaRPr sz="33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System.out.println(“Aluno(a) passou.”); </a:t>
            </a:r>
            <a:endParaRPr sz="2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 </a:t>
            </a:r>
            <a:r>
              <a:rPr lang="pt-BR" sz="33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else {</a:t>
            </a:r>
            <a:endParaRPr sz="2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	System.out.println(“Aluno(a) reprovou.”); </a:t>
            </a:r>
            <a:endParaRPr sz="33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sz="33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2020-07-02T04:01:00Z</dcterms:created>
  <dc:creator>isabelle oliveira</dc:creator>
</cp:coreProperties>
</file>