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Inter"/>
      <p:regular r:id="rId17"/>
      <p:bold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nter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erriweather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Int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3d1107f27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13d1107f27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3d1107f27_1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13d1107f27_1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3d1107f27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13d1107f27_10_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3d1107f27_1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3d1107f27_1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Insurance companies are having issues with so many fires to be put to claim.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3d1107f27_1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13d1107f27_1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3d1107f27_1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13d1107f27_1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Remi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3d1107f27_15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13d1107f27_1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Julia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3d1107f27_15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13d1107f27_1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3d1107f27_1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13d1107f27_1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3d1107f27_1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13d1107f27_1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Remi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apcloudcoder/us-wildfire-data-plus-other-attributes" TargetMode="External"/><Relationship Id="rId4" Type="http://schemas.openxmlformats.org/officeDocument/2006/relationships/hyperlink" Target="https://catalog.data.gov/dataset/cal-fire-facilities-for-wildland-fire-protection" TargetMode="External"/><Relationship Id="rId9" Type="http://schemas.openxmlformats.org/officeDocument/2006/relationships/hyperlink" Target="https://www.kaggle.com/" TargetMode="External"/><Relationship Id="rId5" Type="http://schemas.openxmlformats.org/officeDocument/2006/relationships/hyperlink" Target="https://www.kaggle.com/datasets#site-content" TargetMode="External"/><Relationship Id="rId6" Type="http://schemas.openxmlformats.org/officeDocument/2006/relationships/hyperlink" Target="https://www.kaggle.com/datasets#site-content" TargetMode="External"/><Relationship Id="rId7" Type="http://schemas.openxmlformats.org/officeDocument/2006/relationships/hyperlink" Target="https://www.kaggle.com/datasets#site-content" TargetMode="External"/><Relationship Id="rId8" Type="http://schemas.openxmlformats.org/officeDocument/2006/relationships/hyperlink" Target="https://www.kaggl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40525" y="958575"/>
            <a:ext cx="8520600" cy="3018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70">
                <a:solidFill>
                  <a:srgbClr val="24292F"/>
                </a:solidFill>
                <a:highlight>
                  <a:srgbClr val="D9EAD3"/>
                </a:highlight>
                <a:latin typeface="Merriweather"/>
                <a:ea typeface="Merriweather"/>
                <a:cs typeface="Merriweather"/>
                <a:sym typeface="Merriweather"/>
              </a:rPr>
              <a:t>California Wildfire Analysis:</a:t>
            </a:r>
            <a:endParaRPr sz="2870">
              <a:solidFill>
                <a:srgbClr val="24292F"/>
              </a:solidFill>
              <a:highlight>
                <a:srgbClr val="D9EAD3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70">
                <a:solidFill>
                  <a:srgbClr val="24292F"/>
                </a:solidFill>
                <a:highlight>
                  <a:srgbClr val="D9EAD3"/>
                </a:highlight>
                <a:latin typeface="Merriweather"/>
                <a:ea typeface="Merriweather"/>
                <a:cs typeface="Merriweather"/>
                <a:sym typeface="Merriweather"/>
              </a:rPr>
              <a:t>Predicting Future Wildfires via Documented Trend Analysis</a:t>
            </a:r>
            <a:endParaRPr sz="5480">
              <a:solidFill>
                <a:schemeClr val="lt1"/>
              </a:solidFill>
              <a:highlight>
                <a:srgbClr val="D9EAD3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279925" y="282625"/>
            <a:ext cx="7795800" cy="1482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t/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lang="en" sz="26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i="0" lang="en" sz="2600">
                <a:latin typeface="Merriweather"/>
                <a:ea typeface="Merriweather"/>
                <a:cs typeface="Merriweather"/>
                <a:sym typeface="Merriweather"/>
              </a:rPr>
              <a:t>Description of Communication Protocols:</a:t>
            </a:r>
            <a:br>
              <a:rPr i="0" lang="en" sz="2600">
                <a:latin typeface="Merriweather"/>
                <a:ea typeface="Merriweather"/>
                <a:cs typeface="Merriweather"/>
                <a:sym typeface="Merriweather"/>
              </a:rPr>
            </a:b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0" name="Google Shape;160;p34"/>
          <p:cNvSpPr txBox="1"/>
          <p:nvPr/>
        </p:nvSpPr>
        <p:spPr>
          <a:xfrm>
            <a:off x="279925" y="2039150"/>
            <a:ext cx="56550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Zoom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Weekly meetings outside of class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Slack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Group Text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Github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108225" y="339900"/>
            <a:ext cx="5294700" cy="1317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Dataset Sources:</a:t>
            </a:r>
            <a:endParaRPr sz="5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4997125" y="13797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</a:rPr>
              <a:t>Kaggle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U.S. Wildfire Data (and other attributes):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https://www.kaggle.com/capcloudcoder/us-wildfire-data-plus-other-attributes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</a:rPr>
              <a:t>Data.gov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CAL Fire Facilities for Wildland Fire Protection:</a:t>
            </a:r>
            <a:endParaRPr sz="1400"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https://catalog.data.gov/dataset/cal-fire-facilities-for-wildland-fire-protection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6" name="Google Shape;106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Skip to</a:t>
            </a:r>
            <a:br>
              <a:rPr b="0" i="0" lang="en" sz="1800" u="sng" cap="none" strike="noStrike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6"/>
              </a:rPr>
            </a:br>
            <a:r>
              <a:rPr b="0" i="0" lang="en" sz="1800" u="sng" cap="none" strike="noStrike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7"/>
              </a:rPr>
              <a:t>content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Kaggle" id="107" name="Google Shape;107;p26">
            <a:hlinkClick r:id="rId8"/>
          </p:cNvPr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Kaggle" id="108" name="Google Shape;108;p26">
            <a:hlinkClick r:id="rId9"/>
          </p:cNvPr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272975" y="1787475"/>
            <a:ext cx="3873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Two Data Sources were utilized to increase the number of comparable variables: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Variables: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Precipitation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Temperature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“Remoteness” or proximity to fire relief resources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Funding based on County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88200" y="81875"/>
            <a:ext cx="5640600" cy="1339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600">
                <a:latin typeface="Merriweather"/>
                <a:ea typeface="Merriweather"/>
                <a:cs typeface="Merriweather"/>
                <a:sym typeface="Merriweather"/>
              </a:rPr>
              <a:t>Why We Picked This Topic:</a:t>
            </a:r>
            <a:br>
              <a:rPr lang="en" sz="2000"/>
            </a:br>
            <a:endParaRPr sz="3300"/>
          </a:p>
        </p:txBody>
      </p:sp>
      <p:sp>
        <p:nvSpPr>
          <p:cNvPr id="115" name="Google Shape;115;p27"/>
          <p:cNvSpPr txBox="1"/>
          <p:nvPr>
            <p:ph idx="2" type="body"/>
          </p:nvPr>
        </p:nvSpPr>
        <p:spPr>
          <a:xfrm>
            <a:off x="36175" y="2134400"/>
            <a:ext cx="52155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Personal Experiences;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0" lang="en" sz="1400">
                <a:solidFill>
                  <a:schemeClr val="dk1"/>
                </a:solidFill>
              </a:rPr>
              <a:t>Effect on Human Health and Welfare;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Impact</a:t>
            </a:r>
            <a:r>
              <a:rPr i="0" lang="en" sz="1400">
                <a:solidFill>
                  <a:schemeClr val="dk1"/>
                </a:solidFill>
              </a:rPr>
              <a:t> on Air</a:t>
            </a:r>
            <a:r>
              <a:rPr lang="en" sz="1400">
                <a:solidFill>
                  <a:schemeClr val="dk1"/>
                </a:solidFill>
              </a:rPr>
              <a:t> Quality and Ecological/Landscape Dynamics;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Insurance claim and probability models;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Prediction models for public safety.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3">
            <a:alphaModFix/>
          </a:blip>
          <a:srcRect b="0" l="4370" r="0" t="0"/>
          <a:stretch/>
        </p:blipFill>
        <p:spPr>
          <a:xfrm>
            <a:off x="4572000" y="1320905"/>
            <a:ext cx="4572001" cy="375314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/>
        </p:nvSpPr>
        <p:spPr>
          <a:xfrm>
            <a:off x="4027988" y="4392925"/>
            <a:ext cx="213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</a:t>
            </a:r>
            <a:r>
              <a:rPr lang="en"/>
              <a:t> Wildfires Between 1990 - 2015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207875" y="267050"/>
            <a:ext cx="7853400" cy="1246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80"/>
              <a:buNone/>
            </a:pPr>
            <a:r>
              <a:rPr lang="en" sz="2580">
                <a:latin typeface="Merriweather"/>
                <a:ea typeface="Merriweather"/>
                <a:cs typeface="Merriweather"/>
                <a:sym typeface="Merriweather"/>
              </a:rPr>
              <a:t>Tools and Technology Utilized for The Project:</a:t>
            </a:r>
            <a:endParaRPr sz="258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80"/>
              <a:buNone/>
            </a:pPr>
            <a:r>
              <a:rPr lang="en" sz="1679">
                <a:latin typeface="Merriweather"/>
                <a:ea typeface="Merriweather"/>
                <a:cs typeface="Merriweather"/>
                <a:sym typeface="Merriweather"/>
              </a:rPr>
              <a:t>And How Each Were Applied.</a:t>
            </a:r>
            <a:endParaRPr sz="1679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01525" y="1513250"/>
            <a:ext cx="42156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Microsoft Excel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Initial Data Exploration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Python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Jupyter Notebook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Pandas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Sklearn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Postgres SQL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Hosting Database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Github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Organization &amp; Collaboration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Tableau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Visualization &amp; Analysis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222275" y="203025"/>
            <a:ext cx="6873600" cy="1267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lang="en" sz="2600">
                <a:latin typeface="Merriweather"/>
                <a:ea typeface="Merriweather"/>
                <a:cs typeface="Merriweather"/>
                <a:sym typeface="Merriweather"/>
              </a:rPr>
              <a:t>Questions We Hope to Answer: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222275" y="1722200"/>
            <a:ext cx="81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past wildfires be used to predict future ones?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Which Ecological </a:t>
            </a:r>
            <a:r>
              <a:rPr lang="en" sz="1700"/>
              <a:t>factors</a:t>
            </a:r>
            <a:r>
              <a:rPr lang="en" sz="1700"/>
              <a:t> are the best predictors?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Does funding/availability of resources have an effect on fire fighting ability?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5" y="152400"/>
            <a:ext cx="39269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0"/>
          <p:cNvPicPr preferRelativeResize="0"/>
          <p:nvPr/>
        </p:nvPicPr>
        <p:blipFill rotWithShape="1">
          <a:blip r:embed="rId4">
            <a:alphaModFix/>
          </a:blip>
          <a:srcRect b="2315" l="7467" r="0" t="0"/>
          <a:stretch/>
        </p:blipFill>
        <p:spPr>
          <a:xfrm>
            <a:off x="4171900" y="526025"/>
            <a:ext cx="4957700" cy="434092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30"/>
          <p:cNvSpPr txBox="1"/>
          <p:nvPr/>
        </p:nvSpPr>
        <p:spPr>
          <a:xfrm>
            <a:off x="3447975" y="3419700"/>
            <a:ext cx="1553700" cy="172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Wildfire </a:t>
            </a:r>
            <a:r>
              <a:rPr lang="en" sz="1000">
                <a:solidFill>
                  <a:srgbClr val="666666"/>
                </a:solidFill>
              </a:rPr>
              <a:t>Size Class Breakdown: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A: &lt; 0.25 ac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B:  0.25 ac - 10.0 ac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C: 10 ac - 100 ac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D: 100 ac - 300 ac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E: 300 ac - 1,000 ac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F: 1,000 ac - 5,000 ac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G: &gt; 5,000 ac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750" y="304800"/>
            <a:ext cx="6002497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1"/>
          <p:cNvSpPr txBox="1"/>
          <p:nvPr/>
        </p:nvSpPr>
        <p:spPr>
          <a:xfrm>
            <a:off x="4884325" y="304800"/>
            <a:ext cx="4156800" cy="769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Number of Fire-Relief Resources Per Californian County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251075" y="356675"/>
            <a:ext cx="6030900" cy="109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300">
                <a:latin typeface="Merriweather"/>
                <a:ea typeface="Merriweather"/>
                <a:cs typeface="Merriweather"/>
                <a:sym typeface="Merriweather"/>
              </a:rPr>
              <a:t>The Data Exploration Phase: 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Google Shape;148;p32"/>
          <p:cNvSpPr txBox="1"/>
          <p:nvPr>
            <p:ph idx="2" type="body"/>
          </p:nvPr>
        </p:nvSpPr>
        <p:spPr>
          <a:xfrm>
            <a:off x="251075" y="1138725"/>
            <a:ext cx="38370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ETL Process 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CSV file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Python data cleaning process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Export to Postgres Sql Database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294325" y="390325"/>
            <a:ext cx="6491700" cy="1115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300">
                <a:latin typeface="Merriweather"/>
                <a:ea typeface="Merriweather"/>
                <a:cs typeface="Merriweather"/>
                <a:sym typeface="Merriweather"/>
              </a:rPr>
              <a:t>The</a:t>
            </a:r>
            <a:r>
              <a:rPr lang="en" sz="2300">
                <a:latin typeface="Merriweather"/>
                <a:ea typeface="Merriweather"/>
                <a:cs typeface="Merriweather"/>
                <a:sym typeface="Merriweather"/>
              </a:rPr>
              <a:t> Ana</a:t>
            </a:r>
            <a:r>
              <a:rPr lang="en" sz="2300">
                <a:latin typeface="Merriweather"/>
                <a:ea typeface="Merriweather"/>
                <a:cs typeface="Merriweather"/>
                <a:sym typeface="Merriweather"/>
              </a:rPr>
              <a:t>lysis Phase: 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33"/>
          <p:cNvSpPr txBox="1"/>
          <p:nvPr>
            <p:ph idx="2" type="body"/>
          </p:nvPr>
        </p:nvSpPr>
        <p:spPr>
          <a:xfrm>
            <a:off x="294325" y="2327350"/>
            <a:ext cx="7133100" cy="19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5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</a:pPr>
            <a:r>
              <a:rPr lang="en" sz="1600">
                <a:solidFill>
                  <a:schemeClr val="dk1"/>
                </a:solidFill>
              </a:rPr>
              <a:t> Machine Learning Model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0" lang="en" sz="1600">
                <a:solidFill>
                  <a:schemeClr val="dk1"/>
                </a:solidFill>
              </a:rPr>
              <a:t>Linear Regression Model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Fire size vs remoteness</a:t>
            </a:r>
            <a:endParaRPr i="0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0" lang="en" sz="1600">
                <a:solidFill>
                  <a:schemeClr val="dk1"/>
                </a:solidFill>
              </a:rPr>
              <a:t>Logistical Regression Model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0" lang="en" sz="1600">
                <a:solidFill>
                  <a:schemeClr val="dk1"/>
                </a:solidFill>
              </a:rPr>
              <a:t>Rando</a:t>
            </a:r>
            <a:r>
              <a:rPr lang="en" sz="1600">
                <a:solidFill>
                  <a:schemeClr val="dk1"/>
                </a:solidFill>
              </a:rPr>
              <a:t>m forest f</a:t>
            </a:r>
            <a:r>
              <a:rPr lang="en" sz="1600">
                <a:solidFill>
                  <a:schemeClr val="dk1"/>
                </a:solidFill>
              </a:rPr>
              <a:t>ea</a:t>
            </a:r>
            <a:r>
              <a:rPr lang="en" sz="1600">
                <a:solidFill>
                  <a:schemeClr val="dk1"/>
                </a:solidFill>
              </a:rPr>
              <a:t>ture selection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0" lang="en" sz="1600">
                <a:solidFill>
                  <a:schemeClr val="dk1"/>
                </a:solidFill>
              </a:rPr>
              <a:t>Sk</a:t>
            </a:r>
            <a:r>
              <a:rPr lang="en" sz="1600">
                <a:solidFill>
                  <a:schemeClr val="dk1"/>
                </a:solidFill>
              </a:rPr>
              <a:t>learn classifie</a:t>
            </a:r>
            <a:r>
              <a:rPr lang="en" sz="1600">
                <a:solidFill>
                  <a:schemeClr val="dk1"/>
                </a:solidFill>
              </a:rPr>
              <a:t>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 Visualization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Tableau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Wildfire Size &amp; </a:t>
            </a:r>
            <a:r>
              <a:rPr lang="en" sz="1600">
                <a:solidFill>
                  <a:schemeClr val="dk1"/>
                </a:solidFill>
              </a:rPr>
              <a:t>Comparative</a:t>
            </a:r>
            <a:r>
              <a:rPr lang="en" sz="1600">
                <a:solidFill>
                  <a:schemeClr val="dk1"/>
                </a:solidFill>
              </a:rPr>
              <a:t> Factors</a:t>
            </a:r>
            <a:endParaRPr sz="1600">
              <a:solidFill>
                <a:schemeClr val="dk1"/>
              </a:solidFill>
            </a:endParaRPr>
          </a:p>
          <a:p>
            <a:pPr indent="-228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80"/>
              <a:buNone/>
            </a:pPr>
            <a:r>
              <a:t/>
            </a:r>
            <a:endParaRPr i="0" sz="12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260"/>
              <a:buNone/>
            </a:pPr>
            <a:r>
              <a:rPr lang="en" sz="1560">
                <a:solidFill>
                  <a:schemeClr val="dk1"/>
                </a:solidFill>
              </a:rPr>
              <a:t>   </a:t>
            </a:r>
            <a:endParaRPr sz="15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