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175036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394681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08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283674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3722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2218635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647790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49386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282928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481C5-C550-499A-909C-1245F29F0CEF}" type="datetimeFigureOut">
              <a:rPr lang="en-150" smtClean="0"/>
              <a:t>06/06/2023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89085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481C5-C550-499A-909C-1245F29F0CEF}" type="datetimeFigureOut">
              <a:rPr lang="en-150" smtClean="0"/>
              <a:t>06/06/2023</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324680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481C5-C550-499A-909C-1245F29F0CEF}" type="datetimeFigureOut">
              <a:rPr lang="en-150" smtClean="0"/>
              <a:t>06/06/2023</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297024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481C5-C550-499A-909C-1245F29F0CEF}" type="datetimeFigureOut">
              <a:rPr lang="en-150" smtClean="0"/>
              <a:t>06/06/2023</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383737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481C5-C550-499A-909C-1245F29F0CEF}" type="datetimeFigureOut">
              <a:rPr lang="en-150" smtClean="0"/>
              <a:t>06/06/2023</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40623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481C5-C550-499A-909C-1245F29F0CEF}" type="datetimeFigureOut">
              <a:rPr lang="en-150" smtClean="0"/>
              <a:t>06/06/2023</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2092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481C5-C550-499A-909C-1245F29F0CEF}" type="datetimeFigureOut">
              <a:rPr lang="en-150" smtClean="0"/>
              <a:t>06/06/2023</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65A14AA2-7B88-4C0D-B5FB-1F8FEF739EAF}" type="slidenum">
              <a:rPr lang="en-150" smtClean="0"/>
              <a:t>‹#›</a:t>
            </a:fld>
            <a:endParaRPr lang="en-150"/>
          </a:p>
        </p:txBody>
      </p:sp>
    </p:spTree>
    <p:extLst>
      <p:ext uri="{BB962C8B-B14F-4D97-AF65-F5344CB8AC3E}">
        <p14:creationId xmlns:p14="http://schemas.microsoft.com/office/powerpoint/2010/main" val="305534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0481C5-C550-499A-909C-1245F29F0CEF}" type="datetimeFigureOut">
              <a:rPr lang="en-150" smtClean="0"/>
              <a:t>06/06/2023</a:t>
            </a:fld>
            <a:endParaRPr lang="en-15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15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A14AA2-7B88-4C0D-B5FB-1F8FEF739EAF}" type="slidenum">
              <a:rPr lang="en-150" smtClean="0"/>
              <a:t>‹#›</a:t>
            </a:fld>
            <a:endParaRPr lang="en-150"/>
          </a:p>
        </p:txBody>
      </p:sp>
    </p:spTree>
    <p:extLst>
      <p:ext uri="{BB962C8B-B14F-4D97-AF65-F5344CB8AC3E}">
        <p14:creationId xmlns:p14="http://schemas.microsoft.com/office/powerpoint/2010/main" val="336934595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43E4-E086-8E93-92E1-D7B6B3B19F20}"/>
              </a:ext>
            </a:extLst>
          </p:cNvPr>
          <p:cNvSpPr>
            <a:spLocks noGrp="1"/>
          </p:cNvSpPr>
          <p:nvPr>
            <p:ph type="ctrTitle"/>
          </p:nvPr>
        </p:nvSpPr>
        <p:spPr/>
        <p:txBody>
          <a:bodyPr/>
          <a:lstStyle/>
          <a:p>
            <a:r>
              <a:rPr lang="en-US" sz="4400" dirty="0"/>
              <a:t>Software Engineering Project:</a:t>
            </a:r>
            <a:br>
              <a:rPr lang="en-US" sz="4400" dirty="0"/>
            </a:br>
            <a:r>
              <a:rPr lang="en-US" sz="4400" dirty="0"/>
              <a:t>Sports Event Calendar Application</a:t>
            </a:r>
            <a:endParaRPr lang="en-150" sz="4400" dirty="0"/>
          </a:p>
        </p:txBody>
      </p:sp>
      <p:sp>
        <p:nvSpPr>
          <p:cNvPr id="3" name="Subtitle 2">
            <a:extLst>
              <a:ext uri="{FF2B5EF4-FFF2-40B4-BE49-F238E27FC236}">
                <a16:creationId xmlns:a16="http://schemas.microsoft.com/office/drawing/2014/main" id="{F909F341-02F5-8C35-B978-3A29592DEE07}"/>
              </a:ext>
            </a:extLst>
          </p:cNvPr>
          <p:cNvSpPr>
            <a:spLocks noGrp="1"/>
          </p:cNvSpPr>
          <p:nvPr>
            <p:ph type="subTitle" idx="1"/>
          </p:nvPr>
        </p:nvSpPr>
        <p:spPr/>
        <p:txBody>
          <a:bodyPr/>
          <a:lstStyle/>
          <a:p>
            <a:r>
              <a:rPr lang="en-US" dirty="0"/>
              <a:t>Prepared by: Julia Bogdani, </a:t>
            </a:r>
            <a:r>
              <a:rPr lang="en-US" dirty="0" err="1"/>
              <a:t>Krisa</a:t>
            </a:r>
            <a:r>
              <a:rPr lang="en-US" dirty="0"/>
              <a:t> </a:t>
            </a:r>
            <a:r>
              <a:rPr lang="en-US" dirty="0" err="1"/>
              <a:t>Zhanasi</a:t>
            </a:r>
            <a:r>
              <a:rPr lang="en-US" dirty="0"/>
              <a:t>, Eno </a:t>
            </a:r>
            <a:r>
              <a:rPr lang="en-US" dirty="0" err="1"/>
              <a:t>Myderizi</a:t>
            </a:r>
            <a:endParaRPr lang="en-150" dirty="0"/>
          </a:p>
        </p:txBody>
      </p:sp>
    </p:spTree>
    <p:extLst>
      <p:ext uri="{BB962C8B-B14F-4D97-AF65-F5344CB8AC3E}">
        <p14:creationId xmlns:p14="http://schemas.microsoft.com/office/powerpoint/2010/main" val="173993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00E1-2C20-2AAF-FCF3-2D33E8F04B15}"/>
              </a:ext>
            </a:extLst>
          </p:cNvPr>
          <p:cNvSpPr>
            <a:spLocks noGrp="1"/>
          </p:cNvSpPr>
          <p:nvPr>
            <p:ph type="title"/>
          </p:nvPr>
        </p:nvSpPr>
        <p:spPr/>
        <p:txBody>
          <a:bodyPr/>
          <a:lstStyle/>
          <a:p>
            <a:r>
              <a:rPr lang="en-US" dirty="0"/>
              <a:t>Introduction:</a:t>
            </a:r>
            <a:endParaRPr lang="en-150" dirty="0"/>
          </a:p>
        </p:txBody>
      </p:sp>
      <p:sp>
        <p:nvSpPr>
          <p:cNvPr id="3" name="Content Placeholder 2">
            <a:extLst>
              <a:ext uri="{FF2B5EF4-FFF2-40B4-BE49-F238E27FC236}">
                <a16:creationId xmlns:a16="http://schemas.microsoft.com/office/drawing/2014/main" id="{1DED2636-4B87-50A1-D567-D7D9AC8711DD}"/>
              </a:ext>
            </a:extLst>
          </p:cNvPr>
          <p:cNvSpPr>
            <a:spLocks noGrp="1"/>
          </p:cNvSpPr>
          <p:nvPr>
            <p:ph idx="1"/>
          </p:nvPr>
        </p:nvSpPr>
        <p:spPr/>
        <p:txBody>
          <a:bodyPr>
            <a:normAutofit fontScale="92500"/>
          </a:bodyPr>
          <a:lstStyle/>
          <a:p>
            <a:pPr algn="l"/>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Welcome to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iSports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 user-friendly web application designed specifically as a calendar for sports events. With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iSports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sports enthusiasts can effortlessly stay updated on the latest games, tournaments, and matches happening around them.</a:t>
            </a:r>
          </a:p>
          <a:p>
            <a:pPr algn="l"/>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get started, every user is required to sign up and create their own profile. This profile becomes your personal space within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iSports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allowing you to manage your event preferences and stay organized. You can access your profile page at any time to view and update your information.</a:t>
            </a:r>
          </a:p>
          <a:p>
            <a:pPr algn="l"/>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One of the key features of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iSports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the ability to create your own sports events. As a user, you have the power to organize and register your own games, tournaments, or matches. Simply provide the necessary details such as event title, date, time, location, and event type, and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iSports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will take care of the rest.</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92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31D2-D8C7-9A98-83D4-6D866C663A1F}"/>
              </a:ext>
            </a:extLst>
          </p:cNvPr>
          <p:cNvSpPr>
            <a:spLocks noGrp="1"/>
          </p:cNvSpPr>
          <p:nvPr>
            <p:ph type="title"/>
          </p:nvPr>
        </p:nvSpPr>
        <p:spPr/>
        <p:txBody>
          <a:bodyPr/>
          <a:lstStyle/>
          <a:p>
            <a:r>
              <a:rPr lang="en-US" dirty="0"/>
              <a:t>Introduction:</a:t>
            </a:r>
            <a:endParaRPr lang="en-150" dirty="0"/>
          </a:p>
        </p:txBody>
      </p:sp>
      <p:sp>
        <p:nvSpPr>
          <p:cNvPr id="3" name="Content Placeholder 2">
            <a:extLst>
              <a:ext uri="{FF2B5EF4-FFF2-40B4-BE49-F238E27FC236}">
                <a16:creationId xmlns:a16="http://schemas.microsoft.com/office/drawing/2014/main" id="{60BEB42B-9143-4422-2AD6-B8E9825E018A}"/>
              </a:ext>
            </a:extLst>
          </p:cNvPr>
          <p:cNvSpPr>
            <a:spLocks noGrp="1"/>
          </p:cNvSpPr>
          <p:nvPr>
            <p:ph idx="1"/>
          </p:nvPr>
        </p:nvSpPr>
        <p:spPr/>
        <p:txBody>
          <a:bodyPr>
            <a:normAutofit/>
          </a:bodyPr>
          <a:lstStyle/>
          <a:p>
            <a:r>
              <a:rPr lang="en-US" sz="2000" b="0" i="0" dirty="0">
                <a:solidFill>
                  <a:srgbClr val="D1D5DB"/>
                </a:solidFill>
                <a:effectLst/>
                <a:latin typeface="Söhne"/>
              </a:rPr>
              <a:t>In addition to creating events, </a:t>
            </a:r>
            <a:r>
              <a:rPr lang="en-US" sz="2000" b="0" i="0" dirty="0" err="1">
                <a:solidFill>
                  <a:srgbClr val="D1D5DB"/>
                </a:solidFill>
                <a:effectLst/>
                <a:latin typeface="Söhne"/>
              </a:rPr>
              <a:t>iSports</a:t>
            </a:r>
            <a:r>
              <a:rPr lang="en-US" sz="2000" b="0" i="0" dirty="0">
                <a:solidFill>
                  <a:srgbClr val="D1D5DB"/>
                </a:solidFill>
                <a:effectLst/>
                <a:latin typeface="Söhne"/>
              </a:rPr>
              <a:t> provides you with a comprehensive sports event calendar. You can easily register for upcoming sports events by browsing through the calendar and selecting the ones that interest you.</a:t>
            </a:r>
          </a:p>
          <a:p>
            <a:r>
              <a:rPr lang="en-US" sz="2000" b="0" i="0" dirty="0" err="1">
                <a:solidFill>
                  <a:srgbClr val="D1D5DB"/>
                </a:solidFill>
                <a:effectLst/>
                <a:latin typeface="Söhne"/>
              </a:rPr>
              <a:t>iSports</a:t>
            </a:r>
            <a:r>
              <a:rPr lang="en-US" sz="2000" b="0" i="0" dirty="0">
                <a:solidFill>
                  <a:srgbClr val="D1D5DB"/>
                </a:solidFill>
                <a:effectLst/>
                <a:latin typeface="Söhne"/>
              </a:rPr>
              <a:t> offers an event details page where you can find all the necessary information about specific events. From event descriptions to location details and even a map visualization, you'll have everything you need to make informed decisions and enjoy your sports experiences to the fullest.</a:t>
            </a:r>
            <a:endParaRPr lang="en-150" sz="2000" dirty="0"/>
          </a:p>
        </p:txBody>
      </p:sp>
    </p:spTree>
    <p:extLst>
      <p:ext uri="{BB962C8B-B14F-4D97-AF65-F5344CB8AC3E}">
        <p14:creationId xmlns:p14="http://schemas.microsoft.com/office/powerpoint/2010/main" val="142348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9C06-64A5-C959-CDA0-09D0A8D1A2DA}"/>
              </a:ext>
            </a:extLst>
          </p:cNvPr>
          <p:cNvSpPr>
            <a:spLocks noGrp="1"/>
          </p:cNvSpPr>
          <p:nvPr>
            <p:ph type="title"/>
          </p:nvPr>
        </p:nvSpPr>
        <p:spPr>
          <a:xfrm>
            <a:off x="677334" y="609600"/>
            <a:ext cx="8596668" cy="805314"/>
          </a:xfrm>
        </p:spPr>
        <p:txBody>
          <a:bodyPr/>
          <a:lstStyle/>
          <a:p>
            <a:r>
              <a:rPr lang="en-US" dirty="0"/>
              <a:t>Project Goal:</a:t>
            </a:r>
            <a:endParaRPr lang="en-150" dirty="0"/>
          </a:p>
        </p:txBody>
      </p:sp>
      <p:sp>
        <p:nvSpPr>
          <p:cNvPr id="3" name="Content Placeholder 2">
            <a:extLst>
              <a:ext uri="{FF2B5EF4-FFF2-40B4-BE49-F238E27FC236}">
                <a16:creationId xmlns:a16="http://schemas.microsoft.com/office/drawing/2014/main" id="{22FC824B-DB09-FA2E-B378-BE5902A9359C}"/>
              </a:ext>
            </a:extLst>
          </p:cNvPr>
          <p:cNvSpPr>
            <a:spLocks noGrp="1"/>
          </p:cNvSpPr>
          <p:nvPr>
            <p:ph idx="1"/>
          </p:nvPr>
        </p:nvSpPr>
        <p:spPr>
          <a:xfrm>
            <a:off x="677334" y="1501541"/>
            <a:ext cx="8596668" cy="5188017"/>
          </a:xfrm>
        </p:spPr>
        <p:txBody>
          <a:bodyPr/>
          <a:lstStyle/>
          <a:p>
            <a:pPr marL="0" indent="0" algn="l">
              <a:buNone/>
            </a:pPr>
            <a:endParaRPr lang="en-US" sz="2000" b="0" i="0" dirty="0">
              <a:solidFill>
                <a:srgbClr val="D1D5DB"/>
              </a:solidFill>
              <a:effectLst/>
              <a:latin typeface="Söhne"/>
            </a:endParaRPr>
          </a:p>
          <a:p>
            <a:pPr algn="l"/>
            <a:r>
              <a:rPr lang="en-US" sz="2000" b="0" i="0" dirty="0">
                <a:solidFill>
                  <a:srgbClr val="D1D5DB"/>
                </a:solidFill>
                <a:effectLst/>
                <a:latin typeface="Söhne"/>
              </a:rPr>
              <a:t>The goal of </a:t>
            </a:r>
            <a:r>
              <a:rPr lang="en-US" sz="2000" b="0" i="0" dirty="0" err="1">
                <a:solidFill>
                  <a:srgbClr val="D1D5DB"/>
                </a:solidFill>
                <a:effectLst/>
                <a:latin typeface="Söhne"/>
              </a:rPr>
              <a:t>iSports</a:t>
            </a:r>
            <a:r>
              <a:rPr lang="en-US" sz="2000" b="0" i="0" dirty="0">
                <a:solidFill>
                  <a:srgbClr val="D1D5DB"/>
                </a:solidFill>
                <a:effectLst/>
                <a:latin typeface="Söhne"/>
              </a:rPr>
              <a:t> is to provide sports enthusiasts with a user-friendly web application that serves as a comprehensive sports event calendar. The application enables users to sign up, create their profile, and stay updated on the latest sports events happening around them. Users can register for events, create their own sports events, and manage their event schedule effectively. The project aims to simplify the process of event organization, discovery, and attendance, enhancing the overall sports experience for users.</a:t>
            </a:r>
          </a:p>
          <a:p>
            <a:endParaRPr lang="en-150" dirty="0"/>
          </a:p>
        </p:txBody>
      </p:sp>
    </p:spTree>
    <p:extLst>
      <p:ext uri="{BB962C8B-B14F-4D97-AF65-F5344CB8AC3E}">
        <p14:creationId xmlns:p14="http://schemas.microsoft.com/office/powerpoint/2010/main" val="210585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9132-89D4-E7D3-9FFD-45776639CBF3}"/>
              </a:ext>
            </a:extLst>
          </p:cNvPr>
          <p:cNvSpPr>
            <a:spLocks noGrp="1"/>
          </p:cNvSpPr>
          <p:nvPr>
            <p:ph type="title"/>
          </p:nvPr>
        </p:nvSpPr>
        <p:spPr>
          <a:xfrm>
            <a:off x="600332" y="212957"/>
            <a:ext cx="3854528" cy="759195"/>
          </a:xfrm>
        </p:spPr>
        <p:txBody>
          <a:bodyPr>
            <a:normAutofit/>
          </a:bodyPr>
          <a:lstStyle/>
          <a:p>
            <a:r>
              <a:rPr lang="en-US" sz="3200" dirty="0"/>
              <a:t>Database:</a:t>
            </a:r>
            <a:endParaRPr lang="en-150" sz="3200" dirty="0"/>
          </a:p>
        </p:txBody>
      </p:sp>
      <p:pic>
        <p:nvPicPr>
          <p:cNvPr id="6" name="Content Placeholder 5">
            <a:extLst>
              <a:ext uri="{FF2B5EF4-FFF2-40B4-BE49-F238E27FC236}">
                <a16:creationId xmlns:a16="http://schemas.microsoft.com/office/drawing/2014/main" id="{D6B2B8F5-DE2A-993D-898F-9F95C7297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892" y="702644"/>
            <a:ext cx="6805061" cy="5698156"/>
          </a:xfrm>
        </p:spPr>
      </p:pic>
      <p:sp>
        <p:nvSpPr>
          <p:cNvPr id="4" name="Text Placeholder 3">
            <a:extLst>
              <a:ext uri="{FF2B5EF4-FFF2-40B4-BE49-F238E27FC236}">
                <a16:creationId xmlns:a16="http://schemas.microsoft.com/office/drawing/2014/main" id="{90EA6169-B886-FEE3-EB87-95D89DACADAB}"/>
              </a:ext>
            </a:extLst>
          </p:cNvPr>
          <p:cNvSpPr>
            <a:spLocks noGrp="1"/>
          </p:cNvSpPr>
          <p:nvPr>
            <p:ph type="body" sz="half" idx="2"/>
          </p:nvPr>
        </p:nvSpPr>
        <p:spPr>
          <a:xfrm>
            <a:off x="600332" y="1456534"/>
            <a:ext cx="4357657" cy="5401466"/>
          </a:xfrm>
        </p:spPr>
        <p:txBody>
          <a:bodyPr>
            <a:normAutofit fontScale="25000" lnSpcReduction="20000"/>
          </a:bodyPr>
          <a:lstStyle/>
          <a:p>
            <a:pPr marL="457200">
              <a:lnSpc>
                <a:spcPct val="107000"/>
              </a:lnSpc>
            </a:pPr>
            <a:r>
              <a:rPr lang="en-US" sz="6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Event Registration: </a:t>
            </a:r>
            <a:endParaRPr lang="en-150" sz="6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register events on the platform. </a:t>
            </a:r>
            <a:endParaRPr lang="en-150"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Event Table stores event information, including a unique ID, user ID (the person who created the event), name, date, location, time, information, player number, and type of event. Each event is associated with a user who created it.</a:t>
            </a:r>
          </a:p>
          <a:p>
            <a:pPr marL="457200">
              <a:lnSpc>
                <a:spcPct val="107000"/>
              </a:lnSpc>
            </a:pPr>
            <a:endParaRPr lang="en-US" sz="6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US" sz="6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Registration: </a:t>
            </a:r>
            <a:endParaRPr lang="en-150" sz="6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create accounts on the platform. </a:t>
            </a:r>
            <a:endParaRPr lang="en-150" sz="5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User Table stores user information, including a unique ID, name, last name, email, password, birthday, and photo name. </a:t>
            </a:r>
            <a:endParaRPr lang="en-150" sz="5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authenticate using their email and password to access the platform. </a:t>
            </a:r>
            <a:endParaRPr lang="en-150" sz="5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5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connection is established between the user and the event they create.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150" dirty="0"/>
          </a:p>
        </p:txBody>
      </p:sp>
    </p:spTree>
    <p:extLst>
      <p:ext uri="{BB962C8B-B14F-4D97-AF65-F5344CB8AC3E}">
        <p14:creationId xmlns:p14="http://schemas.microsoft.com/office/powerpoint/2010/main" val="376777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8481-F3CA-D014-41F9-47A7BA343ECF}"/>
              </a:ext>
            </a:extLst>
          </p:cNvPr>
          <p:cNvSpPr>
            <a:spLocks noGrp="1"/>
          </p:cNvSpPr>
          <p:nvPr>
            <p:ph type="title"/>
          </p:nvPr>
        </p:nvSpPr>
        <p:spPr/>
        <p:txBody>
          <a:bodyPr/>
          <a:lstStyle/>
          <a:p>
            <a:r>
              <a:rPr lang="en-US" dirty="0"/>
              <a:t>Database:</a:t>
            </a:r>
            <a:endParaRPr lang="en-150" dirty="0"/>
          </a:p>
        </p:txBody>
      </p:sp>
      <p:sp>
        <p:nvSpPr>
          <p:cNvPr id="3" name="Text Placeholder 2">
            <a:extLst>
              <a:ext uri="{FF2B5EF4-FFF2-40B4-BE49-F238E27FC236}">
                <a16:creationId xmlns:a16="http://schemas.microsoft.com/office/drawing/2014/main" id="{5C265BB7-4805-D98F-081B-F65E6E0FEBD3}"/>
              </a:ext>
            </a:extLst>
          </p:cNvPr>
          <p:cNvSpPr>
            <a:spLocks noGrp="1"/>
          </p:cNvSpPr>
          <p:nvPr>
            <p:ph type="body" idx="1"/>
          </p:nvPr>
        </p:nvSpPr>
        <p:spPr>
          <a:xfrm>
            <a:off x="675745" y="1704945"/>
            <a:ext cx="4185623" cy="576262"/>
          </a:xfrm>
        </p:spPr>
        <p:txBody>
          <a:bodyPr/>
          <a:lstStyle/>
          <a:p>
            <a:r>
              <a:rPr lang="en-U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150"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t>Messaging:</a:t>
            </a:r>
            <a:endParaRPr lang="en-150" dirty="0"/>
          </a:p>
        </p:txBody>
      </p:sp>
      <p:sp>
        <p:nvSpPr>
          <p:cNvPr id="4" name="Content Placeholder 3">
            <a:extLst>
              <a:ext uri="{FF2B5EF4-FFF2-40B4-BE49-F238E27FC236}">
                <a16:creationId xmlns:a16="http://schemas.microsoft.com/office/drawing/2014/main" id="{E0E7587C-05F8-ABAF-A707-5E9665C46EDE}"/>
              </a:ext>
            </a:extLst>
          </p:cNvPr>
          <p:cNvSpPr>
            <a:spLocks noGrp="1"/>
          </p:cNvSpPr>
          <p:nvPr>
            <p:ph sz="half" idx="2"/>
          </p:nvPr>
        </p:nvSpPr>
        <p:spPr/>
        <p:txBody>
          <a:bodyPr>
            <a:normAutofit fontScale="92500" lnSpcReduction="20000"/>
          </a:bodyPr>
          <a:lstStyle/>
          <a:p>
            <a:pPr marL="457200">
              <a:lnSpc>
                <a:spcPct val="107000"/>
              </a:lnSpc>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Messaging: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exchange messages related to events.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Messages Table facilitates a many-to-many relationship between users and events.</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message is associated with a user who wrote it and an event it belongs to.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150" dirty="0"/>
          </a:p>
        </p:txBody>
      </p:sp>
      <p:sp>
        <p:nvSpPr>
          <p:cNvPr id="5" name="Text Placeholder 4">
            <a:extLst>
              <a:ext uri="{FF2B5EF4-FFF2-40B4-BE49-F238E27FC236}">
                <a16:creationId xmlns:a16="http://schemas.microsoft.com/office/drawing/2014/main" id="{8B2CC00C-2AAE-22A0-10C5-EBB4BB0E5F85}"/>
              </a:ext>
            </a:extLst>
          </p:cNvPr>
          <p:cNvSpPr>
            <a:spLocks noGrp="1"/>
          </p:cNvSpPr>
          <p:nvPr>
            <p:ph type="body" sz="quarter" idx="3"/>
          </p:nvPr>
        </p:nvSpPr>
        <p:spPr>
          <a:xfrm>
            <a:off x="5521520" y="1696593"/>
            <a:ext cx="4185618" cy="576262"/>
          </a:xfrm>
        </p:spPr>
        <p:txBody>
          <a:bodyPr/>
          <a:lstStyle/>
          <a:p>
            <a:r>
              <a:rPr lang="en-US" dirty="0"/>
              <a:t>Attendance:</a:t>
            </a:r>
            <a:endParaRPr lang="en-150" dirty="0"/>
          </a:p>
        </p:txBody>
      </p:sp>
      <p:sp>
        <p:nvSpPr>
          <p:cNvPr id="6" name="Content Placeholder 5">
            <a:extLst>
              <a:ext uri="{FF2B5EF4-FFF2-40B4-BE49-F238E27FC236}">
                <a16:creationId xmlns:a16="http://schemas.microsoft.com/office/drawing/2014/main" id="{8C5C41DC-9EE4-D267-81B0-5AA70067A63C}"/>
              </a:ext>
            </a:extLst>
          </p:cNvPr>
          <p:cNvSpPr>
            <a:spLocks noGrp="1"/>
          </p:cNvSpPr>
          <p:nvPr>
            <p:ph sz="quarter" idx="4"/>
          </p:nvPr>
        </p:nvSpPr>
        <p:spPr>
          <a:xfrm>
            <a:off x="5521521" y="2737244"/>
            <a:ext cx="4185617" cy="3304117"/>
          </a:xfrm>
        </p:spPr>
        <p:txBody>
          <a:bodyPr>
            <a:normAutofit fontScale="92500" lnSpcReduction="20000"/>
          </a:bodyPr>
          <a:lstStyle/>
          <a:p>
            <a:pPr marL="457200">
              <a:lnSpc>
                <a:spcPct val="107000"/>
              </a:lnSpc>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Attendance: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indicate their attendance at events.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Attendance Table establishes a many-to-many relationship between users and events.</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each event, multiple users can attend, and also multiple events can have attendees. </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table records the user ID and event ID for attendance tracking.</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150" dirty="0"/>
          </a:p>
        </p:txBody>
      </p:sp>
    </p:spTree>
    <p:extLst>
      <p:ext uri="{BB962C8B-B14F-4D97-AF65-F5344CB8AC3E}">
        <p14:creationId xmlns:p14="http://schemas.microsoft.com/office/powerpoint/2010/main" val="125584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5038-9741-0C55-8590-9215C933ECDC}"/>
              </a:ext>
            </a:extLst>
          </p:cNvPr>
          <p:cNvSpPr>
            <a:spLocks noGrp="1"/>
          </p:cNvSpPr>
          <p:nvPr>
            <p:ph type="title"/>
          </p:nvPr>
        </p:nvSpPr>
        <p:spPr>
          <a:xfrm>
            <a:off x="675745" y="311216"/>
            <a:ext cx="8596668" cy="429929"/>
          </a:xfrm>
        </p:spPr>
        <p:txBody>
          <a:bodyPr>
            <a:noAutofit/>
          </a:bodyPr>
          <a:lstStyle/>
          <a:p>
            <a:r>
              <a:rPr lang="en-US" sz="2500" b="1" dirty="0">
                <a:solidFill>
                  <a:schemeClr val="tx1"/>
                </a:solidFill>
                <a:effectLst/>
                <a:latin typeface="Calibri" panose="020F0502020204030204" pitchFamily="34" charset="0"/>
                <a:ea typeface="Calibri" panose="020F0502020204030204" pitchFamily="34" charset="0"/>
              </a:rPr>
              <a:t>A</a:t>
            </a:r>
            <a:r>
              <a:rPr lang="en-150" sz="2500" b="1" dirty="0" err="1">
                <a:solidFill>
                  <a:schemeClr val="tx1"/>
                </a:solidFill>
                <a:effectLst/>
                <a:latin typeface="Calibri" panose="020F0502020204030204" pitchFamily="34" charset="0"/>
                <a:ea typeface="Calibri" panose="020F0502020204030204" pitchFamily="34" charset="0"/>
              </a:rPr>
              <a:t>pplication</a:t>
            </a:r>
            <a:r>
              <a:rPr lang="en-150" sz="2500" b="1" dirty="0">
                <a:solidFill>
                  <a:schemeClr val="tx1"/>
                </a:solidFill>
                <a:effectLst/>
                <a:latin typeface="Calibri" panose="020F0502020204030204" pitchFamily="34" charset="0"/>
                <a:ea typeface="Calibri" panose="020F0502020204030204" pitchFamily="34" charset="0"/>
              </a:rPr>
              <a:t> </a:t>
            </a:r>
            <a:r>
              <a:rPr lang="en-US" sz="2500" b="1" dirty="0">
                <a:solidFill>
                  <a:schemeClr val="tx1"/>
                </a:solidFill>
                <a:effectLst/>
                <a:latin typeface="Calibri" panose="020F0502020204030204" pitchFamily="34" charset="0"/>
                <a:ea typeface="Calibri" panose="020F0502020204030204" pitchFamily="34" charset="0"/>
              </a:rPr>
              <a:t>S</a:t>
            </a:r>
            <a:r>
              <a:rPr lang="en-150" sz="2500" b="1" dirty="0" err="1">
                <a:solidFill>
                  <a:schemeClr val="tx1"/>
                </a:solidFill>
                <a:effectLst/>
                <a:latin typeface="Calibri" panose="020F0502020204030204" pitchFamily="34" charset="0"/>
                <a:ea typeface="Calibri" panose="020F0502020204030204" pitchFamily="34" charset="0"/>
              </a:rPr>
              <a:t>pecifications</a:t>
            </a:r>
            <a:r>
              <a:rPr lang="en-US" sz="2500" b="1" dirty="0">
                <a:solidFill>
                  <a:schemeClr val="tx1"/>
                </a:solidFill>
                <a:effectLst/>
                <a:latin typeface="Calibri" panose="020F0502020204030204" pitchFamily="34" charset="0"/>
                <a:ea typeface="Calibri" panose="020F0502020204030204" pitchFamily="34" charset="0"/>
              </a:rPr>
              <a:t>:</a:t>
            </a:r>
            <a:endParaRPr lang="en-150" sz="2500" dirty="0">
              <a:solidFill>
                <a:schemeClr val="tx1"/>
              </a:solidFill>
            </a:endParaRPr>
          </a:p>
        </p:txBody>
      </p:sp>
      <p:sp>
        <p:nvSpPr>
          <p:cNvPr id="3" name="Text Placeholder 2">
            <a:extLst>
              <a:ext uri="{FF2B5EF4-FFF2-40B4-BE49-F238E27FC236}">
                <a16:creationId xmlns:a16="http://schemas.microsoft.com/office/drawing/2014/main" id="{D7FDD2AF-918F-9ACE-F027-3BED70E3260B}"/>
              </a:ext>
            </a:extLst>
          </p:cNvPr>
          <p:cNvSpPr>
            <a:spLocks noGrp="1"/>
          </p:cNvSpPr>
          <p:nvPr>
            <p:ph type="body" idx="1"/>
          </p:nvPr>
        </p:nvSpPr>
        <p:spPr>
          <a:xfrm>
            <a:off x="788455" y="1608705"/>
            <a:ext cx="4185623" cy="576262"/>
          </a:xfrm>
        </p:spPr>
        <p:txBody>
          <a:bodyPr/>
          <a:lstStyle/>
          <a:p>
            <a:endParaRPr lang="en-150"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Technology Stack:</a:t>
            </a:r>
            <a:endParaRPr lang="en-150" dirty="0"/>
          </a:p>
        </p:txBody>
      </p:sp>
      <p:sp>
        <p:nvSpPr>
          <p:cNvPr id="4" name="Content Placeholder 3">
            <a:extLst>
              <a:ext uri="{FF2B5EF4-FFF2-40B4-BE49-F238E27FC236}">
                <a16:creationId xmlns:a16="http://schemas.microsoft.com/office/drawing/2014/main" id="{2BED5B13-10C3-2353-0E46-C083C05A0769}"/>
              </a:ext>
            </a:extLst>
          </p:cNvPr>
          <p:cNvSpPr>
            <a:spLocks noGrp="1"/>
          </p:cNvSpPr>
          <p:nvPr>
            <p:ph sz="half" idx="2"/>
          </p:nvPr>
        </p:nvSpPr>
        <p:spPr>
          <a:xfrm>
            <a:off x="788456" y="2657890"/>
            <a:ext cx="4185623" cy="3304117"/>
          </a:xfrm>
        </p:spPr>
        <p:txBody>
          <a:bodyPr/>
          <a:lstStyle/>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Backend Framework: Flask (Python)</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Frontend Framework: HTML, CSS, JavaScript</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 MySQL</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Web Server: </a:t>
            </a:r>
            <a:r>
              <a:rPr lang="en-US" sz="1800"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LocalHost</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150" dirty="0"/>
          </a:p>
        </p:txBody>
      </p:sp>
      <p:sp>
        <p:nvSpPr>
          <p:cNvPr id="5" name="Text Placeholder 4">
            <a:extLst>
              <a:ext uri="{FF2B5EF4-FFF2-40B4-BE49-F238E27FC236}">
                <a16:creationId xmlns:a16="http://schemas.microsoft.com/office/drawing/2014/main" id="{E5B94F1D-FEA0-81B6-5D09-ADAC8B4DF089}"/>
              </a:ext>
            </a:extLst>
          </p:cNvPr>
          <p:cNvSpPr>
            <a:spLocks noGrp="1"/>
          </p:cNvSpPr>
          <p:nvPr>
            <p:ph type="body" sz="quarter" idx="3"/>
          </p:nvPr>
        </p:nvSpPr>
        <p:spPr>
          <a:xfrm>
            <a:off x="5272462" y="1608705"/>
            <a:ext cx="5154485" cy="576262"/>
          </a:xfrm>
        </p:spPr>
        <p:txBody>
          <a:bodyPr/>
          <a:lstStyle/>
          <a:p>
            <a:r>
              <a:rPr lang="en-US" dirty="0">
                <a:solidFill>
                  <a:schemeClr val="tx1"/>
                </a:solidFill>
                <a:effectLst/>
                <a:latin typeface="Calibri" panose="020F0502020204030204" pitchFamily="34" charset="0"/>
                <a:ea typeface="Calibri" panose="020F0502020204030204" pitchFamily="34" charset="0"/>
              </a:rPr>
              <a:t>User Authentication and Authorization:</a:t>
            </a:r>
            <a:endParaRPr lang="en-150" dirty="0">
              <a:solidFill>
                <a:schemeClr val="tx1"/>
              </a:solidFill>
            </a:endParaRPr>
          </a:p>
        </p:txBody>
      </p:sp>
      <p:sp>
        <p:nvSpPr>
          <p:cNvPr id="6" name="Content Placeholder 5">
            <a:extLst>
              <a:ext uri="{FF2B5EF4-FFF2-40B4-BE49-F238E27FC236}">
                <a16:creationId xmlns:a16="http://schemas.microsoft.com/office/drawing/2014/main" id="{927D9E38-49B2-BE9F-7248-5DD40D156166}"/>
              </a:ext>
            </a:extLst>
          </p:cNvPr>
          <p:cNvSpPr>
            <a:spLocks noGrp="1"/>
          </p:cNvSpPr>
          <p:nvPr>
            <p:ph sz="quarter" idx="4"/>
          </p:nvPr>
        </p:nvSpPr>
        <p:spPr>
          <a:xfrm>
            <a:off x="5272462" y="2657889"/>
            <a:ext cx="4185617" cy="3304117"/>
          </a:xfrm>
        </p:spPr>
        <p:txBody>
          <a:bodyPr/>
          <a:lstStyle/>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should be able to register and log in to the application.</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Passwords should be securely stored using encryption.</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roles should be implemented to differentiate between administrators and regular users.</a:t>
            </a:r>
            <a:endParaRPr lang="en-150"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150" dirty="0"/>
          </a:p>
        </p:txBody>
      </p:sp>
    </p:spTree>
    <p:extLst>
      <p:ext uri="{BB962C8B-B14F-4D97-AF65-F5344CB8AC3E}">
        <p14:creationId xmlns:p14="http://schemas.microsoft.com/office/powerpoint/2010/main" val="168127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E594-0806-C13B-85F6-D13BA4EF53F2}"/>
              </a:ext>
            </a:extLst>
          </p:cNvPr>
          <p:cNvSpPr>
            <a:spLocks noGrp="1"/>
          </p:cNvSpPr>
          <p:nvPr>
            <p:ph type="title"/>
          </p:nvPr>
        </p:nvSpPr>
        <p:spPr>
          <a:xfrm>
            <a:off x="677334" y="206943"/>
            <a:ext cx="3854528" cy="1278466"/>
          </a:xfrm>
        </p:spPr>
        <p:txBody>
          <a:bodyPr/>
          <a:lstStyle/>
          <a:p>
            <a:r>
              <a:rPr lang="en-US"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t>
            </a:r>
            <a:r>
              <a:rPr lang="en-150" sz="2400" b="1"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oftware</a:t>
            </a:r>
            <a:r>
              <a:rPr lang="en-150"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
            </a:r>
            <a:r>
              <a:rPr lang="en-150" sz="2400" b="1"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esign</a:t>
            </a:r>
            <a:r>
              <a:rPr lang="en-150"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lang="en-US"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t>
            </a:r>
            <a:r>
              <a:rPr lang="en-150" sz="2400" b="1"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odeling</a:t>
            </a:r>
            <a:br>
              <a:rPr lang="en-150"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150" dirty="0"/>
          </a:p>
        </p:txBody>
      </p:sp>
      <p:pic>
        <p:nvPicPr>
          <p:cNvPr id="6" name="Content Placeholder 5">
            <a:extLst>
              <a:ext uri="{FF2B5EF4-FFF2-40B4-BE49-F238E27FC236}">
                <a16:creationId xmlns:a16="http://schemas.microsoft.com/office/drawing/2014/main" id="{D7E6AF32-2E5A-41E5-55B8-EDB61DD4F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7286" y="972152"/>
            <a:ext cx="4503127" cy="5197642"/>
          </a:xfrm>
        </p:spPr>
      </p:pic>
      <p:sp>
        <p:nvSpPr>
          <p:cNvPr id="4" name="Text Placeholder 3">
            <a:extLst>
              <a:ext uri="{FF2B5EF4-FFF2-40B4-BE49-F238E27FC236}">
                <a16:creationId xmlns:a16="http://schemas.microsoft.com/office/drawing/2014/main" id="{5CB92543-7068-2D97-E30B-E0DF89114843}"/>
              </a:ext>
            </a:extLst>
          </p:cNvPr>
          <p:cNvSpPr>
            <a:spLocks noGrp="1"/>
          </p:cNvSpPr>
          <p:nvPr>
            <p:ph type="body" sz="half" idx="2"/>
          </p:nvPr>
        </p:nvSpPr>
        <p:spPr>
          <a:xfrm>
            <a:off x="677334" y="1485409"/>
            <a:ext cx="5097824" cy="4751762"/>
          </a:xfrm>
        </p:spPr>
        <p:txBody>
          <a:bodyPr>
            <a:normAutofit/>
          </a:bodyPr>
          <a:lstStyle/>
          <a:p>
            <a:pPr algn="l"/>
            <a:r>
              <a:rPr lang="en-US" sz="1500" b="0" i="0" dirty="0">
                <a:solidFill>
                  <a:srgbClr val="D1D5DB"/>
                </a:solidFill>
                <a:effectLst/>
                <a:latin typeface="Söhne"/>
              </a:rPr>
              <a:t>In the </a:t>
            </a:r>
            <a:r>
              <a:rPr lang="en-US" sz="1500" b="0" i="0" dirty="0" err="1">
                <a:solidFill>
                  <a:srgbClr val="D1D5DB"/>
                </a:solidFill>
                <a:effectLst/>
                <a:latin typeface="Söhne"/>
              </a:rPr>
              <a:t>iSports</a:t>
            </a:r>
            <a:r>
              <a:rPr lang="en-US" sz="1500" b="0" i="0" dirty="0">
                <a:solidFill>
                  <a:srgbClr val="D1D5DB"/>
                </a:solidFill>
                <a:effectLst/>
                <a:latin typeface="Söhne"/>
              </a:rPr>
              <a:t> project, careful attention has been given to software design and modeling to ensure a well-structured and efficient application. The design phase involved creating a clear architectural framework using the Flask framework, which is a lightweight and flexible backend framework written in Python. This choice allows for the seamless integration of various components and functionalities.</a:t>
            </a:r>
          </a:p>
          <a:p>
            <a:pPr algn="l"/>
            <a:r>
              <a:rPr lang="en-US" sz="1500" b="0" i="0" dirty="0">
                <a:solidFill>
                  <a:srgbClr val="D1D5DB"/>
                </a:solidFill>
                <a:effectLst/>
                <a:latin typeface="Söhne"/>
              </a:rPr>
              <a:t>During the modeling phase, the team created a comprehensive database schema using MySQL to store and organize event data, user information, messaging, and attendance details. This database design facilitates efficient data retrieval and manipulation, ensuring optimal performance of the application.</a:t>
            </a:r>
          </a:p>
          <a:p>
            <a:r>
              <a:rPr lang="en-US" sz="1500" b="0" i="0" dirty="0">
                <a:solidFill>
                  <a:srgbClr val="D1D5DB"/>
                </a:solidFill>
                <a:effectLst/>
                <a:latin typeface="Söhne"/>
              </a:rPr>
              <a:t>In addition to the database modeling, the team employed HTML, CSS, and JavaScript to design the user interface and enhance the application's visual appeal and usability. The front-end design follows best practices in web development, ensuring a responsive and intuitive experience for users across different devices.</a:t>
            </a:r>
            <a:endParaRPr lang="en-150" sz="1500" dirty="0"/>
          </a:p>
        </p:txBody>
      </p:sp>
    </p:spTree>
    <p:extLst>
      <p:ext uri="{BB962C8B-B14F-4D97-AF65-F5344CB8AC3E}">
        <p14:creationId xmlns:p14="http://schemas.microsoft.com/office/powerpoint/2010/main" val="275775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A820-6936-F9A7-2355-513E687E5713}"/>
              </a:ext>
            </a:extLst>
          </p:cNvPr>
          <p:cNvSpPr>
            <a:spLocks noGrp="1"/>
          </p:cNvSpPr>
          <p:nvPr>
            <p:ph type="title"/>
          </p:nvPr>
        </p:nvSpPr>
        <p:spPr>
          <a:xfrm>
            <a:off x="-708702" y="1219720"/>
            <a:ext cx="8596668" cy="2595460"/>
          </a:xfrm>
        </p:spPr>
        <p:txBody>
          <a:bodyPr>
            <a:normAutofit/>
          </a:bodyPr>
          <a:lstStyle/>
          <a:p>
            <a:r>
              <a:rPr lang="en-US" sz="5500" dirty="0"/>
              <a:t>                       Thank You!</a:t>
            </a:r>
            <a:endParaRPr lang="en-150" sz="5500" dirty="0"/>
          </a:p>
        </p:txBody>
      </p:sp>
    </p:spTree>
    <p:extLst>
      <p:ext uri="{BB962C8B-B14F-4D97-AF65-F5344CB8AC3E}">
        <p14:creationId xmlns:p14="http://schemas.microsoft.com/office/powerpoint/2010/main" val="1652269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108</TotalTime>
  <Words>829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Söhne</vt:lpstr>
      <vt:lpstr>Symbol</vt:lpstr>
      <vt:lpstr>Trebuchet MS</vt:lpstr>
      <vt:lpstr>Wingdings 3</vt:lpstr>
      <vt:lpstr>Facet</vt:lpstr>
      <vt:lpstr>Software Engineering Project: Sports Event Calendar Application</vt:lpstr>
      <vt:lpstr>Introduction:</vt:lpstr>
      <vt:lpstr>Introduction:</vt:lpstr>
      <vt:lpstr>Project Goal:</vt:lpstr>
      <vt:lpstr>Database:</vt:lpstr>
      <vt:lpstr>Database:</vt:lpstr>
      <vt:lpstr>Application Specifications:</vt:lpstr>
      <vt:lpstr>Software Design and Modeling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Sports Event Calendar Application</dc:title>
  <dc:creator>Julia Bogdani</dc:creator>
  <cp:lastModifiedBy>Julia Bogdani</cp:lastModifiedBy>
  <cp:revision>1</cp:revision>
  <dcterms:created xsi:type="dcterms:W3CDTF">2023-06-06T17:21:38Z</dcterms:created>
  <dcterms:modified xsi:type="dcterms:W3CDTF">2023-06-06T19:10:37Z</dcterms:modified>
</cp:coreProperties>
</file>