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16" r:id="rId3"/>
  </p:sldMasterIdLst>
  <p:notesMasterIdLst>
    <p:notesMasterId r:id="rId9"/>
  </p:notesMasterIdLst>
  <p:sldIdLst>
    <p:sldId id="276" r:id="rId4"/>
    <p:sldId id="1080" r:id="rId5"/>
    <p:sldId id="1082" r:id="rId6"/>
    <p:sldId id="1081" r:id="rId7"/>
    <p:sldId id="1083" r:id="rId8"/>
  </p:sldIdLst>
  <p:sldSz cx="12192000" cy="6858000"/>
  <p:notesSz cx="69977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Torkia" initials="e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FFFF"/>
    <a:srgbClr val="F8BB26"/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86324" autoAdjust="0"/>
  </p:normalViewPr>
  <p:slideViewPr>
    <p:cSldViewPr showGuides="1">
      <p:cViewPr varScale="1">
        <p:scale>
          <a:sx n="85" d="100"/>
          <a:sy n="85" d="100"/>
        </p:scale>
        <p:origin x="102" y="732"/>
      </p:cViewPr>
      <p:guideLst>
        <p:guide orient="horz" pos="20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pserver\d$\technology%20partnerz\Program%20Dev\Risk%20&amp;%20Simulation\Training%20&amp;%20Workshops\@Risk%20Time%20Series\AR_PowerCurve%20Forecastv1r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'PowerCurve Forecast'!$F$28</c:f>
              <c:strCache>
                <c:ptCount val="1"/>
                <c:pt idx="0">
                  <c:v>Forecast</c:v>
                </c:pt>
              </c:strCache>
            </c:strRef>
          </c:tx>
          <c:spPr>
            <a:ln w="25400">
              <a:solidFill>
                <a:schemeClr val="bg1"/>
              </a:solidFill>
              <a:prstDash val="solid"/>
            </a:ln>
          </c:spPr>
          <c:marker>
            <c:symbol val="none"/>
          </c:marker>
          <c:cat>
            <c:numRef>
              <c:f>'PowerCurve Forecast'!$B$29:$B$48</c:f>
              <c:numCache>
                <c:formatCode>General</c:formatCode>
                <c:ptCount val="2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  <c:pt idx="10">
                  <c:v>33</c:v>
                </c:pt>
                <c:pt idx="11">
                  <c:v>36</c:v>
                </c:pt>
                <c:pt idx="12">
                  <c:v>39</c:v>
                </c:pt>
                <c:pt idx="13">
                  <c:v>42</c:v>
                </c:pt>
                <c:pt idx="14">
                  <c:v>45</c:v>
                </c:pt>
                <c:pt idx="15">
                  <c:v>48</c:v>
                </c:pt>
                <c:pt idx="16">
                  <c:v>51</c:v>
                </c:pt>
                <c:pt idx="17">
                  <c:v>54</c:v>
                </c:pt>
                <c:pt idx="18">
                  <c:v>57</c:v>
                </c:pt>
                <c:pt idx="19">
                  <c:v>60</c:v>
                </c:pt>
              </c:numCache>
            </c:numRef>
          </c:cat>
          <c:val>
            <c:numRef>
              <c:f>'PowerCurve Forecast'!$H$29:$H$48</c:f>
              <c:numCache>
                <c:formatCode>0.00%</c:formatCode>
                <c:ptCount val="20"/>
                <c:pt idx="0">
                  <c:v>7.126788221440436E-2</c:v>
                </c:pt>
                <c:pt idx="1">
                  <c:v>6.461113597862872E-2</c:v>
                </c:pt>
                <c:pt idx="2">
                  <c:v>-6.9128950402322573E-3</c:v>
                </c:pt>
                <c:pt idx="3">
                  <c:v>3.2088030680024845E-2</c:v>
                </c:pt>
                <c:pt idx="4">
                  <c:v>6.7044790860307207E-2</c:v>
                </c:pt>
                <c:pt idx="5">
                  <c:v>3.3832046485400044E-2</c:v>
                </c:pt>
                <c:pt idx="6">
                  <c:v>3.5342391949791392E-2</c:v>
                </c:pt>
                <c:pt idx="7">
                  <c:v>-6.4765103971248572E-2</c:v>
                </c:pt>
                <c:pt idx="8">
                  <c:v>5.2507098278823071E-3</c:v>
                </c:pt>
                <c:pt idx="9">
                  <c:v>6.7190144922404493E-2</c:v>
                </c:pt>
                <c:pt idx="10">
                  <c:v>0.13280169519960394</c:v>
                </c:pt>
                <c:pt idx="11">
                  <c:v>0.10168687027382717</c:v>
                </c:pt>
                <c:pt idx="12">
                  <c:v>5.3165601820652594E-2</c:v>
                </c:pt>
                <c:pt idx="13">
                  <c:v>0.11254537813600303</c:v>
                </c:pt>
                <c:pt idx="14">
                  <c:v>0.14955558719257303</c:v>
                </c:pt>
                <c:pt idx="15">
                  <c:v>0.11638591922502776</c:v>
                </c:pt>
                <c:pt idx="16">
                  <c:v>9.3568208303042882E-2</c:v>
                </c:pt>
                <c:pt idx="17">
                  <c:v>0.11201250563779724</c:v>
                </c:pt>
                <c:pt idx="18">
                  <c:v>0.13395729330155481</c:v>
                </c:pt>
                <c:pt idx="19">
                  <c:v>0.19387422640395363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E-40F9-98B2-A3C0B209D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8911248"/>
        <c:axId val="-1428922128"/>
      </c:lineChart>
      <c:catAx>
        <c:axId val="-142891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>
            <a:solidFill>
              <a:srgbClr val="BBBBBB"/>
            </a:solidFill>
            <a:prstDash val="solid"/>
          </a:ln>
        </c:spPr>
        <c:txPr>
          <a:bodyPr/>
          <a:lstStyle/>
          <a:p>
            <a:pPr>
              <a:defRPr>
                <a:solidFill>
                  <a:schemeClr val="bg1">
                    <a:lumMod val="85000"/>
                  </a:schemeClr>
                </a:solidFill>
              </a:defRPr>
            </a:pPr>
            <a:endParaRPr lang="en-US"/>
          </a:p>
        </c:txPr>
        <c:crossAx val="-1428922128"/>
        <c:crosses val="autoZero"/>
        <c:auto val="1"/>
        <c:lblAlgn val="ctr"/>
        <c:lblOffset val="100"/>
        <c:noMultiLvlLbl val="0"/>
      </c:catAx>
      <c:valAx>
        <c:axId val="-142892212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low"/>
        <c:crossAx val="-1428911248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spPr>
    <a:ln w="9525"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4T12:20:23.375" idx="5">
    <p:pos x="5640" y="48"/>
    <p:text>I Need a top resolution Icon</p:text>
  </p:cm>
  <p:cm authorId="0" dt="2011-11-04T12:20:44.828" idx="6">
    <p:pos x="10" y="10"/>
    <p:text>I need a Frontline solver partner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44799B3-88ED-45F5-9A76-1D3BAF71A370}" type="datetimeFigureOut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5325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25"/>
            <a:ext cx="5598160" cy="41719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841"/>
            <a:ext cx="3032337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281250F-CA8E-456E-B7FC-6AE3BE0EB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5325"/>
            <a:ext cx="6178550" cy="3476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1250F-CA8E-456E-B7FC-6AE3BE0EB6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42" name="Picture 2" descr="Orac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343400"/>
            <a:ext cx="3860800" cy="361950"/>
          </a:xfrm>
          <a:prstGeom prst="rect">
            <a:avLst/>
          </a:prstGeom>
          <a:noFill/>
        </p:spPr>
      </p:pic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1219200" y="914400"/>
            <a:ext cx="3759200" cy="2819400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GB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471044" name="Picture 4" descr="Tall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3"/>
            <a:ext cx="1219200" cy="2822575"/>
          </a:xfrm>
          <a:prstGeom prst="rect">
            <a:avLst/>
          </a:prstGeom>
          <a:noFill/>
        </p:spPr>
      </p:pic>
      <p:pic>
        <p:nvPicPr>
          <p:cNvPr id="471045" name="Picture 5" descr="Wide R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2635" y="914403"/>
            <a:ext cx="7209367" cy="2822575"/>
          </a:xfrm>
          <a:prstGeom prst="rect">
            <a:avLst/>
          </a:prstGeom>
          <a:noFill/>
        </p:spPr>
      </p:pic>
      <p:sp>
        <p:nvSpPr>
          <p:cNvPr id="4710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4800603"/>
            <a:ext cx="103632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7104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7600" y="5715000"/>
            <a:ext cx="85344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99502" y="541341"/>
            <a:ext cx="2595033" cy="5375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2" y="541341"/>
            <a:ext cx="7581900" cy="5375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3" y="541341"/>
            <a:ext cx="10109200" cy="941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2" y="1839913"/>
            <a:ext cx="4923367" cy="4076700"/>
          </a:xfrm>
        </p:spPr>
        <p:txBody>
          <a:bodyPr/>
          <a:lstStyle/>
          <a:p>
            <a:r>
              <a:rPr lang="en-US"/>
              <a:t>Click icon to add chart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0969" y="1839913"/>
            <a:ext cx="4923367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553200"/>
            <a:ext cx="11785600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44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3" y="541341"/>
            <a:ext cx="10109200" cy="941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39913"/>
            <a:ext cx="10049933" cy="4076700"/>
          </a:xfrm>
        </p:spPr>
        <p:txBody>
          <a:bodyPr/>
          <a:lstStyle/>
          <a:p>
            <a:r>
              <a:rPr lang="en-US"/>
              <a:t>Click icon to add table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3200" y="6553200"/>
            <a:ext cx="11785600" cy="1524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144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5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4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09A-1F55-4982-AA46-6824D7E7365A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750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9913" y="76200"/>
            <a:ext cx="387208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BC0C-3A55-49D7-AC26-4E93FCB1D3E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2819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FE76-811F-47A5-A270-AA984E39E82D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1600203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2817022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5EB0-7D96-4996-88BB-85387B7A4C17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60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60" y="1316040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40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84E7-8065-4841-9C21-24294BE9D15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3006-BCA5-45C8-9598-F3B0A7A6A6C5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72F-F550-4B56-AD15-698AD20C401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1608615" y="1600200"/>
            <a:ext cx="897477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20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2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452-B7D4-4527-96A8-F7E186AE709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497D-CE70-4E80-9210-3D0DE6097CA0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9AC-E791-4163-8EBC-860FF5DCF54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00803"/>
            <a:ext cx="4470400" cy="2889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©Technology Partnerz Ltd,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9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9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5B1-01EF-485F-9610-93BA61B7F19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00803"/>
            <a:ext cx="4470400" cy="2889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©Technology Partnerz Ltd,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3" y="430216"/>
            <a:ext cx="10109200" cy="941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39913"/>
            <a:ext cx="10049933" cy="4076700"/>
          </a:xfrm>
        </p:spPr>
        <p:txBody>
          <a:bodyPr/>
          <a:lstStyle/>
          <a:p>
            <a:r>
              <a:rPr lang="en-US"/>
              <a:t>Click icon to add table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144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09DDD2-DB44-4033-83D3-674CD60A937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85803"/>
            <a:ext cx="10972800" cy="544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D8B8-0E5A-4FAD-859D-7696A81EB3B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©Technology Partnerz Ltd, 2010</a:t>
            </a:r>
          </a:p>
        </p:txBody>
      </p:sp>
    </p:spTree>
    <p:extLst>
      <p:ext uri="{BB962C8B-B14F-4D97-AF65-F5344CB8AC3E}">
        <p14:creationId xmlns:p14="http://schemas.microsoft.com/office/powerpoint/2010/main" val="2279060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E09A-1F55-4982-AA46-6824D7E7365A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©Technology Partnerz Ltd,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logo-ma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0"/>
            <a:ext cx="1152348" cy="10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50270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BC0C-3A55-49D7-AC26-4E93FCB1D3E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14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730460" y="192248"/>
            <a:ext cx="67310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A6FFE76-811F-47A5-A270-AA984E39E82D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8087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5EB0-7D96-4996-88BB-85387B7A4C17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2061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84E7-8065-4841-9C21-24294BE9D159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5031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3006-BCA5-45C8-9598-F3B0A7A6A6C5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8058"/>
      </p:ext>
    </p:extLst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72F-F550-4B56-AD15-698AD20C401C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200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452-B7D4-4527-96A8-F7E186AE709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57307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497D-CE70-4E80-9210-3D0DE6097CA0}" type="datetime1">
              <a:rPr lang="en-US" smtClean="0"/>
              <a:pPr/>
              <a:t>7/8/2020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9772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099AC-E791-4163-8EBC-860FF5DCF541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821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5B1-01EF-485F-9610-93BA61B7F19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023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2" y="1839913"/>
            <a:ext cx="4923367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0969" y="1839913"/>
            <a:ext cx="4923367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8" name="Picture 2" descr="Red Ba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172203"/>
            <a:ext cx="12192000" cy="225425"/>
          </a:xfrm>
          <a:prstGeom prst="rect">
            <a:avLst/>
          </a:prstGeom>
          <a:noFill/>
        </p:spPr>
      </p:pic>
      <p:pic>
        <p:nvPicPr>
          <p:cNvPr id="470019" name="Picture 3" descr="Small Red Squar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" y="0"/>
            <a:ext cx="918633" cy="914400"/>
          </a:xfrm>
          <a:prstGeom prst="rect">
            <a:avLst/>
          </a:prstGeom>
          <a:noFill/>
        </p:spPr>
      </p:pic>
      <p:sp>
        <p:nvSpPr>
          <p:cNvPr id="470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39913"/>
            <a:ext cx="1004993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5333" y="541341"/>
            <a:ext cx="10109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0" y="6172200"/>
            <a:ext cx="12192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r-CA" sz="1800"/>
          </a:p>
        </p:txBody>
      </p:sp>
      <p:pic>
        <p:nvPicPr>
          <p:cNvPr id="470023" name="Picture 7" descr="Oracle WHIT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160001" y="6226178"/>
            <a:ext cx="1263651" cy="119063"/>
          </a:xfrm>
          <a:prstGeom prst="rect">
            <a:avLst/>
          </a:prstGeom>
          <a:noFill/>
        </p:spPr>
      </p:pic>
      <p:sp>
        <p:nvSpPr>
          <p:cNvPr id="470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553200"/>
            <a:ext cx="1178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endParaRPr lang="en-US"/>
          </a:p>
        </p:txBody>
      </p:sp>
      <p:sp>
        <p:nvSpPr>
          <p:cNvPr id="4700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295403"/>
            <a:ext cx="11582400" cy="47847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978400" y="6400803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E1CD8B8-0E5A-4FAD-859D-7696A81EB3B6}" type="datetime1">
              <a:rPr lang="en-US" smtClean="0"/>
              <a:pPr/>
              <a:t>7/8/2020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3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2286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9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956800" y="152400"/>
            <a:ext cx="2006600" cy="15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Footer Placeholder 20"/>
          <p:cNvSpPr>
            <a:spLocks noGrp="1"/>
          </p:cNvSpPr>
          <p:nvPr>
            <p:ph type="ftr" sz="quarter" idx="3"/>
          </p:nvPr>
        </p:nvSpPr>
        <p:spPr>
          <a:xfrm>
            <a:off x="101600" y="6553200"/>
            <a:ext cx="4470400" cy="228600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©Technology Partnerz Ltd,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0716" y="1295215"/>
            <a:ext cx="6730567" cy="42675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C29913-F8C2-4711-AD28-A47001CA7AC9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A45AF0-DF1C-43E4-8531-30F9437637B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982133" y="122613"/>
            <a:ext cx="1969075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892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etorkia/MCHammer.jl" TargetMode="External"/><Relationship Id="rId5" Type="http://schemas.openxmlformats.org/officeDocument/2006/relationships/chart" Target="../charts/chart1.xml"/><Relationship Id="rId4" Type="http://schemas.microsoft.com/office/2007/relationships/hdphoto" Target="../media/hdphoto3.wdp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435" b="78552" l="21901" r="78926"/>
                    </a14:imgEffect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92" t="15716" r="20765" b="20215"/>
          <a:stretch/>
        </p:blipFill>
        <p:spPr bwMode="auto">
          <a:xfrm>
            <a:off x="-76200" y="849622"/>
            <a:ext cx="12192000" cy="60727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627907"/>
              </p:ext>
            </p:extLst>
          </p:nvPr>
        </p:nvGraphicFramePr>
        <p:xfrm>
          <a:off x="1630837" y="348531"/>
          <a:ext cx="8915400" cy="666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69074" y="2543378"/>
            <a:ext cx="8686800" cy="118482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Decision Modeling and Simulation with </a:t>
            </a:r>
            <a:r>
              <a:rPr lang="en-US" sz="4400" dirty="0" err="1"/>
              <a:t>MCHammer.jl</a:t>
            </a:r>
            <a:endParaRPr lang="en-CA" sz="4400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63691" y="4038600"/>
            <a:ext cx="8458200" cy="1791091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want to share how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MCHammer.JL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can be used to build and analyze Monte-Carlo simulation models with an ease and interactivity similar to Excel. Using core packages such as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StatsBase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Statisitics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Distributions.jl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we constructed a modeling tool that has charting and all the critical statistics to build and analyze simulation results.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https://github.com/etorkia/MCHammer.jl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2523-5CC4-4B37-8BA4-6FE9671270F6}" type="slidenum">
              <a:rPr lang="fr-CA"/>
              <a:pPr/>
              <a:t>1</a:t>
            </a:fld>
            <a:endParaRPr lang="fr-CA"/>
          </a:p>
        </p:txBody>
      </p:sp>
      <p:pic>
        <p:nvPicPr>
          <p:cNvPr id="10" name="Picture 9" descr="logo-ma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0"/>
            <a:ext cx="1676400" cy="1586055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371600" y="6229546"/>
            <a:ext cx="4736306" cy="457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000" kern="1200">
                <a:solidFill>
                  <a:schemeClr val="tx2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>
                <a:solidFill>
                  <a:schemeClr val="accent1">
                    <a:lumMod val="50000"/>
                  </a:schemeClr>
                </a:solidFill>
                <a:latin typeface="CG Omega" pitchFamily="34" charset="0"/>
              </a:rPr>
              <a:t>Presented by Eric Torkia, MASc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CG Omeg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59026" y="6107193"/>
            <a:ext cx="4648200" cy="762000"/>
            <a:chOff x="6271179" y="5739831"/>
            <a:chExt cx="4648200" cy="762000"/>
          </a:xfrm>
        </p:grpSpPr>
        <p:sp>
          <p:nvSpPr>
            <p:cNvPr id="12" name="Rectangle 11"/>
            <p:cNvSpPr/>
            <p:nvPr/>
          </p:nvSpPr>
          <p:spPr>
            <a:xfrm>
              <a:off x="6271179" y="5739831"/>
              <a:ext cx="4648200" cy="76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kern="0" spc="3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CG Omega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503417" y="5892234"/>
              <a:ext cx="4187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G Omega" pitchFamily="34" charset="0"/>
                </a:rPr>
                <a:t>www.technologypartnerz.com</a:t>
              </a:r>
            </a:p>
          </p:txBody>
        </p:sp>
      </p:grp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CF2D8C07-FAFC-4EE9-BCAB-EDF9D3024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321" y="491848"/>
            <a:ext cx="1734432" cy="173443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440C1-1F16-4FFF-8456-3C843554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</a:t>
            </a:r>
            <a:r>
              <a:rPr lang="en-US" dirty="0" err="1"/>
              <a:t>MCHammer</a:t>
            </a:r>
            <a:r>
              <a:rPr lang="en-US" dirty="0"/>
              <a:t>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10B9B-B598-4429-8E73-E86BB67C3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Opportunity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51621-4260-46DF-BAF5-56A126B774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Julia is an amazing language for building Monte-Carlo simulations but needed a package to make it simple for analysts making the switch from Excel.</a:t>
            </a:r>
          </a:p>
          <a:p>
            <a:r>
              <a:rPr lang="en-US" dirty="0"/>
              <a:t>Julia needed an interactive Monte-Carlo tool similar to @RISK or Oracle Crystal Ball.</a:t>
            </a:r>
          </a:p>
          <a:p>
            <a:r>
              <a:rPr lang="en-US" dirty="0"/>
              <a:t>Speed Matters:</a:t>
            </a:r>
          </a:p>
          <a:p>
            <a:pPr lvl="1"/>
            <a:r>
              <a:rPr lang="en-US" dirty="0"/>
              <a:t>Julia is 750-1500x faster than Excel running similar tasks</a:t>
            </a:r>
          </a:p>
          <a:p>
            <a:pPr lvl="1"/>
            <a:r>
              <a:rPr lang="en-US" dirty="0"/>
              <a:t>API integration makes data acquisition and processing much easier and less error prone.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75037C-46F2-4AD1-8EFC-605849205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Analyst 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55BC9E-8858-4D98-9981-0089539E9C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MCHammer</a:t>
            </a:r>
            <a:r>
              <a:rPr lang="en-US" dirty="0"/>
              <a:t> streamlines important analysis into simple functions</a:t>
            </a:r>
          </a:p>
          <a:p>
            <a:pPr lvl="1"/>
            <a:r>
              <a:rPr lang="en-US" dirty="0"/>
              <a:t>Sensitivity Analysis</a:t>
            </a:r>
          </a:p>
          <a:p>
            <a:pPr lvl="1"/>
            <a:r>
              <a:rPr lang="en-US" dirty="0"/>
              <a:t>Histogram and Density Charts</a:t>
            </a:r>
          </a:p>
          <a:p>
            <a:pPr lvl="1"/>
            <a:r>
              <a:rPr lang="en-US" dirty="0"/>
              <a:t>Trend Charts (</a:t>
            </a:r>
            <a:r>
              <a:rPr lang="en-US" dirty="0" err="1"/>
              <a:t>TimeSeries</a:t>
            </a:r>
            <a:r>
              <a:rPr lang="en-US" dirty="0"/>
              <a:t> Confidence)</a:t>
            </a:r>
          </a:p>
          <a:p>
            <a:pPr lvl="1"/>
            <a:r>
              <a:rPr lang="en-US" dirty="0" err="1"/>
              <a:t>Fractiles</a:t>
            </a:r>
            <a:r>
              <a:rPr lang="en-US" dirty="0"/>
              <a:t> and Certainty Calculations</a:t>
            </a:r>
          </a:p>
          <a:p>
            <a:pPr lvl="1"/>
            <a:r>
              <a:rPr lang="en-US" dirty="0"/>
              <a:t>Measure of correlation</a:t>
            </a:r>
          </a:p>
          <a:p>
            <a:r>
              <a:rPr lang="en-US" dirty="0"/>
              <a:t>Easy Export to other </a:t>
            </a:r>
            <a:r>
              <a:rPr lang="en-US" dirty="0" err="1"/>
              <a:t>systerms</a:t>
            </a:r>
            <a:endParaRPr lang="en-US" dirty="0"/>
          </a:p>
          <a:p>
            <a:r>
              <a:rPr lang="en-US" dirty="0"/>
              <a:t>Shorter + Flatter learning curve leading to productive models fast.</a:t>
            </a:r>
          </a:p>
          <a:p>
            <a:r>
              <a:rPr lang="en-US" dirty="0"/>
              <a:t>Fits in the Julia ecosystem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2815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EB5-3AF6-46C5-B508-D989C7E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AC9B-FA46-48B0-9C01-F2E9CECA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built </a:t>
            </a:r>
            <a:r>
              <a:rPr lang="en-US" dirty="0" err="1"/>
              <a:t>MCHammer</a:t>
            </a:r>
            <a:r>
              <a:rPr lang="en-US" dirty="0"/>
              <a:t> because I have been working as a Risk and Decision Analyst using Monte-Carlo simulation for 15 years and needed a tool to bridge from Excel to Julia to make models run .</a:t>
            </a:r>
          </a:p>
          <a:p>
            <a:r>
              <a:rPr lang="en-US" dirty="0"/>
              <a:t>I wanted to bring the experience and the interactive nature of modeling from Excel to Julia for its speed and ability to put models into production</a:t>
            </a:r>
          </a:p>
          <a:p>
            <a:r>
              <a:rPr lang="en-US" dirty="0"/>
              <a:t>Degree in Management Information Systems and have designed predictive dashboards for clients using </a:t>
            </a:r>
            <a:r>
              <a:rPr lang="en-US" dirty="0" err="1"/>
              <a:t>Julia+MCHammer</a:t>
            </a:r>
            <a:r>
              <a:rPr lang="en-US" dirty="0"/>
              <a:t> with </a:t>
            </a:r>
            <a:r>
              <a:rPr lang="en-US" dirty="0" err="1"/>
              <a:t>PowerBI</a:t>
            </a:r>
            <a:r>
              <a:rPr lang="en-US" dirty="0"/>
              <a:t> as a front end.</a:t>
            </a:r>
          </a:p>
          <a:p>
            <a:r>
              <a:rPr lang="en-US" dirty="0"/>
              <a:t>I have worked with most of the major vendors to develop features and tools to enhance the modelling process. For many years Our firm was Oracle’s go-to partner for Crystal Ball, a Monte-Carlo add-in for Excel, for training and consulting.</a:t>
            </a:r>
          </a:p>
        </p:txBody>
      </p:sp>
    </p:spTree>
    <p:extLst>
      <p:ext uri="{BB962C8B-B14F-4D97-AF65-F5344CB8AC3E}">
        <p14:creationId xmlns:p14="http://schemas.microsoft.com/office/powerpoint/2010/main" val="34195197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7699-B70C-41FD-AA0C-45CF423D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74" y="258932"/>
            <a:ext cx="10058400" cy="729549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ACE82-3E78-4E99-AE14-FDDBDC7D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14998"/>
            <a:ext cx="2887971" cy="1825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D9159-5404-412E-B8E3-C2E84AA7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814998"/>
            <a:ext cx="2874749" cy="19112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1CBB17-3E38-4F9D-B041-F7639EC62ED8}"/>
              </a:ext>
            </a:extLst>
          </p:cNvPr>
          <p:cNvSpPr txBox="1"/>
          <p:nvPr/>
        </p:nvSpPr>
        <p:spPr>
          <a:xfrm>
            <a:off x="818444" y="3054481"/>
            <a:ext cx="262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altLang="en-US" dirty="0" err="1">
                <a:solidFill>
                  <a:srgbClr val="969696"/>
                </a:solidFill>
              </a:rPr>
              <a:t>density_chrt</a:t>
            </a:r>
            <a:r>
              <a:rPr lang="en-US" altLang="en-US" dirty="0">
                <a:solidFill>
                  <a:srgbClr val="969696"/>
                </a:solidFill>
              </a:rPr>
              <a:t>(Data, </a:t>
            </a:r>
            <a:br>
              <a:rPr lang="en-US" altLang="en-US" dirty="0">
                <a:solidFill>
                  <a:srgbClr val="969696"/>
                </a:solidFill>
              </a:rPr>
            </a:br>
            <a:r>
              <a:rPr lang="en-US" altLang="en-US" dirty="0" err="1">
                <a:solidFill>
                  <a:srgbClr val="969696"/>
                </a:solidFill>
              </a:rPr>
              <a:t>x_label</a:t>
            </a:r>
            <a:r>
              <a:rPr lang="en-US" altLang="en-US" dirty="0">
                <a:solidFill>
                  <a:srgbClr val="969696"/>
                </a:solidFill>
              </a:rPr>
              <a:t>="Sim. Values")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75C90-E564-4824-8AEC-6741DD0CCB3E}"/>
              </a:ext>
            </a:extLst>
          </p:cNvPr>
          <p:cNvSpPr txBox="1"/>
          <p:nvPr/>
        </p:nvSpPr>
        <p:spPr>
          <a:xfrm>
            <a:off x="838200" y="5644180"/>
            <a:ext cx="30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solidFill>
                  <a:srgbClr val="969696"/>
                </a:solidFill>
              </a:rPr>
              <a:t>histogram_chrt</a:t>
            </a:r>
            <a:r>
              <a:rPr lang="en-CA" dirty="0">
                <a:solidFill>
                  <a:srgbClr val="969696"/>
                </a:solidFill>
              </a:rPr>
              <a:t>(</a:t>
            </a:r>
            <a:r>
              <a:rPr lang="en-CA" dirty="0" err="1">
                <a:solidFill>
                  <a:srgbClr val="969696"/>
                </a:solidFill>
              </a:rPr>
              <a:t>dist</a:t>
            </a:r>
            <a:r>
              <a:rPr lang="en-CA" dirty="0">
                <a:solidFill>
                  <a:srgbClr val="969696"/>
                </a:solidFill>
              </a:rPr>
              <a:t>, “title")</a:t>
            </a:r>
            <a:endParaRPr lang="en-US" dirty="0">
              <a:solidFill>
                <a:srgbClr val="96969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784DBB-15F1-43CD-8501-A89A8700C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46" y="1126536"/>
            <a:ext cx="3000035" cy="1909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A97B7C-80E6-4643-A3D6-660346994BEE}"/>
              </a:ext>
            </a:extLst>
          </p:cNvPr>
          <p:cNvSpPr txBox="1"/>
          <p:nvPr/>
        </p:nvSpPr>
        <p:spPr>
          <a:xfrm>
            <a:off x="4876800" y="3098783"/>
            <a:ext cx="27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969696"/>
                </a:solidFill>
              </a:rPr>
              <a:t>sensitivity_chrt</a:t>
            </a:r>
            <a:r>
              <a:rPr lang="en-US" dirty="0">
                <a:solidFill>
                  <a:srgbClr val="969696"/>
                </a:solidFill>
              </a:rPr>
              <a:t>(Trials,1)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2A252A-89F5-45D0-B914-63E55DE8F2A7}"/>
              </a:ext>
            </a:extLst>
          </p:cNvPr>
          <p:cNvSpPr/>
          <p:nvPr/>
        </p:nvSpPr>
        <p:spPr>
          <a:xfrm>
            <a:off x="4688936" y="5714524"/>
            <a:ext cx="3761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69696"/>
                </a:solidFill>
              </a:rPr>
              <a:t>trend_chrt</a:t>
            </a:r>
            <a:r>
              <a:rPr lang="en-US" dirty="0">
                <a:solidFill>
                  <a:srgbClr val="969696"/>
                </a:solidFill>
              </a:rPr>
              <a:t>(</a:t>
            </a:r>
            <a:r>
              <a:rPr lang="en-US" dirty="0" err="1">
                <a:solidFill>
                  <a:srgbClr val="969696"/>
                </a:solidFill>
              </a:rPr>
              <a:t>SimTimeArray</a:t>
            </a:r>
            <a:r>
              <a:rPr lang="en-US" dirty="0">
                <a:solidFill>
                  <a:srgbClr val="969696"/>
                </a:solidFill>
              </a:rPr>
              <a:t>, </a:t>
            </a:r>
            <a:r>
              <a:rPr lang="en-US" dirty="0" err="1">
                <a:solidFill>
                  <a:srgbClr val="969696"/>
                </a:solidFill>
              </a:rPr>
              <a:t>PeriodRange</a:t>
            </a:r>
            <a:r>
              <a:rPr lang="en-US" dirty="0">
                <a:solidFill>
                  <a:srgbClr val="969696"/>
                </a:solidFill>
              </a:rPr>
              <a:t>, quantiles=[0.05,0.5,0.95])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9B6F1DF-E2B2-493E-AE7E-79BA34A2A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622" y="1066800"/>
            <a:ext cx="2852378" cy="198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4E4D08-2123-4B0B-867A-9477FAA0ABBB}"/>
              </a:ext>
            </a:extLst>
          </p:cNvPr>
          <p:cNvSpPr txBox="1"/>
          <p:nvPr/>
        </p:nvSpPr>
        <p:spPr>
          <a:xfrm>
            <a:off x="8628422" y="1309309"/>
            <a:ext cx="3094251" cy="14773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CA" altLang="en-US" b="1" i="1" dirty="0"/>
              <a:t>Random Walk Time Series</a:t>
            </a:r>
          </a:p>
          <a:p>
            <a:endParaRPr lang="en-CA" altLang="en-US" dirty="0"/>
          </a:p>
          <a:p>
            <a:r>
              <a:rPr lang="en-CA" altLang="en-US" dirty="0"/>
              <a:t>GBMM(</a:t>
            </a:r>
            <a:r>
              <a:rPr lang="en-CA" altLang="en-US" dirty="0" err="1"/>
              <a:t>LastValue</a:t>
            </a:r>
            <a:r>
              <a:rPr lang="en-CA" altLang="en-US" dirty="0"/>
              <a:t>, </a:t>
            </a:r>
            <a:r>
              <a:rPr lang="en-CA" altLang="en-US" dirty="0" err="1"/>
              <a:t>ReturnsMean</a:t>
            </a:r>
            <a:r>
              <a:rPr lang="en-CA" altLang="en-US" dirty="0"/>
              <a:t>, </a:t>
            </a:r>
            <a:r>
              <a:rPr lang="en-CA" altLang="en-US" dirty="0" err="1"/>
              <a:t>ReturnsStd</a:t>
            </a:r>
            <a:r>
              <a:rPr lang="en-CA" altLang="en-US" dirty="0"/>
              <a:t>, </a:t>
            </a:r>
            <a:r>
              <a:rPr lang="en-CA" altLang="en-US" dirty="0" err="1"/>
              <a:t>PeriodsToForecast</a:t>
            </a:r>
            <a:r>
              <a:rPr lang="en-CA" altLang="en-US" dirty="0"/>
              <a:t>)</a:t>
            </a:r>
            <a:endParaRPr lang="en-US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EEACFA-0454-4F15-B37B-A501B6B4E4E8}"/>
              </a:ext>
            </a:extLst>
          </p:cNvPr>
          <p:cNvCxnSpPr/>
          <p:nvPr/>
        </p:nvCxnSpPr>
        <p:spPr>
          <a:xfrm>
            <a:off x="7924800" y="623706"/>
            <a:ext cx="0" cy="6014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2F8620-CFDD-408F-B140-CDD21854A71F}"/>
              </a:ext>
            </a:extLst>
          </p:cNvPr>
          <p:cNvSpPr txBox="1"/>
          <p:nvPr/>
        </p:nvSpPr>
        <p:spPr>
          <a:xfrm>
            <a:off x="8946152" y="69746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Modeling Functions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0BF9A4-3034-4AF8-A66B-57604324BCBC}"/>
              </a:ext>
            </a:extLst>
          </p:cNvPr>
          <p:cNvSpPr txBox="1"/>
          <p:nvPr/>
        </p:nvSpPr>
        <p:spPr>
          <a:xfrm>
            <a:off x="8656309" y="3138509"/>
            <a:ext cx="3094251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CA" altLang="en-US" b="1" i="1" dirty="0"/>
              <a:t>Correlating Distributions</a:t>
            </a:r>
          </a:p>
          <a:p>
            <a:endParaRPr lang="en-CA" altLang="en-US" dirty="0"/>
          </a:p>
          <a:p>
            <a:r>
              <a:rPr lang="pt-BR" altLang="en-US" dirty="0"/>
              <a:t>corvar(ArrayName, n_trials, correl_matrix)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96011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8F7-336E-4569-A6FB-7B26AC4A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BF09-E3EF-41B9-A2B2-CAF5957D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Implement more time series tools  and new stochastic processes such as Markov Chains and </a:t>
            </a:r>
            <a:r>
              <a:rPr lang="en-US" dirty="0" err="1"/>
              <a:t>Martigales</a:t>
            </a:r>
            <a:r>
              <a:rPr lang="en-US" dirty="0"/>
              <a:t> as model building blocks</a:t>
            </a:r>
          </a:p>
          <a:p>
            <a:pPr lvl="1"/>
            <a:r>
              <a:rPr lang="en-US" dirty="0"/>
              <a:t>Implementation of new multidimensional samplers for networked modeling</a:t>
            </a:r>
          </a:p>
          <a:p>
            <a:pPr lvl="1"/>
            <a:r>
              <a:rPr lang="en-US" dirty="0"/>
              <a:t>Implement Ogives and resampling</a:t>
            </a:r>
          </a:p>
          <a:p>
            <a:r>
              <a:rPr lang="en-US" dirty="0"/>
              <a:t>Mentors and collaborators</a:t>
            </a:r>
          </a:p>
          <a:p>
            <a:pPr lvl="1"/>
            <a:r>
              <a:rPr lang="en-US" dirty="0"/>
              <a:t>A special thanks to Eric Wainwright, co-creator of Oracle Crystal Ball, for technical support and counsel on how to approach </a:t>
            </a:r>
            <a:r>
              <a:rPr lang="en-US" dirty="0" err="1"/>
              <a:t>feture</a:t>
            </a:r>
            <a:r>
              <a:rPr lang="en-US" dirty="0"/>
              <a:t> development and usability</a:t>
            </a:r>
          </a:p>
          <a:p>
            <a:pPr lvl="1"/>
            <a:r>
              <a:rPr lang="en-US" dirty="0"/>
              <a:t>Dr. Sam Savage for his perspective on how simulation results can be shared using the </a:t>
            </a:r>
            <a:r>
              <a:rPr lang="en-US" dirty="0" err="1"/>
              <a:t>SIPMath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Robert D. Brown III for helping implement some of the functions.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8845"/>
      </p:ext>
    </p:extLst>
  </p:cSld>
  <p:clrMapOvr>
    <a:masterClrMapping/>
  </p:clrMapOvr>
  <p:transition>
    <p:wipe dir="r"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pz_layout 2">
  <a:themeElements>
    <a:clrScheme name="Oracle Corp Template V11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 Corp Template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acle Corp Template V11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eneric Semina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pz_layout_2017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pz_layout_2017" id="{82335CBE-8909-46EC-89FC-6943A6D50EE4}" vid="{264AA82B-FB28-4FD4-9053-E36A0ADA53D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tpz_layout 2</Template>
  <TotalTime>47040</TotalTime>
  <Words>502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CG Omega</vt:lpstr>
      <vt:lpstr>Franklin Gothic Book</vt:lpstr>
      <vt:lpstr>Franklin Gothic Medium</vt:lpstr>
      <vt:lpstr>Rockwell</vt:lpstr>
      <vt:lpstr>Rockwell Condensed</vt:lpstr>
      <vt:lpstr>Wingdings</vt:lpstr>
      <vt:lpstr>Wingdings 2</vt:lpstr>
      <vt:lpstr>tpz_layout 2</vt:lpstr>
      <vt:lpstr>Generic Seminar Template</vt:lpstr>
      <vt:lpstr>tpz_layout_2017</vt:lpstr>
      <vt:lpstr>Decision Modeling and Simulation with MCHammer.jl</vt:lpstr>
      <vt:lpstr>Why Build MCHammer?</vt:lpstr>
      <vt:lpstr>Background</vt:lpstr>
      <vt:lpstr>ABSTRACT</vt:lpstr>
      <vt:lpstr>What’s next</vt:lpstr>
    </vt:vector>
  </TitlesOfParts>
  <Company>Technology Partnerz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</dc:title>
  <dc:creator>enrique</dc:creator>
  <cp:lastModifiedBy>Eric Torkia</cp:lastModifiedBy>
  <cp:revision>763</cp:revision>
  <dcterms:created xsi:type="dcterms:W3CDTF">2007-09-20T20:37:29Z</dcterms:created>
  <dcterms:modified xsi:type="dcterms:W3CDTF">2020-07-17T20:50:56Z</dcterms:modified>
</cp:coreProperties>
</file>