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85" r:id="rId1"/>
  </p:sldMasterIdLst>
  <p:notesMasterIdLst>
    <p:notesMasterId r:id="rId34"/>
  </p:notesMasterIdLst>
  <p:handoutMasterIdLst>
    <p:handoutMasterId r:id="rId35"/>
  </p:handoutMasterIdLst>
  <p:sldIdLst>
    <p:sldId id="372" r:id="rId2"/>
    <p:sldId id="369" r:id="rId3"/>
    <p:sldId id="368" r:id="rId4"/>
    <p:sldId id="340" r:id="rId5"/>
    <p:sldId id="339" r:id="rId6"/>
    <p:sldId id="366" r:id="rId7"/>
    <p:sldId id="341" r:id="rId8"/>
    <p:sldId id="342" r:id="rId9"/>
    <p:sldId id="343" r:id="rId10"/>
    <p:sldId id="365" r:id="rId11"/>
    <p:sldId id="344" r:id="rId12"/>
    <p:sldId id="345" r:id="rId13"/>
    <p:sldId id="354" r:id="rId14"/>
    <p:sldId id="355" r:id="rId15"/>
    <p:sldId id="358" r:id="rId16"/>
    <p:sldId id="359" r:id="rId17"/>
    <p:sldId id="363" r:id="rId18"/>
    <p:sldId id="371" r:id="rId19"/>
    <p:sldId id="346" r:id="rId20"/>
    <p:sldId id="364" r:id="rId21"/>
    <p:sldId id="348" r:id="rId22"/>
    <p:sldId id="349" r:id="rId23"/>
    <p:sldId id="351" r:id="rId24"/>
    <p:sldId id="361" r:id="rId25"/>
    <p:sldId id="350" r:id="rId26"/>
    <p:sldId id="352" r:id="rId27"/>
    <p:sldId id="370" r:id="rId28"/>
    <p:sldId id="367" r:id="rId29"/>
    <p:sldId id="362" r:id="rId30"/>
    <p:sldId id="360" r:id="rId31"/>
    <p:sldId id="374" r:id="rId32"/>
    <p:sldId id="373" r:id="rId33"/>
  </p:sldIdLst>
  <p:sldSz cx="9144000" cy="6858000" type="screen4x3"/>
  <p:notesSz cx="7315200" cy="9601200"/>
  <p:embeddedFontLst>
    <p:embeddedFont>
      <p:font typeface="Verdana" panose="020B0604030504040204" pitchFamily="34" charset="0"/>
      <p:regular r:id="rId36"/>
      <p:bold r:id="rId37"/>
      <p:italic r:id="rId38"/>
      <p:boldItalic r:id="rId39"/>
    </p:embeddedFont>
    <p:embeddedFont>
      <p:font typeface="Intel Clear" panose="020B060402020302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Neo Sans Intel" panose="020B0504020202020204" pitchFamily="34" charset="0"/>
      <p:regular r:id="rId48"/>
      <p:italic r:id="rId49"/>
    </p:embeddedFont>
  </p:embeddedFontLst>
  <p:custShowLst>
    <p:custShow name="Opt Notice"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F200"/>
    <a:srgbClr val="6DDA00"/>
    <a:srgbClr val="99FF33"/>
    <a:srgbClr val="B9FF0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27" autoAdjust="0"/>
    <p:restoredTop sz="71610" autoAdjust="0"/>
  </p:normalViewPr>
  <p:slideViewPr>
    <p:cSldViewPr>
      <p:cViewPr varScale="1">
        <p:scale>
          <a:sx n="81" d="100"/>
          <a:sy n="81" d="100"/>
        </p:scale>
        <p:origin x="-1776" y="-84"/>
      </p:cViewPr>
      <p:guideLst>
        <p:guide orient="horz" pos="2282"/>
        <p:guide orient="horz" pos="4032"/>
        <p:guide orient="horz" pos="157"/>
        <p:guide orient="horz" pos="1009"/>
        <p:guide orient="horz" pos="3888"/>
        <p:guide pos="5470"/>
        <p:guide pos="287"/>
        <p:guide pos="2889"/>
        <p:guide pos="2811"/>
        <p:guide pos="2947"/>
      </p:guideLst>
    </p:cSldViewPr>
  </p:slid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83" d="100"/>
          <a:sy n="83" d="100"/>
        </p:scale>
        <p:origin x="-2550" y="-96"/>
      </p:cViewPr>
      <p:guideLst>
        <p:guide orient="horz" pos="3024"/>
        <p:guide pos="2304"/>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latin typeface="Verdana" panose="020B0604030504040204"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ACFD7B2-88A6-E34E-8EF8-CB0C7BA47ADD}" type="datetimeFigureOut">
              <a:rPr lang="en-US" smtClean="0">
                <a:latin typeface="Verdana" panose="020B0604030504040204" pitchFamily="34" charset="0"/>
              </a:rPr>
              <a:pPr/>
              <a:t>6/29/2014</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296CFA4E-18EB-6D49-8DE2-7A74038C2C1C}" type="slidenum">
              <a:rPr lang="en-US" smtClean="0">
                <a:latin typeface="Verdana" panose="020B0604030504040204" pitchFamily="34" charset="0"/>
              </a:rPr>
              <a:pPr/>
              <a:t>‹#›</a:t>
            </a:fld>
            <a:endParaRPr lang="en-US" dirty="0">
              <a:latin typeface="Verdana" panose="020B0604030504040204" pitchFamily="34" charset="0"/>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Verdana" panose="020B0604030504040204" pitchFamily="34"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Verdana" panose="020B0604030504040204" pitchFamily="34" charset="0"/>
              </a:defRPr>
            </a:lvl1pPr>
          </a:lstStyle>
          <a:p>
            <a:fld id="{ED7FC5FE-6F0D-D34A-8EE6-C95B4F5F4DC8}" type="datetimeFigureOut">
              <a:rPr lang="en-US" smtClean="0"/>
              <a:pPr/>
              <a:t>6/29/2014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Verdana" panose="020B0604030504040204" pitchFamily="34" charset="0"/>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Verdana" panose="020B0604030504040204" pitchFamily="34" charset="0"/>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Verdana" panose="020B0604030504040204" pitchFamily="34" charset="0"/>
        <a:ea typeface="+mn-ea"/>
        <a:cs typeface="+mn-cs"/>
      </a:defRPr>
    </a:lvl1pPr>
    <a:lvl2pPr marL="457200" algn="l" defTabSz="457200" rtl="0" eaLnBrk="1" latinLnBrk="0" hangingPunct="1">
      <a:defRPr sz="1200" kern="1200">
        <a:solidFill>
          <a:schemeClr val="tx1"/>
        </a:solidFill>
        <a:latin typeface="Verdana" panose="020B0604030504040204" pitchFamily="34" charset="0"/>
        <a:ea typeface="+mn-ea"/>
        <a:cs typeface="+mn-cs"/>
      </a:defRPr>
    </a:lvl2pPr>
    <a:lvl3pPr marL="914400" algn="l" defTabSz="457200" rtl="0" eaLnBrk="1" latinLnBrk="0" hangingPunct="1">
      <a:defRPr sz="1200" kern="1200">
        <a:solidFill>
          <a:schemeClr val="tx1"/>
        </a:solidFill>
        <a:latin typeface="Verdana" panose="020B0604030504040204" pitchFamily="34" charset="0"/>
        <a:ea typeface="+mn-ea"/>
        <a:cs typeface="+mn-cs"/>
      </a:defRPr>
    </a:lvl3pPr>
    <a:lvl4pPr marL="1371600" algn="l" defTabSz="457200" rtl="0" eaLnBrk="1" latinLnBrk="0" hangingPunct="1">
      <a:defRPr sz="1200" kern="1200">
        <a:solidFill>
          <a:schemeClr val="tx1"/>
        </a:solidFill>
        <a:latin typeface="Verdana" panose="020B0604030504040204" pitchFamily="34" charset="0"/>
        <a:ea typeface="+mn-ea"/>
        <a:cs typeface="+mn-cs"/>
      </a:defRPr>
    </a:lvl4pPr>
    <a:lvl5pPr marL="1828800" algn="l" defTabSz="457200" rtl="0" eaLnBrk="1" latinLnBrk="0" hangingPunct="1">
      <a:defRPr sz="1200" kern="1200">
        <a:solidFill>
          <a:schemeClr val="tx1"/>
        </a:solidFill>
        <a:latin typeface="Verdana" panose="020B060403050404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instruction does</a:t>
            </a:r>
            <a:r>
              <a:rPr lang="en-US" baseline="0" dirty="0" smtClean="0"/>
              <a:t> same operation on multiple elements of data.</a:t>
            </a:r>
          </a:p>
          <a:p>
            <a:r>
              <a:rPr lang="en-US" dirty="0" smtClean="0"/>
              <a:t>Like doing</a:t>
            </a:r>
            <a:r>
              <a:rPr lang="en-US" baseline="0" dirty="0" smtClean="0"/>
              <a:t> </a:t>
            </a:r>
            <a:r>
              <a:rPr lang="en-US" baseline="0" dirty="0" err="1" smtClean="0"/>
              <a:t>elementwise</a:t>
            </a:r>
            <a:r>
              <a:rPr lang="en-US" baseline="0" dirty="0" smtClean="0"/>
              <a:t> operations on vectors.</a:t>
            </a:r>
          </a:p>
          <a:p>
            <a:endParaRPr lang="en-US" baseline="0" dirty="0" smtClean="0"/>
          </a:p>
          <a:p>
            <a:r>
              <a:rPr lang="en-US" baseline="0" dirty="0" smtClean="0"/>
              <a:t>On current machines, vector is typically 128 to 512 bits.  </a:t>
            </a:r>
          </a:p>
          <a:p>
            <a:endParaRPr lang="en-US" baseline="0" dirty="0" smtClean="0"/>
          </a:p>
          <a:p>
            <a:r>
              <a:rPr lang="en-US" baseline="0" dirty="0" smtClean="0"/>
              <a:t>Examples for Intel architectures:</a:t>
            </a:r>
          </a:p>
          <a:p>
            <a:pPr marL="0" indent="0">
              <a:buFont typeface="Arial" charset="0"/>
              <a:buNone/>
            </a:pPr>
            <a:r>
              <a:rPr lang="en-US" baseline="0" dirty="0" smtClean="0"/>
              <a:t>* 128 bits for SSE</a:t>
            </a:r>
          </a:p>
          <a:p>
            <a:pPr marL="0" indent="0">
              <a:buFont typeface="Arial" charset="0"/>
              <a:buNone/>
            </a:pPr>
            <a:r>
              <a:rPr lang="en-US" baseline="0" dirty="0" smtClean="0"/>
              <a:t>* 256 bits for AVX</a:t>
            </a:r>
          </a:p>
          <a:p>
            <a:pPr marL="0" indent="0">
              <a:buFont typeface="Arial" charset="0"/>
              <a:buNone/>
            </a:pPr>
            <a:r>
              <a:rPr lang="en-US" baseline="0" dirty="0" smtClean="0"/>
              <a:t>* 512 bits on Intel® Xeon Phi™ coprocessor and forthcoming Intel® AVX-512.</a:t>
            </a:r>
          </a:p>
          <a:p>
            <a:pPr marL="0" indent="0">
              <a:buFont typeface="Arial" charset="0"/>
              <a:buNone/>
            </a:pPr>
            <a:endParaRPr lang="en-US" baseline="0" dirty="0" smtClean="0"/>
          </a:p>
          <a:p>
            <a:pPr marL="0" indent="0">
              <a:buFont typeface="Arial" charset="0"/>
              <a:buNone/>
            </a:pPr>
            <a:r>
              <a:rPr lang="en-US" baseline="0" dirty="0" smtClean="0"/>
              <a:t>Others (all 128 bit):</a:t>
            </a:r>
          </a:p>
          <a:p>
            <a:pPr marL="0" indent="0">
              <a:buFont typeface="Arial" panose="020B0604020202020204" pitchFamily="34" charset="0"/>
              <a:buNone/>
            </a:pPr>
            <a:r>
              <a:rPr lang="en-US" baseline="0" dirty="0" smtClean="0"/>
              <a:t>* ARM® NEON™</a:t>
            </a:r>
          </a:p>
          <a:p>
            <a:pPr marL="0" indent="0">
              <a:buFont typeface="Arial" panose="020B0604020202020204" pitchFamily="34" charset="0"/>
              <a:buNone/>
            </a:pPr>
            <a:r>
              <a:rPr lang="en-US" baseline="0" dirty="0" smtClean="0"/>
              <a:t>* Power® </a:t>
            </a:r>
            <a:r>
              <a:rPr lang="en-US" baseline="0" dirty="0" err="1" smtClean="0"/>
              <a:t>Altivec</a:t>
            </a:r>
            <a:r>
              <a:rPr lang="en-US" baseline="0" dirty="0" smtClean="0"/>
              <a:t>, VSX</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625848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again, each trip through the </a:t>
            </a:r>
            <a:r>
              <a:rPr lang="en-US" baseline="0" dirty="0" err="1" smtClean="0"/>
              <a:t>vectorized</a:t>
            </a:r>
            <a:r>
              <a:rPr lang="en-US" baseline="0" dirty="0" smtClean="0"/>
              <a:t> code chomps away four iterations at once.  </a:t>
            </a:r>
          </a:p>
          <a:p>
            <a:endParaRPr lang="en-US" dirty="0" smtClean="0"/>
          </a:p>
          <a:p>
            <a:r>
              <a:rPr lang="en-US" dirty="0" smtClean="0"/>
              <a:t>“deal with remaining iterations’ would be a great language feature</a:t>
            </a:r>
            <a:r>
              <a:rPr lang="en-US" baseline="0" dirty="0" smtClean="0"/>
              <a:t>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Now let’s look at the evaluation order closely.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3189041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serial order of evaluation.  Subscript</a:t>
            </a:r>
            <a:r>
              <a:rPr lang="en-US" baseline="0" dirty="0" smtClean="0"/>
              <a:t> denotes iteration index.</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Subscript</a:t>
            </a:r>
            <a:r>
              <a:rPr lang="en-US" baseline="0" dirty="0" smtClean="0"/>
              <a:t> denotes iteration index.</a:t>
            </a:r>
          </a:p>
          <a:p>
            <a:endParaRPr lang="en-US" baseline="0" dirty="0" smtClean="0"/>
          </a:p>
          <a:p>
            <a:r>
              <a:rPr lang="en-US" baseline="0" dirty="0" smtClean="0"/>
              <a:t>The change is not just reordering in time.  It’s re-associating and commuting operands.</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Julia language,</a:t>
            </a:r>
            <a:r>
              <a:rPr lang="en-US" baseline="0" dirty="0" smtClean="0"/>
              <a:t> so far, </a:t>
            </a:r>
            <a:r>
              <a:rPr lang="en-US" dirty="0" smtClean="0"/>
              <a:t>does</a:t>
            </a:r>
            <a:r>
              <a:rPr lang="en-US" baseline="0" dirty="0" smtClean="0"/>
              <a:t> not take liberties with evaluation order.  Though library routines such as </a:t>
            </a:r>
            <a:r>
              <a:rPr lang="en-US" baseline="0" dirty="0" smtClean="0">
                <a:latin typeface="Consolas" panose="020B0609020204030204" pitchFamily="49" charset="0"/>
                <a:cs typeface="Consolas" panose="020B0609020204030204" pitchFamily="49" charset="0"/>
              </a:rPr>
              <a:t>sum</a:t>
            </a:r>
            <a:r>
              <a:rPr lang="en-US" baseline="0" dirty="0" smtClean="0"/>
              <a:t> do.</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2581405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LLVM</a:t>
            </a:r>
            <a:r>
              <a:rPr lang="en-US" baseline="0" dirty="0" smtClean="0"/>
              <a:t> 3.3 compiled example as 4 overlapping 8-wide vector streams.  The overlapping can hide instruction latency.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165557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picture here shows how reordering</a:t>
            </a:r>
            <a:r>
              <a:rPr lang="en-US" baseline="0" dirty="0" smtClean="0"/>
              <a:t> a reduction can speed it up by 8x on a machine with a SIMD width of 4. The overlapping can hide instruction latency.</a:t>
            </a:r>
          </a:p>
          <a:p>
            <a:endParaRPr lang="en-US" baseline="0" dirty="0" smtClean="0"/>
          </a:p>
          <a:p>
            <a:r>
              <a:rPr lang="en-US" dirty="0" smtClean="0"/>
              <a:t>LLVM</a:t>
            </a:r>
            <a:r>
              <a:rPr lang="en-US" baseline="0" dirty="0" smtClean="0"/>
              <a:t> 3.3 compiled the example on the previous slide as 4 overlapping 8-wide vector streams.  </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165557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Vectorizers</a:t>
            </a:r>
            <a:r>
              <a:rPr lang="en-US" baseline="0" dirty="0" smtClean="0"/>
              <a:t> in the 1970s were relatively poor.  But they were a success nonetheless because they trained programmers how to write </a:t>
            </a:r>
            <a:r>
              <a:rPr lang="en-US" baseline="0" dirty="0" err="1" smtClean="0"/>
              <a:t>vectorizable</a:t>
            </a:r>
            <a:r>
              <a:rPr lang="en-US" baseline="0" dirty="0" smtClean="0"/>
              <a:t> code.  LLVM 3.3 </a:t>
            </a:r>
            <a:r>
              <a:rPr lang="en-US" baseline="0" dirty="0" err="1" smtClean="0"/>
              <a:t>vectorizer</a:t>
            </a:r>
            <a:r>
              <a:rPr lang="en-US" baseline="0" dirty="0" smtClean="0"/>
              <a:t> is 1970s technology.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2992410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 waiting” comes into play in languages</a:t>
            </a:r>
            <a:r>
              <a:rPr lang="en-US" baseline="0" dirty="0" smtClean="0"/>
              <a:t> that support multithreading and operations that wait (like acquiring a lock)</a:t>
            </a:r>
            <a:r>
              <a:rPr lang="en-US"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420269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Trip count is total number of loop iterations.</a:t>
            </a:r>
          </a:p>
          <a:p>
            <a:endParaRPr lang="en-US" baseline="0" dirty="0" smtClean="0"/>
          </a:p>
          <a:p>
            <a:r>
              <a:rPr lang="en-US" baseline="0" dirty="0" smtClean="0"/>
              <a:t>Julia’s for-loop syntax makes this easy.  Languages such as C need more complicated rules.</a:t>
            </a:r>
          </a:p>
          <a:p>
            <a:endParaRPr lang="en-US" baseline="0" dirty="0" smtClean="0"/>
          </a:p>
          <a:p>
            <a:r>
              <a:rPr lang="en-US" baseline="0" dirty="0" smtClean="0"/>
              <a:t>Actually earlier Julia code-lowering to LLVM made it hard for LLVM to compute a trip count, but this has been fixed.</a:t>
            </a:r>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487234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a:t>
            </a:r>
            <a:r>
              <a:rPr lang="en-US" baseline="0" dirty="0" smtClean="0"/>
              <a:t> that might throw exceptions cause a fork in control flow.</a:t>
            </a:r>
            <a:endParaRPr lang="en-US" dirty="0" smtClean="0"/>
          </a:p>
          <a:p>
            <a:endParaRPr lang="en-US" dirty="0" smtClean="0"/>
          </a:p>
          <a:p>
            <a:r>
              <a:rPr lang="en-US" dirty="0" smtClean="0"/>
              <a:t>&amp;&amp;, ||, and ?: are exceptions that prove the rule.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22285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Aircraft</a:t>
            </a:r>
            <a:r>
              <a:rPr lang="en-US" baseline="0" dirty="0" smtClean="0"/>
              <a:t> designers like to stretch aircraft – same basic design but carries more people.</a:t>
            </a:r>
          </a:p>
          <a:p>
            <a:endParaRPr lang="en-US" baseline="0" dirty="0" smtClean="0"/>
          </a:p>
          <a:p>
            <a:r>
              <a:rPr lang="en-US" dirty="0" smtClean="0"/>
              <a:t>Diagram</a:t>
            </a:r>
            <a:r>
              <a:rPr lang="en-US" baseline="0" dirty="0" smtClean="0"/>
              <a:t> is a cartoon.  It resembles a real processor like Bugs Bunny* resembles a real rabbit.  </a:t>
            </a:r>
            <a:r>
              <a:rPr lang="en-US" dirty="0" smtClean="0"/>
              <a:t>Intel® 4</a:t>
            </a:r>
            <a:r>
              <a:rPr lang="en-US" baseline="30000" dirty="0" smtClean="0"/>
              <a:t>th</a:t>
            </a:r>
            <a:r>
              <a:rPr lang="en-US" dirty="0" smtClean="0"/>
              <a:t> Generation</a:t>
            </a:r>
            <a:r>
              <a:rPr lang="en-US" baseline="0" dirty="0" smtClean="0"/>
              <a:t> Core™ processors (code-named </a:t>
            </a:r>
            <a:r>
              <a:rPr lang="en-US" dirty="0" smtClean="0"/>
              <a:t>“</a:t>
            </a:r>
            <a:r>
              <a:rPr lang="en-US" dirty="0" err="1" smtClean="0"/>
              <a:t>Haswell</a:t>
            </a:r>
            <a:r>
              <a:rPr lang="en-US" dirty="0" smtClean="0"/>
              <a:t>”) </a:t>
            </a:r>
            <a:r>
              <a:rPr lang="en-US" baseline="0" dirty="0" smtClean="0"/>
              <a:t>have 8 execution units, some for other functions such as “Store Address”.</a:t>
            </a:r>
          </a:p>
          <a:p>
            <a:endParaRPr lang="en-US" baseline="0" dirty="0" smtClean="0"/>
          </a:p>
          <a:p>
            <a:r>
              <a:rPr lang="en-US" baseline="0" dirty="0" smtClean="0"/>
              <a:t>Green boxes don’t change for SIMD.*  Blue boxes get wider.</a:t>
            </a:r>
          </a:p>
          <a:p>
            <a:endParaRPr lang="en-US" baseline="0" dirty="0" smtClean="0"/>
          </a:p>
          <a:p>
            <a:r>
              <a:rPr lang="en-US" baseline="0" dirty="0" smtClean="0"/>
              <a:t>Caches get benefit from uniform control flow:</a:t>
            </a:r>
          </a:p>
          <a:p>
            <a:pPr marL="0" indent="0">
              <a:buFont typeface="Arial" charset="0"/>
              <a:buNone/>
            </a:pPr>
            <a:r>
              <a:rPr lang="en-US" baseline="0" dirty="0" smtClean="0"/>
              <a:t>* I-cache not diluted like for MIMD alternative.</a:t>
            </a:r>
          </a:p>
          <a:p>
            <a:pPr marL="0" indent="0">
              <a:buFont typeface="Arial" charset="0"/>
              <a:buNone/>
            </a:pPr>
            <a:r>
              <a:rPr lang="en-US" baseline="0" dirty="0" smtClean="0"/>
              <a:t>* D-cache not diluted by divergent loads.</a:t>
            </a:r>
          </a:p>
          <a:p>
            <a:endParaRPr lang="en-US" baseline="0" dirty="0" smtClean="0"/>
          </a:p>
          <a:p>
            <a:r>
              <a:rPr lang="en-US" baseline="0" dirty="0" smtClean="0"/>
              <a:t>*Actually an extra level of indirection might be added.  Push pointers instead of big vectors.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967631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Compiler can prove here</a:t>
            </a:r>
            <a:r>
              <a:rPr lang="en-US" baseline="0" dirty="0" smtClean="0"/>
              <a:t> that “? :” is replaceable by 2-input multiplexer.</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4207256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vectorizer</a:t>
            </a:r>
            <a:r>
              <a:rPr lang="en-US" dirty="0" smtClean="0"/>
              <a:t> uses “vector.” as a prefix for labels that it generates.  The “8 x float”</a:t>
            </a:r>
            <a:r>
              <a:rPr lang="en-US" baseline="0" dirty="0" smtClean="0"/>
              <a:t> is the type for a vector of 8 floats.  </a:t>
            </a:r>
          </a:p>
          <a:p>
            <a:endParaRPr lang="en-US" baseline="0" dirty="0" smtClean="0"/>
          </a:p>
          <a:p>
            <a:r>
              <a:rPr lang="en-US" dirty="0" smtClean="0"/>
              <a:t>The &lt;8 x i1&gt; alone </a:t>
            </a:r>
            <a:r>
              <a:rPr lang="en-US" baseline="0" dirty="0" smtClean="0"/>
              <a:t>doesn’t really count, because that could just be an interpretation of an 8-byte integer.</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3776493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y[i]</a:t>
            </a:r>
            <a:r>
              <a:rPr lang="en-US" baseline="0" dirty="0" smtClean="0"/>
              <a:t> has unit stride.  Subscripts with loop-invariant offsets should work fine too.</a:t>
            </a:r>
          </a:p>
          <a:p>
            <a:endParaRPr lang="en-US" baseline="0" dirty="0" smtClean="0"/>
          </a:p>
          <a:p>
            <a:r>
              <a:rPr lang="en-US" dirty="0" smtClean="0"/>
              <a:t>The “</a:t>
            </a:r>
            <a:r>
              <a:rPr lang="en-US" dirty="0" err="1" smtClean="0"/>
              <a:t>strided</a:t>
            </a:r>
            <a:r>
              <a:rPr lang="en-US" baseline="0" dirty="0" smtClean="0"/>
              <a:t> load” is stitched together from a bunch of scalar loads.  </a:t>
            </a:r>
            <a:r>
              <a:rPr lang="en-US" dirty="0" smtClean="0"/>
              <a:t>Like most rafts, it keeps you</a:t>
            </a:r>
            <a:r>
              <a:rPr lang="en-US" baseline="0" dirty="0" smtClean="0"/>
              <a:t> from drowning, but is not efficient.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3019278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Inner loop of loop nest can be </a:t>
            </a:r>
            <a:r>
              <a:rPr lang="en-US" dirty="0" err="1" smtClean="0"/>
              <a:t>vectorized</a:t>
            </a:r>
            <a:r>
              <a:rPr lang="en-US" baseline="0" dirty="0" smtClean="0"/>
              <a:t> as long as it has unit stride.</a:t>
            </a:r>
          </a:p>
          <a:p>
            <a:endParaRPr lang="en-US" baseline="0" dirty="0" smtClean="0"/>
          </a:p>
          <a:p>
            <a:r>
              <a:rPr lang="en-US" baseline="0" dirty="0" smtClean="0"/>
              <a:t>Don’t forget that Julia arrays are </a:t>
            </a:r>
            <a:r>
              <a:rPr lang="en-US" i="1" baseline="0" dirty="0" smtClean="0"/>
              <a:t>column-major</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3419633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code does not speed up with @</a:t>
            </a:r>
            <a:r>
              <a:rPr lang="en-US" dirty="0" err="1" smtClean="0"/>
              <a:t>simd</a:t>
            </a:r>
            <a:r>
              <a:rPr lang="en-US" dirty="0" smtClean="0"/>
              <a:t>,</a:t>
            </a:r>
            <a:r>
              <a:rPr lang="en-US" baseline="0" dirty="0" smtClean="0"/>
              <a:t> it might be that implicit </a:t>
            </a:r>
            <a:r>
              <a:rPr lang="en-US" baseline="0" dirty="0" err="1" smtClean="0"/>
              <a:t>vectorization</a:t>
            </a:r>
            <a:r>
              <a:rPr lang="en-US" baseline="0" smtClean="0"/>
              <a:t> already took care of it!</a:t>
            </a:r>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1957859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dirty="0"/>
          </a:p>
        </p:txBody>
      </p:sp>
    </p:spTree>
    <p:extLst>
      <p:ext uri="{BB962C8B-B14F-4D97-AF65-F5344CB8AC3E}">
        <p14:creationId xmlns:p14="http://schemas.microsoft.com/office/powerpoint/2010/main" val="1891376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1533835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dirty="0"/>
          </a:p>
        </p:txBody>
      </p:sp>
    </p:spTree>
    <p:extLst>
      <p:ext uri="{BB962C8B-B14F-4D97-AF65-F5344CB8AC3E}">
        <p14:creationId xmlns:p14="http://schemas.microsoft.com/office/powerpoint/2010/main" val="3306622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85372" indent="-302066" eaLnBrk="0" hangingPunct="0">
              <a:defRPr>
                <a:solidFill>
                  <a:schemeClr val="tx1"/>
                </a:solidFill>
                <a:latin typeface="Neo Sans Intel" pitchFamily="34" charset="0"/>
                <a:cs typeface="Arial" pitchFamily="34" charset="0"/>
              </a:defRPr>
            </a:lvl2pPr>
            <a:lvl3pPr marL="1208265" indent="-241653" eaLnBrk="0" hangingPunct="0">
              <a:defRPr>
                <a:solidFill>
                  <a:schemeClr val="tx1"/>
                </a:solidFill>
                <a:latin typeface="Neo Sans Intel" pitchFamily="34" charset="0"/>
                <a:cs typeface="Arial" pitchFamily="34" charset="0"/>
              </a:defRPr>
            </a:lvl3pPr>
            <a:lvl4pPr marL="1691571" indent="-241653" eaLnBrk="0" hangingPunct="0">
              <a:defRPr>
                <a:solidFill>
                  <a:schemeClr val="tx1"/>
                </a:solidFill>
                <a:latin typeface="Neo Sans Intel" pitchFamily="34" charset="0"/>
                <a:cs typeface="Arial" pitchFamily="34" charset="0"/>
              </a:defRPr>
            </a:lvl4pPr>
            <a:lvl5pPr marL="2174878" indent="-241653" eaLnBrk="0" hangingPunct="0">
              <a:defRPr>
                <a:solidFill>
                  <a:schemeClr val="tx1"/>
                </a:solidFill>
                <a:latin typeface="Neo Sans Intel" pitchFamily="34" charset="0"/>
                <a:cs typeface="Arial" pitchFamily="34" charset="0"/>
              </a:defRPr>
            </a:lvl5pPr>
            <a:lvl6pPr marL="2658184" indent="-241653" defTabSz="483306" eaLnBrk="0" fontAlgn="base" hangingPunct="0">
              <a:spcBef>
                <a:spcPct val="0"/>
              </a:spcBef>
              <a:spcAft>
                <a:spcPct val="0"/>
              </a:spcAft>
              <a:defRPr>
                <a:solidFill>
                  <a:schemeClr val="tx1"/>
                </a:solidFill>
                <a:latin typeface="Neo Sans Intel" pitchFamily="34" charset="0"/>
                <a:cs typeface="Arial" pitchFamily="34" charset="0"/>
              </a:defRPr>
            </a:lvl6pPr>
            <a:lvl7pPr marL="3141490" indent="-241653" defTabSz="483306" eaLnBrk="0" fontAlgn="base" hangingPunct="0">
              <a:spcBef>
                <a:spcPct val="0"/>
              </a:spcBef>
              <a:spcAft>
                <a:spcPct val="0"/>
              </a:spcAft>
              <a:defRPr>
                <a:solidFill>
                  <a:schemeClr val="tx1"/>
                </a:solidFill>
                <a:latin typeface="Neo Sans Intel" pitchFamily="34" charset="0"/>
                <a:cs typeface="Arial" pitchFamily="34" charset="0"/>
              </a:defRPr>
            </a:lvl7pPr>
            <a:lvl8pPr marL="3624796" indent="-241653" defTabSz="483306" eaLnBrk="0" fontAlgn="base" hangingPunct="0">
              <a:spcBef>
                <a:spcPct val="0"/>
              </a:spcBef>
              <a:spcAft>
                <a:spcPct val="0"/>
              </a:spcAft>
              <a:defRPr>
                <a:solidFill>
                  <a:schemeClr val="tx1"/>
                </a:solidFill>
                <a:latin typeface="Neo Sans Intel" pitchFamily="34" charset="0"/>
                <a:cs typeface="Arial" pitchFamily="34" charset="0"/>
              </a:defRPr>
            </a:lvl8pPr>
            <a:lvl9pPr marL="4108102" indent="-241653" defTabSz="483306"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Verdana" panose="020B0604030504040204" pitchFamily="34" charset="0"/>
              </a:rPr>
              <a:pPr eaLnBrk="1" hangingPunct="1"/>
              <a:t>32</a:t>
            </a:fld>
            <a:endParaRPr lang="en-US" altLang="en-US" dirty="0">
              <a:latin typeface="Verdan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Vectorization</a:t>
            </a:r>
            <a:r>
              <a:rPr lang="en-US" dirty="0" smtClean="0"/>
              <a:t> has nothing to do with vector spaces and linear algebra,</a:t>
            </a:r>
            <a:r>
              <a:rPr lang="en-US" baseline="0" dirty="0" smtClean="0"/>
              <a:t> other than to make linear algebra run faster, sometimes.</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59548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smtClean="0">
                <a:latin typeface="Consolas" panose="020B0609020204030204" pitchFamily="49" charset="0"/>
                <a:cs typeface="Consolas" panose="020B0609020204030204" pitchFamily="49" charset="0"/>
              </a:rPr>
              <a:t>@</a:t>
            </a:r>
            <a:r>
              <a:rPr lang="en-US" baseline="0" dirty="0" err="1" smtClean="0">
                <a:latin typeface="Consolas" panose="020B0609020204030204" pitchFamily="49" charset="0"/>
                <a:cs typeface="Consolas" panose="020B0609020204030204" pitchFamily="49" charset="0"/>
              </a:rPr>
              <a:t>simd</a:t>
            </a:r>
            <a:r>
              <a:rPr lang="en-US" baseline="0" dirty="0" smtClean="0"/>
              <a:t> says that </a:t>
            </a:r>
            <a:r>
              <a:rPr lang="en-US" baseline="0" dirty="0" err="1" smtClean="0"/>
              <a:t>vectorization</a:t>
            </a:r>
            <a:r>
              <a:rPr lang="en-US" baseline="0" dirty="0" smtClean="0"/>
              <a:t> is okay.  The </a:t>
            </a:r>
            <a:r>
              <a:rPr lang="en-US" baseline="0" dirty="0" smtClean="0">
                <a:latin typeface="Consolas" panose="020B0609020204030204" pitchFamily="49" charset="0"/>
                <a:cs typeface="Consolas" panose="020B0609020204030204" pitchFamily="49" charset="0"/>
              </a:rPr>
              <a:t>@inbounds</a:t>
            </a:r>
            <a:r>
              <a:rPr lang="en-US" baseline="0" dirty="0" smtClean="0"/>
              <a:t> is required for reasons that I’ll explain later.</a:t>
            </a:r>
          </a:p>
          <a:p>
            <a:endParaRPr lang="en-US" baseline="0" dirty="0" smtClean="0"/>
          </a:p>
          <a:p>
            <a:r>
              <a:rPr lang="en-US" dirty="0" smtClean="0"/>
              <a:t>I’ll take cartoon liberties again.  </a:t>
            </a:r>
            <a:r>
              <a:rPr lang="en-US" baseline="0" dirty="0" smtClean="0"/>
              <a:t>The real transform is done on the LLVM representation of the program, but it’s easier to show the equivalent Julia code.  Tuple multiplication and addition are not part of standard Julia yet, but used to simplify discussion.</a:t>
            </a:r>
          </a:p>
          <a:p>
            <a:endParaRPr lang="en-US" baseline="0" dirty="0" smtClean="0"/>
          </a:p>
          <a:p>
            <a:r>
              <a:rPr lang="en-US" baseline="0" dirty="0" smtClean="0"/>
              <a:t>Each trip through the </a:t>
            </a:r>
            <a:r>
              <a:rPr lang="en-US" baseline="0" dirty="0" err="1" smtClean="0"/>
              <a:t>vectorized</a:t>
            </a:r>
            <a:r>
              <a:rPr lang="en-US" baseline="0" dirty="0" smtClean="0"/>
              <a:t> code chomps away four iterations at once.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let’s look at the evaluation order closely.</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22894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t1, t2, t3, and t4 denote scalar temporary variables</a:t>
            </a:r>
            <a:r>
              <a:rPr lang="en-US" baseline="0" dirty="0" smtClean="0"/>
              <a:t>, </a:t>
            </a:r>
            <a:r>
              <a:rPr lang="en-US" b="1" baseline="0" dirty="0" smtClean="0"/>
              <a:t>not</a:t>
            </a:r>
            <a:r>
              <a:rPr lang="en-US" baseline="0" dirty="0" smtClean="0"/>
              <a:t> tuples as in the previous slide.  </a:t>
            </a:r>
          </a:p>
          <a:p>
            <a:endParaRPr lang="en-US" baseline="0" dirty="0" smtClean="0"/>
          </a:p>
          <a:p>
            <a:r>
              <a:rPr lang="en-US" dirty="0" smtClean="0"/>
              <a:t>Subscript</a:t>
            </a:r>
            <a:r>
              <a:rPr lang="en-US" baseline="0" dirty="0" smtClean="0"/>
              <a:t> denotes iteration index.</a:t>
            </a:r>
          </a:p>
          <a:p>
            <a:endParaRPr lang="en-US" baseline="0" dirty="0" smtClean="0"/>
          </a:p>
          <a:p>
            <a:r>
              <a:rPr lang="en-US" baseline="0" dirty="0" smtClean="0"/>
              <a:t>Code does all of iteration 1.  </a:t>
            </a:r>
          </a:p>
          <a:p>
            <a:endParaRPr lang="en-US" baseline="0" dirty="0" smtClean="0"/>
          </a:p>
          <a:p>
            <a:r>
              <a:rPr lang="en-US" baseline="0" dirty="0" smtClean="0"/>
              <a:t>Then iteration 2.  </a:t>
            </a:r>
          </a:p>
          <a:p>
            <a:endParaRPr lang="en-US" baseline="0" dirty="0" smtClean="0"/>
          </a:p>
          <a:p>
            <a:r>
              <a:rPr lang="en-US" baseline="0" dirty="0" smtClean="0"/>
              <a:t>Then iteration 3.  </a:t>
            </a:r>
          </a:p>
          <a:p>
            <a:endParaRPr lang="en-US" baseline="0" dirty="0" smtClean="0"/>
          </a:p>
          <a:p>
            <a:r>
              <a:rPr lang="en-US" baseline="0" dirty="0" smtClean="0"/>
              <a:t>Then iteration 4.</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t1</a:t>
            </a:r>
            <a:r>
              <a:rPr lang="en-US" baseline="0" dirty="0" smtClean="0"/>
              <a:t> through t4 are tuples and subscripts denote tuple positions.</a:t>
            </a:r>
          </a:p>
          <a:p>
            <a:endParaRPr lang="en-US" baseline="0" dirty="0" smtClean="0"/>
          </a:p>
          <a:p>
            <a:r>
              <a:rPr lang="en-US" baseline="0" dirty="0" smtClean="0"/>
              <a:t>The </a:t>
            </a:r>
            <a:r>
              <a:rPr lang="en-US" baseline="0" dirty="0" err="1" smtClean="0"/>
              <a:t>vectorized</a:t>
            </a:r>
            <a:r>
              <a:rPr lang="en-US" baseline="0" dirty="0" smtClean="0"/>
              <a:t> code chomps away at 4 iterations at a time.</a:t>
            </a:r>
          </a:p>
          <a:p>
            <a:endParaRPr lang="en-US" baseline="0" dirty="0" smtClean="0"/>
          </a:p>
          <a:p>
            <a:r>
              <a:rPr lang="en-US" dirty="0" smtClean="0"/>
              <a:t>The left</a:t>
            </a:r>
            <a:r>
              <a:rPr lang="en-US" baseline="0" dirty="0" smtClean="0"/>
              <a:t> to right order is often instantaneous, </a:t>
            </a:r>
            <a:r>
              <a:rPr lang="en-US" i="1" baseline="0" dirty="0" smtClean="0"/>
              <a:t>but not always</a:t>
            </a:r>
            <a:r>
              <a:rPr lang="en-US" i="0" baseline="0" dirty="0" smtClean="0"/>
              <a:t>.  Do not assume that the </a:t>
            </a:r>
            <a:r>
              <a:rPr lang="en-US" i="0" baseline="0" dirty="0" err="1" smtClean="0"/>
              <a:t>vectorization</a:t>
            </a:r>
            <a:r>
              <a:rPr lang="en-US" i="0" baseline="0" dirty="0" smtClean="0"/>
              <a:t> width matches your hardware.  It’s common for the compiler to use a width that’s twice or quadruple the hardware width.</a:t>
            </a:r>
          </a:p>
          <a:p>
            <a:endParaRPr lang="en-US" i="0" baseline="0" dirty="0" smtClean="0"/>
          </a:p>
          <a:p>
            <a:r>
              <a:rPr lang="en-US" i="0" baseline="0" dirty="0" smtClean="0"/>
              <a:t>Transposition is </a:t>
            </a:r>
            <a:r>
              <a:rPr lang="en-US" i="0" baseline="0" dirty="0" err="1" smtClean="0"/>
              <a:t>chunkwise</a:t>
            </a:r>
            <a:r>
              <a:rPr lang="en-US" i="0" baseline="0" dirty="0" smtClean="0"/>
              <a:t>, not entire iteration space.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136210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I said that</a:t>
            </a:r>
            <a:r>
              <a:rPr lang="en-US" baseline="0" dirty="0" smtClean="0"/>
              <a:t> </a:t>
            </a:r>
            <a:r>
              <a:rPr lang="en-US" b="1" baseline="0" dirty="0" err="1" smtClean="0"/>
              <a:t>vectorization</a:t>
            </a:r>
            <a:r>
              <a:rPr lang="en-US" b="1" baseline="0" dirty="0" smtClean="0"/>
              <a:t> is a transform.</a:t>
            </a:r>
          </a:p>
          <a:p>
            <a:endParaRPr lang="en-US" baseline="0" dirty="0" smtClean="0"/>
          </a:p>
          <a:p>
            <a:r>
              <a:rPr lang="en-US" dirty="0" smtClean="0"/>
              <a:t>“Legal” = program behaves according to language specification,</a:t>
            </a:r>
            <a:r>
              <a:rPr lang="en-US" baseline="0" dirty="0" smtClean="0"/>
              <a:t> </a:t>
            </a:r>
            <a:r>
              <a:rPr lang="en-US" dirty="0" smtClean="0"/>
              <a:t>which may be different</a:t>
            </a:r>
            <a:r>
              <a:rPr lang="en-US" baseline="0" dirty="0" smtClean="0"/>
              <a:t> from what user expects! Legal must also be conservative enough to not let something slip through that the “Do” step cannot handle.</a:t>
            </a:r>
          </a:p>
          <a:p>
            <a:endParaRPr lang="en-US" baseline="0" dirty="0" smtClean="0"/>
          </a:p>
          <a:p>
            <a:r>
              <a:rPr lang="en-US" baseline="0" dirty="0" smtClean="0"/>
              <a:t>“Profitable” = program runs faster, or consumers less power, or takes up less space.  Objective depends on context.  Answer is usually a best guess, not always right.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357622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Implicit form is not totally automatic in</a:t>
            </a:r>
            <a:r>
              <a:rPr lang="en-US" baseline="0" dirty="0" smtClean="0"/>
              <a:t> the sense that if you want it to kick in, you have to write your loops in patterns that </a:t>
            </a:r>
            <a:r>
              <a:rPr lang="en-US" baseline="0" smtClean="0"/>
              <a:t>it understands.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925934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Limitations of run-time check.</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225945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lvl1pPr>
            <a:lvl2pPr>
              <a:defRPr sz="2200"/>
            </a:lvl2pPr>
            <a:lvl3pPr>
              <a:defRPr sz="2200"/>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smtClean="0"/>
              <a:t>22pt Verdana body text</a:t>
            </a:r>
          </a:p>
          <a:p>
            <a:pPr lvl="1"/>
            <a:r>
              <a:rPr lang="en-US" dirty="0" smtClean="0"/>
              <a:t>22pt Verdana large bullet one</a:t>
            </a:r>
          </a:p>
          <a:p>
            <a:pPr lvl="2"/>
            <a:r>
              <a:rPr lang="en-US" dirty="0" smtClean="0"/>
              <a:t>22pt Verdana sub-bullet</a:t>
            </a:r>
          </a:p>
          <a:p>
            <a:pPr lvl="3"/>
            <a:r>
              <a:rPr lang="en-US" dirty="0" smtClean="0"/>
              <a:t>16pt Verdana fourth level</a:t>
            </a:r>
          </a:p>
          <a:p>
            <a:pPr lvl="4"/>
            <a:r>
              <a:rPr lang="en-US" dirty="0" smtClean="0"/>
              <a:t>14pt Verdana fifth level</a:t>
            </a:r>
            <a:endParaRPr lang="en-US" dirty="0"/>
          </a:p>
        </p:txBody>
      </p:sp>
      <p:sp>
        <p:nvSpPr>
          <p:cNvPr id="6" name="Slide Number Placeholder 5"/>
          <p:cNvSpPr>
            <a:spLocks noGrp="1"/>
          </p:cNvSpPr>
          <p:nvPr>
            <p:ph type="sldNum" sz="quarter" idx="12"/>
          </p:nvPr>
        </p:nvSpPr>
        <p:spPr>
          <a:xfrm>
            <a:off x="8573844" y="6456190"/>
            <a:ext cx="478667" cy="365125"/>
          </a:xfrm>
          <a:prstGeom prst="rect">
            <a:avLst/>
          </a:prstGeom>
        </p:spPr>
        <p:txBody>
          <a:bodyPr/>
          <a:lstStyle>
            <a:lvl1pPr>
              <a:defRPr>
                <a:latin typeface="Verdana" panose="020B0604030504040204" pitchFamily="34" charset="0"/>
              </a:defRPr>
            </a:lvl1p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baseline="0"/>
            </a:lvl1pPr>
          </a:lstStyle>
          <a:p>
            <a:r>
              <a:rPr lang="en-US" dirty="0" smtClean="0"/>
              <a:t>36pt Verdana Headline</a:t>
            </a:r>
            <a:endParaRPr lang="en-US" dirty="0"/>
          </a:p>
        </p:txBody>
      </p:sp>
    </p:spTree>
    <p:extLst>
      <p:ext uri="{BB962C8B-B14F-4D97-AF65-F5344CB8AC3E}">
        <p14:creationId xmlns:p14="http://schemas.microsoft.com/office/powerpoint/2010/main" val="18891826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vl2pPr>
              <a:defRPr lang="en-US" sz="1800" kern="1200" baseline="0" dirty="0" err="1" smtClean="0">
                <a:solidFill>
                  <a:schemeClr val="tx2"/>
                </a:solidFill>
                <a:latin typeface="Verdana" panose="020B0604030504040204" pitchFamily="34" charset="0"/>
                <a:ea typeface="+mn-ea"/>
                <a:cs typeface="Verdana" panose="020B0604030504040204" pitchFamily="34" charset="0"/>
              </a:defRPr>
            </a:lvl2pPr>
            <a:lvl3pPr marL="571500" indent="-228600">
              <a:defRPr lang="en-US" sz="1800" kern="1200" dirty="0" smtClean="0">
                <a:solidFill>
                  <a:schemeClr val="tx2"/>
                </a:solidFill>
                <a:latin typeface="Verdana" panose="020B0604030504040204" pitchFamily="34" charset="0"/>
                <a:ea typeface="+mn-ea"/>
                <a:cs typeface="Verdana" panose="020B0604030504040204" pitchFamily="34" charset="0"/>
              </a:defRPr>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smtClean="0"/>
              <a:t>22pt Verdana body text</a:t>
            </a:r>
          </a:p>
          <a:p>
            <a:pPr lvl="1"/>
            <a:r>
              <a:rPr lang="en-US" dirty="0" smtClean="0"/>
              <a:t>18pt Verdana bullet one</a:t>
            </a:r>
          </a:p>
          <a:p>
            <a:pPr marL="571500" lvl="2" indent="-228600" algn="l" defTabSz="457200" rtl="0" eaLnBrk="1" latinLnBrk="0" hangingPunct="1">
              <a:spcBef>
                <a:spcPts val="800"/>
              </a:spcBef>
              <a:buFont typeface="Wingdings" charset="2"/>
              <a:buChar char="§"/>
            </a:pPr>
            <a:r>
              <a:rPr lang="en-US" dirty="0" smtClean="0"/>
              <a:t>18pt Verdana sub-bullet</a:t>
            </a:r>
          </a:p>
          <a:p>
            <a:pPr lvl="3"/>
            <a:r>
              <a:rPr lang="en-US" dirty="0" smtClean="0"/>
              <a:t>16pt Verdana fourth level</a:t>
            </a:r>
          </a:p>
          <a:p>
            <a:pPr lvl="4"/>
            <a:r>
              <a:rPr lang="en-US" dirty="0" smtClean="0"/>
              <a:t>14pt Verdana fifth level</a:t>
            </a:r>
            <a:endParaRPr lang="en-US" dirty="0"/>
          </a:p>
        </p:txBody>
      </p:sp>
      <p:sp>
        <p:nvSpPr>
          <p:cNvPr id="6" name="Slide Number Placeholder 5"/>
          <p:cNvSpPr>
            <a:spLocks noGrp="1"/>
          </p:cNvSpPr>
          <p:nvPr>
            <p:ph type="sldNum" sz="quarter" idx="12"/>
          </p:nvPr>
        </p:nvSpPr>
        <p:spPr>
          <a:xfrm>
            <a:off x="8573844" y="6456190"/>
            <a:ext cx="570156" cy="365125"/>
          </a:xfrm>
          <a:prstGeom prst="rect">
            <a:avLst/>
          </a:prstGeom>
        </p:spPr>
        <p:txBody>
          <a:bodyPr/>
          <a:lstStyle>
            <a:lvl1pPr>
              <a:defRPr>
                <a:solidFill>
                  <a:schemeClr val="tx1"/>
                </a:solidFill>
                <a:latin typeface="Verdana" panose="020B0604030504040204" pitchFamily="34" charset="0"/>
              </a:defRPr>
            </a:lvl1p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4425924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59448"/>
            <a:ext cx="7772400" cy="1362075"/>
          </a:xfrm>
        </p:spPr>
        <p:txBody>
          <a:bodyPr anchor="b" anchorCtr="0">
            <a:noAutofit/>
          </a:bodyPr>
          <a:lstStyle>
            <a:lvl1pPr algn="l">
              <a:defRPr sz="3600" b="0" cap="none">
                <a:solidFill>
                  <a:schemeClr val="bg1"/>
                </a:solidFill>
                <a:latin typeface="Verdana" panose="020B0604030504040204" pitchFamily="34" charset="0"/>
                <a:cs typeface="Verdana" panose="020B0604030504040204" pitchFamily="34" charset="0"/>
              </a:defRPr>
            </a:lvl1pPr>
          </a:lstStyle>
          <a:p>
            <a:r>
              <a:rPr lang="en-US" dirty="0" smtClean="0"/>
              <a:t>36pt Verdana</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Autofit/>
          </a:bodyPr>
          <a:lstStyle>
            <a:lvl1pPr marL="0" indent="0">
              <a:buNone/>
              <a:defRPr sz="1600" b="1" baseline="0">
                <a:solidFill>
                  <a:schemeClr val="accent3"/>
                </a:solidFill>
                <a:latin typeface="Verdana" panose="020B0604030504040204" pitchFamily="34" charset="0"/>
                <a:cs typeface="Verdana" panose="020B060403050404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Verdana Bolded Subhead</a:t>
            </a:r>
            <a:endParaRPr lang="en-US" dirty="0"/>
          </a:p>
        </p:txBody>
      </p:sp>
      <p:sp>
        <p:nvSpPr>
          <p:cNvPr id="6" name="Slide Number Placeholder 5"/>
          <p:cNvSpPr>
            <a:spLocks noGrp="1"/>
          </p:cNvSpPr>
          <p:nvPr>
            <p:ph type="sldNum" sz="quarter" idx="12"/>
          </p:nvPr>
        </p:nvSpPr>
        <p:spPr>
          <a:xfrm>
            <a:off x="8503878" y="6456190"/>
            <a:ext cx="502074" cy="365125"/>
          </a:xfrm>
          <a:prstGeom prst="rect">
            <a:avLst/>
          </a:prstGeom>
        </p:spPr>
        <p:txBody>
          <a:bodyPr/>
          <a:lstStyle>
            <a:lvl1pPr>
              <a:defRPr>
                <a:solidFill>
                  <a:schemeClr val="accent1"/>
                </a:solidFill>
                <a:latin typeface="Verdana" panose="020B0604030504040204" pitchFamily="34" charset="0"/>
              </a:defRPr>
            </a:lvl1pPr>
          </a:lstStyle>
          <a:p>
            <a:fld id="{EE2556C5-CE8C-6547-B838-EA80C61A4AF7}" type="slidenum">
              <a:rPr lang="en-US" smtClean="0"/>
              <a:pPr/>
              <a:t>‹#›</a:t>
            </a:fld>
            <a:endParaRPr lang="en-US" dirty="0"/>
          </a:p>
        </p:txBody>
      </p:sp>
      <p:sp>
        <p:nvSpPr>
          <p:cNvPr id="8" name="Footer Placeholder 4"/>
          <p:cNvSpPr txBox="1">
            <a:spLocks/>
          </p:cNvSpPr>
          <p:nvPr userDrawn="1"/>
        </p:nvSpPr>
        <p:spPr>
          <a:xfrm>
            <a:off x="462578" y="6696955"/>
            <a:ext cx="8681421"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dirty="0" smtClean="0">
                <a:solidFill>
                  <a:schemeClr val="bg1">
                    <a:lumMod val="50000"/>
                  </a:schemeClr>
                </a:solidFill>
                <a:latin typeface="Verdana" panose="020B0604030504040204" pitchFamily="34" charset="0"/>
              </a:rPr>
              <a:t>*Other names and brands may be claimed as the property of others.</a:t>
            </a:r>
            <a:endParaRPr lang="en-US" sz="700" dirty="0">
              <a:solidFill>
                <a:schemeClr val="bg1">
                  <a:lumMod val="50000"/>
                </a:schemeClr>
              </a:solidFill>
              <a:latin typeface="Verdana" panose="020B0604030504040204" pitchFamily="34" charset="0"/>
            </a:endParaRPr>
          </a:p>
        </p:txBody>
      </p:sp>
    </p:spTree>
    <p:extLst>
      <p:ext uri="{BB962C8B-B14F-4D97-AF65-F5344CB8AC3E}">
        <p14:creationId xmlns:p14="http://schemas.microsoft.com/office/powerpoint/2010/main" val="9136965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988746"/>
          </a:xfrm>
        </p:spPr>
        <p:txBody>
          <a:bodyPr/>
          <a:lstStyle>
            <a:lvl1pPr>
              <a:defRPr/>
            </a:lvl1pPr>
          </a:lstStyle>
          <a:p>
            <a:r>
              <a:rPr lang="en-US" dirty="0" smtClean="0"/>
              <a:t>36pt Verdana Headline</a:t>
            </a:r>
            <a:endParaRPr lang="en-US" dirty="0"/>
          </a:p>
        </p:txBody>
      </p:sp>
      <p:sp>
        <p:nvSpPr>
          <p:cNvPr id="5" name="Slide Number Placeholder 4"/>
          <p:cNvSpPr>
            <a:spLocks noGrp="1"/>
          </p:cNvSpPr>
          <p:nvPr>
            <p:ph type="sldNum" sz="quarter" idx="12"/>
          </p:nvPr>
        </p:nvSpPr>
        <p:spPr>
          <a:xfrm>
            <a:off x="8573844" y="6456190"/>
            <a:ext cx="478667" cy="365125"/>
          </a:xfrm>
          <a:prstGeom prst="rect">
            <a:avLst/>
          </a:prstGeom>
        </p:spPr>
        <p:txBody>
          <a:bodyPr/>
          <a:lstStyle>
            <a:lvl1pPr>
              <a:defRPr>
                <a:latin typeface="Verdana" panose="020B060403050404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5119663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73844" y="6456190"/>
            <a:ext cx="570156" cy="365125"/>
          </a:xfrm>
          <a:prstGeom prst="rect">
            <a:avLst/>
          </a:prstGeom>
        </p:spPr>
        <p:txBody>
          <a:bodyPr/>
          <a:lstStyle>
            <a:lvl1pPr>
              <a:defRPr>
                <a:solidFill>
                  <a:schemeClr val="tx1"/>
                </a:solidFill>
                <a:latin typeface="Verdana" panose="020B060403050404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7156783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Large Bullet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vl2pPr>
              <a:defRPr sz="2200"/>
            </a:lvl2pPr>
            <a:lvl3pPr>
              <a:defRPr sz="2200"/>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smtClean="0"/>
              <a:t>22pt Verdana body text</a:t>
            </a:r>
          </a:p>
          <a:p>
            <a:pPr lvl="1"/>
            <a:r>
              <a:rPr lang="en-US" dirty="0" smtClean="0"/>
              <a:t>22pt Verdana large bullet one</a:t>
            </a:r>
          </a:p>
          <a:p>
            <a:pPr lvl="2"/>
            <a:r>
              <a:rPr lang="en-US" dirty="0" smtClean="0"/>
              <a:t>22pt Verdana sub-bullet</a:t>
            </a:r>
          </a:p>
          <a:p>
            <a:pPr lvl="3"/>
            <a:r>
              <a:rPr lang="en-US" dirty="0" smtClean="0"/>
              <a:t>16pt Verdana fourth level</a:t>
            </a:r>
          </a:p>
          <a:p>
            <a:pPr lvl="4"/>
            <a:r>
              <a:rPr lang="en-US" dirty="0" smtClean="0"/>
              <a:t>14pt Verdana fifth level</a:t>
            </a:r>
            <a:endParaRPr lang="en-US" dirty="0"/>
          </a:p>
        </p:txBody>
      </p:sp>
      <p:sp>
        <p:nvSpPr>
          <p:cNvPr id="4" name="Date Placeholder 3"/>
          <p:cNvSpPr>
            <a:spLocks noGrp="1"/>
          </p:cNvSpPr>
          <p:nvPr>
            <p:ph type="dt" sz="half" idx="10"/>
          </p:nvPr>
        </p:nvSpPr>
        <p:spPr/>
        <p:txBody>
          <a:bodyPr/>
          <a:lstStyle/>
          <a:p>
            <a:fld id="{98CAC7F1-0535-4974-A001-A0380B0F8976}" type="datetime1">
              <a:rPr lang="en-US" smtClean="0"/>
              <a:t>6/29/2014</a:t>
            </a:fld>
            <a:endParaRPr lang="en-US" dirty="0"/>
          </a:p>
        </p:txBody>
      </p:sp>
      <p:sp>
        <p:nvSpPr>
          <p:cNvPr id="6" name="Slide Number Placeholder 5"/>
          <p:cNvSpPr>
            <a:spLocks noGrp="1"/>
          </p:cNvSpPr>
          <p:nvPr>
            <p:ph type="sldNum" sz="quarter" idx="12"/>
          </p:nvPr>
        </p:nvSpPr>
        <p:spPr>
          <a:xfrm>
            <a:off x="8573844" y="6456190"/>
            <a:ext cx="570156" cy="365125"/>
          </a:xfrm>
          <a:prstGeom prst="rect">
            <a:avLst/>
          </a:prstGeom>
        </p:spPr>
        <p:txBody>
          <a:bodyPr/>
          <a:lstStyle>
            <a:lvl1pPr>
              <a:defRPr>
                <a:latin typeface="Verdana" panose="020B0604030504040204" pitchFamily="34" charset="0"/>
              </a:defRPr>
            </a:lvl1p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smtClean="0"/>
              <a:t>36pt </a:t>
            </a:r>
            <a:r>
              <a:rPr lang="en-US" dirty="0" err="1" smtClean="0"/>
              <a:t>VerdanaHeadline</a:t>
            </a:r>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vl2pPr>
              <a:defRPr lang="en-US" sz="1800" kern="1200" baseline="0" dirty="0" err="1" smtClean="0">
                <a:solidFill>
                  <a:schemeClr val="tx2"/>
                </a:solidFill>
                <a:latin typeface="Verdana" panose="020B0604030504040204" pitchFamily="34" charset="0"/>
                <a:ea typeface="+mn-ea"/>
                <a:cs typeface="Verdana" panose="020B0604030504040204" pitchFamily="34" charset="0"/>
              </a:defRPr>
            </a:lvl2pPr>
            <a:lvl3pPr marL="571500" indent="-228600">
              <a:defRPr lang="en-US" sz="1800" kern="1200" dirty="0" smtClean="0">
                <a:solidFill>
                  <a:schemeClr val="tx2"/>
                </a:solidFill>
                <a:latin typeface="Verdana" panose="020B0604030504040204" pitchFamily="34" charset="0"/>
                <a:ea typeface="+mn-ea"/>
                <a:cs typeface="Verdana" panose="020B0604030504040204" pitchFamily="34" charset="0"/>
              </a:defRPr>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smtClean="0"/>
              <a:t>22pt Verdana body text</a:t>
            </a:r>
          </a:p>
          <a:p>
            <a:pPr lvl="1"/>
            <a:r>
              <a:rPr lang="en-US" dirty="0" smtClean="0"/>
              <a:t>18pt Verdana bullet one</a:t>
            </a:r>
          </a:p>
          <a:p>
            <a:pPr marL="571500" lvl="2" indent="-228600" algn="l" defTabSz="457200" rtl="0" eaLnBrk="1" latinLnBrk="0" hangingPunct="1">
              <a:spcBef>
                <a:spcPts val="800"/>
              </a:spcBef>
              <a:buFont typeface="Wingdings" charset="2"/>
              <a:buChar char="§"/>
            </a:pPr>
            <a:r>
              <a:rPr lang="en-US" dirty="0" smtClean="0"/>
              <a:t>18pt Verdana sub-bullet</a:t>
            </a:r>
          </a:p>
          <a:p>
            <a:pPr lvl="3"/>
            <a:r>
              <a:rPr lang="en-US" dirty="0" smtClean="0"/>
              <a:t>16pt Verdana fourth level</a:t>
            </a:r>
          </a:p>
          <a:p>
            <a:pPr lvl="4"/>
            <a:r>
              <a:rPr lang="en-US" dirty="0" smtClean="0"/>
              <a:t>14pt Verdana fifth level</a:t>
            </a:r>
            <a:endParaRPr lang="en-US" dirty="0"/>
          </a:p>
        </p:txBody>
      </p:sp>
      <p:sp>
        <p:nvSpPr>
          <p:cNvPr id="6" name="Slide Number Placeholder 5"/>
          <p:cNvSpPr>
            <a:spLocks noGrp="1"/>
          </p:cNvSpPr>
          <p:nvPr>
            <p:ph type="sldNum" sz="quarter" idx="12"/>
          </p:nvPr>
        </p:nvSpPr>
        <p:spPr>
          <a:xfrm>
            <a:off x="8573844" y="6456190"/>
            <a:ext cx="570156" cy="365125"/>
          </a:xfrm>
          <a:prstGeom prst="rect">
            <a:avLst/>
          </a:prstGeom>
        </p:spPr>
        <p:txBody>
          <a:bodyPr/>
          <a:lstStyle>
            <a:lvl1pPr>
              <a:defRPr>
                <a:latin typeface="Verdana" panose="020B0604030504040204" pitchFamily="34" charset="0"/>
              </a:defRPr>
            </a:lvl1p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smtClean="0"/>
              <a:t>36pt Verdana Headline</a:t>
            </a:r>
            <a:endParaRPr lang="en-US" dirty="0"/>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73844" y="6456190"/>
            <a:ext cx="570156" cy="365125"/>
          </a:xfrm>
          <a:prstGeom prst="rect">
            <a:avLst/>
          </a:prstGeom>
        </p:spPr>
        <p:txBody>
          <a:bodyPr/>
          <a:lstStyle>
            <a:lvl1pPr>
              <a:defRPr>
                <a:latin typeface="Verdana" panose="020B060403050404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442277"/>
            <a:ext cx="8229600" cy="1143000"/>
          </a:xfrm>
          <a:prstGeom prst="rect">
            <a:avLst/>
          </a:prstGeom>
        </p:spPr>
        <p:txBody>
          <a:bodyPr vert="horz" lIns="0" tIns="0" rIns="0" bIns="0" rtlCol="0" anchor="t" anchorCtr="0">
            <a:noAutofit/>
          </a:bodyPr>
          <a:lstStyle/>
          <a:p>
            <a:r>
              <a:rPr lang="en-US" dirty="0" smtClean="0"/>
              <a:t>36pt Verdana Headline</a:t>
            </a:r>
            <a:endParaRPr lang="en-US" dirty="0"/>
          </a:p>
        </p:txBody>
      </p:sp>
      <p:sp>
        <p:nvSpPr>
          <p:cNvPr id="3" name="Text Placeholder 2"/>
          <p:cNvSpPr>
            <a:spLocks noGrp="1"/>
          </p:cNvSpPr>
          <p:nvPr>
            <p:ph type="body" idx="1"/>
          </p:nvPr>
        </p:nvSpPr>
        <p:spPr>
          <a:xfrm>
            <a:off x="455613" y="1601789"/>
            <a:ext cx="8228012" cy="4570411"/>
          </a:xfrm>
          <a:prstGeom prst="rect">
            <a:avLst/>
          </a:prstGeom>
        </p:spPr>
        <p:txBody>
          <a:bodyPr vert="horz" lIns="0" tIns="0" rIns="0" bIns="0" rtlCol="0">
            <a:noAutofit/>
          </a:bodyPr>
          <a:lstStyle/>
          <a:p>
            <a:pPr lvl="0"/>
            <a:r>
              <a:rPr lang="en-US" dirty="0" smtClean="0"/>
              <a:t>22pt Verdana body text</a:t>
            </a:r>
          </a:p>
          <a:p>
            <a:pPr lvl="1"/>
            <a:r>
              <a:rPr lang="en-US" dirty="0" smtClean="0"/>
              <a:t>18pt Verdana bullet one</a:t>
            </a:r>
          </a:p>
          <a:p>
            <a:pPr lvl="2"/>
            <a:r>
              <a:rPr lang="en-US" dirty="0" smtClean="0"/>
              <a:t>18pt Verdana sub-bullet</a:t>
            </a:r>
          </a:p>
          <a:p>
            <a:pPr lvl="3"/>
            <a:r>
              <a:rPr lang="en-US" dirty="0" smtClean="0"/>
              <a:t>16pt Verdana fourth level</a:t>
            </a:r>
          </a:p>
          <a:p>
            <a:pPr lvl="4"/>
            <a:r>
              <a:rPr lang="en-US" dirty="0" smtClean="0"/>
              <a:t>14pt Verdana 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Verdana" panose="020B0604030504040204" pitchFamily="34" charset="0"/>
              </a:defRPr>
            </a:lvl1pPr>
          </a:lstStyle>
          <a:p>
            <a:fld id="{52B1FC00-AEE1-4045-844D-EC769812F0A3}" type="datetime1">
              <a:rPr lang="en-US" smtClean="0"/>
              <a:pPr/>
              <a:t>6/29/2014</a:t>
            </a:fld>
            <a:endParaRPr lang="en-US" dirty="0"/>
          </a:p>
        </p:txBody>
      </p:sp>
      <p:sp>
        <p:nvSpPr>
          <p:cNvPr id="8" name="Footer Placeholder 4"/>
          <p:cNvSpPr txBox="1">
            <a:spLocks/>
          </p:cNvSpPr>
          <p:nvPr userDrawn="1"/>
        </p:nvSpPr>
        <p:spPr>
          <a:xfrm>
            <a:off x="462578" y="6696955"/>
            <a:ext cx="8681421" cy="153036"/>
          </a:xfrm>
          <a:prstGeom prst="rect">
            <a:avLst/>
          </a:prstGeom>
        </p:spPr>
        <p:txBody>
          <a:bodyPr lIns="0" rIns="0"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en-US" sz="700" dirty="0" smtClean="0">
                <a:solidFill>
                  <a:schemeClr val="bg1">
                    <a:lumMod val="85000"/>
                  </a:schemeClr>
                </a:solidFill>
                <a:latin typeface="Verdana" panose="020B0604030504040204" pitchFamily="34" charset="0"/>
              </a:rPr>
              <a:t>Copyright</a:t>
            </a:r>
            <a:r>
              <a:rPr lang="en-US" sz="700" baseline="0" dirty="0" smtClean="0">
                <a:solidFill>
                  <a:schemeClr val="bg1">
                    <a:lumMod val="85000"/>
                  </a:schemeClr>
                </a:solidFill>
                <a:latin typeface="Verdana" panose="020B0604030504040204" pitchFamily="34" charset="0"/>
              </a:rPr>
              <a:t> </a:t>
            </a:r>
            <a:r>
              <a:rPr lang="en-US" sz="700" dirty="0" smtClean="0">
                <a:solidFill>
                  <a:schemeClr val="bg1">
                    <a:lumMod val="85000"/>
                  </a:schemeClr>
                </a:solidFill>
                <a:latin typeface="Verdana" panose="020B0604030504040204" pitchFamily="34" charset="0"/>
              </a:rPr>
              <a:t>©  2014, Intel Corporation. All rights reserved. *Other names and brands may be claimed as the property of others.</a:t>
            </a:r>
            <a:endParaRPr lang="en-US" sz="700" dirty="0">
              <a:solidFill>
                <a:schemeClr val="bg1">
                  <a:lumMod val="85000"/>
                </a:schemeClr>
              </a:solidFill>
              <a:latin typeface="Verdana" panose="020B0604030504040204" pitchFamily="34" charset="0"/>
            </a:endParaRPr>
          </a:p>
        </p:txBody>
      </p:sp>
      <p:sp>
        <p:nvSpPr>
          <p:cNvPr id="7" name="Rectangle 6"/>
          <p:cNvSpPr/>
          <p:nvPr userDrawn="1"/>
        </p:nvSpPr>
        <p:spPr>
          <a:xfrm>
            <a:off x="-50" y="6446487"/>
            <a:ext cx="9144000" cy="4115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Tree>
    <p:extLst>
      <p:ext uri="{BB962C8B-B14F-4D97-AF65-F5344CB8AC3E}">
        <p14:creationId xmlns:p14="http://schemas.microsoft.com/office/powerpoint/2010/main" val="1039055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1" r:id="rId3"/>
    <p:sldLayoutId id="2147483692" r:id="rId4"/>
    <p:sldLayoutId id="2147483693" r:id="rId5"/>
    <p:sldLayoutId id="2147483650" r:id="rId6"/>
    <p:sldLayoutId id="2147483671" r:id="rId7"/>
    <p:sldLayoutId id="2147483655" r:id="rId8"/>
  </p:sldLayoutIdLst>
  <p:timing>
    <p:tnLst>
      <p:par>
        <p:cTn id="1" dur="indefinite" restart="never" nodeType="tmRoot"/>
      </p:par>
    </p:tnLst>
  </p:timing>
  <p:hf hdr="0" ftr="0" dt="0"/>
  <p:txStyles>
    <p:titleStyle>
      <a:lvl1pPr algn="l" defTabSz="457200" rtl="0" eaLnBrk="1" latinLnBrk="0" hangingPunct="1">
        <a:spcBef>
          <a:spcPct val="0"/>
        </a:spcBef>
        <a:buNone/>
        <a:defRPr sz="3600" kern="1200" baseline="0">
          <a:solidFill>
            <a:schemeClr val="accent1"/>
          </a:solidFill>
          <a:latin typeface="Verdana" panose="020B0604030504040204" pitchFamily="34" charset="0"/>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2200" b="0" kern="1200">
          <a:solidFill>
            <a:srgbClr val="0071C5"/>
          </a:solidFill>
          <a:latin typeface="Verdana" panose="020B0604030504040204" pitchFamily="34" charset="0"/>
          <a:ea typeface="+mn-ea"/>
          <a:cs typeface="Verdana" panose="020B060403050404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Verdana" panose="020B0604030504040204" pitchFamily="34" charset="0"/>
          <a:ea typeface="+mn-ea"/>
          <a:cs typeface="Verdana" panose="020B0604030504040204" pitchFamily="34" charset="0"/>
        </a:defRPr>
      </a:lvl2pPr>
      <a:lvl3pPr marL="571500" indent="-228600" algn="l" defTabSz="457200" rtl="0" eaLnBrk="1" latinLnBrk="0" hangingPunct="1">
        <a:spcBef>
          <a:spcPts val="800"/>
        </a:spcBef>
        <a:buFont typeface="Wingdings" charset="2"/>
        <a:buChar char="§"/>
        <a:defRPr sz="1800" kern="1200">
          <a:solidFill>
            <a:schemeClr val="tx2"/>
          </a:solidFill>
          <a:latin typeface="Verdana" panose="020B0604030504040204" pitchFamily="34" charset="0"/>
          <a:ea typeface="+mn-ea"/>
          <a:cs typeface="Verdana" panose="020B060403050404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Verdana" panose="020B0604030504040204" pitchFamily="34" charset="0"/>
          <a:ea typeface="+mn-ea"/>
          <a:cs typeface="Verdana" panose="020B060403050404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Verdana" panose="020B0604030504040204" pitchFamily="34" charset="0"/>
          <a:ea typeface="+mn-ea"/>
          <a:cs typeface="Verdana" panose="020B060403050404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uliaLang/julia.git" TargetMode="External"/><Relationship Id="rId2" Type="http://schemas.openxmlformats.org/officeDocument/2006/relationships/hyperlink" Target="http://julialang.org/downloa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1965976"/>
            <a:ext cx="8414020" cy="1362075"/>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Practical </a:t>
            </a:r>
            <a:r>
              <a:rPr lang="en-US" dirty="0" err="1">
                <a:latin typeface="Verdana" panose="020B0604030504040204" pitchFamily="34" charset="0"/>
                <a:ea typeface="Verdana" panose="020B0604030504040204" pitchFamily="34" charset="0"/>
                <a:cs typeface="Verdana" panose="020B0604030504040204" pitchFamily="34" charset="0"/>
              </a:rPr>
              <a:t>Vectorization</a:t>
            </a:r>
            <a:r>
              <a:rPr lang="en-US" dirty="0">
                <a:latin typeface="Verdana" panose="020B0604030504040204" pitchFamily="34" charset="0"/>
                <a:ea typeface="Verdana" panose="020B0604030504040204" pitchFamily="34" charset="0"/>
                <a:cs typeface="Verdana" panose="020B0604030504040204" pitchFamily="34" charset="0"/>
              </a:rPr>
              <a:t> in Julia</a:t>
            </a:r>
            <a:br>
              <a:rPr lang="en-US" dirty="0">
                <a:latin typeface="Verdana" panose="020B0604030504040204" pitchFamily="34" charset="0"/>
                <a:ea typeface="Verdana" panose="020B0604030504040204" pitchFamily="34" charset="0"/>
                <a:cs typeface="Verdana" panose="020B0604030504040204" pitchFamily="34" charset="0"/>
              </a:rPr>
            </a:br>
            <a:r>
              <a:rPr lang="en-US" sz="2300" dirty="0">
                <a:latin typeface="Verdana" panose="020B0604030504040204" pitchFamily="34" charset="0"/>
                <a:ea typeface="Verdana" panose="020B0604030504040204" pitchFamily="34" charset="0"/>
                <a:cs typeface="Verdana" panose="020B0604030504040204" pitchFamily="34" charset="0"/>
              </a:rPr>
              <a:t>Make those SIMD units (that you bought) work for you.</a:t>
            </a:r>
          </a:p>
        </p:txBody>
      </p:sp>
      <p:sp>
        <p:nvSpPr>
          <p:cNvPr id="3" name="Text Placeholder 2"/>
          <p:cNvSpPr>
            <a:spLocks noGrp="1"/>
          </p:cNvSpPr>
          <p:nvPr>
            <p:ph type="body" idx="1"/>
          </p:nvPr>
        </p:nvSpPr>
        <p:spPr>
          <a:xfrm>
            <a:off x="455613" y="3692723"/>
            <a:ext cx="7772400" cy="1284225"/>
          </a:xfrm>
        </p:spPr>
        <p:txBody>
          <a:bodyPr/>
          <a:lstStyle/>
          <a:p>
            <a:r>
              <a:rPr lang="en-US" sz="1800" dirty="0" smtClean="0">
                <a:solidFill>
                  <a:schemeClr val="accent4"/>
                </a:solidFill>
              </a:rPr>
              <a:t>Arch </a:t>
            </a:r>
            <a:r>
              <a:rPr lang="en-US" sz="1800" dirty="0">
                <a:solidFill>
                  <a:schemeClr val="accent4"/>
                </a:solidFill>
              </a:rPr>
              <a:t>D. Robison </a:t>
            </a:r>
            <a:endParaRPr lang="en-US" sz="1800" dirty="0" smtClean="0">
              <a:solidFill>
                <a:schemeClr val="accent4"/>
              </a:solidFill>
            </a:endParaRPr>
          </a:p>
          <a:p>
            <a:r>
              <a:rPr lang="en-US" sz="1800" dirty="0" smtClean="0">
                <a:solidFill>
                  <a:schemeClr val="accent4"/>
                </a:solidFill>
              </a:rPr>
              <a:t>Intel Corporation</a:t>
            </a:r>
          </a:p>
          <a:p>
            <a:r>
              <a:rPr lang="en-US" sz="1800" dirty="0" smtClean="0">
                <a:solidFill>
                  <a:schemeClr val="accent4"/>
                </a:solidFill>
              </a:rPr>
              <a:t>6/27/2014</a:t>
            </a:r>
            <a:endParaRPr lang="en-US" sz="1800" dirty="0">
              <a:solidFill>
                <a:schemeClr val="accent4"/>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a:t>
            </a:fld>
            <a:endParaRPr lang="en-US" dirty="0"/>
          </a:p>
        </p:txBody>
      </p:sp>
    </p:spTree>
    <p:extLst>
      <p:ext uri="{BB962C8B-B14F-4D97-AF65-F5344CB8AC3E}">
        <p14:creationId xmlns:p14="http://schemas.microsoft.com/office/powerpoint/2010/main" val="489108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56591" y="1755648"/>
            <a:ext cx="3140766" cy="31850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2" name="Content Placeholder 1"/>
          <p:cNvSpPr>
            <a:spLocks noGrp="1"/>
          </p:cNvSpPr>
          <p:nvPr>
            <p:ph idx="1"/>
          </p:nvPr>
        </p:nvSpPr>
        <p:spPr>
          <a:xfrm>
            <a:off x="4389122" y="2336627"/>
            <a:ext cx="4282518" cy="2023090"/>
          </a:xfrm>
        </p:spPr>
        <p:txBody>
          <a:bodyPr/>
          <a:lstStyle/>
          <a:p>
            <a:r>
              <a:rPr lang="en-US" sz="2400" dirty="0" smtClean="0"/>
              <a:t>Three steps for a transform</a:t>
            </a:r>
          </a:p>
          <a:p>
            <a:pPr marL="457200" lvl="1" indent="-457200">
              <a:buFont typeface="+mj-lt"/>
              <a:buAutoNum type="arabicPeriod"/>
            </a:pPr>
            <a:r>
              <a:rPr lang="en-US" dirty="0" smtClean="0"/>
              <a:t>Is it </a:t>
            </a:r>
            <a:r>
              <a:rPr lang="en-US" b="1" dirty="0" smtClean="0"/>
              <a:t>legal</a:t>
            </a:r>
            <a:r>
              <a:rPr lang="en-US" dirty="0" smtClean="0"/>
              <a:t>?</a:t>
            </a:r>
          </a:p>
          <a:p>
            <a:pPr marL="457200" lvl="1" indent="-457200">
              <a:buFont typeface="+mj-lt"/>
              <a:buAutoNum type="arabicPeriod"/>
            </a:pPr>
            <a:r>
              <a:rPr lang="en-US" dirty="0" smtClean="0"/>
              <a:t>Is it </a:t>
            </a:r>
            <a:r>
              <a:rPr lang="en-US" b="1" dirty="0" smtClean="0"/>
              <a:t>profitable</a:t>
            </a:r>
            <a:r>
              <a:rPr lang="en-US" dirty="0" smtClean="0"/>
              <a:t>?</a:t>
            </a:r>
            <a:endParaRPr lang="en-US" dirty="0"/>
          </a:p>
          <a:p>
            <a:pPr marL="457200" lvl="1" indent="-457200">
              <a:buFont typeface="+mj-lt"/>
              <a:buAutoNum type="arabicPeriod"/>
            </a:pPr>
            <a:r>
              <a:rPr lang="en-US" dirty="0" smtClean="0"/>
              <a:t>If so, </a:t>
            </a:r>
            <a:r>
              <a:rPr lang="en-US" b="1" dirty="0" smtClean="0"/>
              <a:t>do</a:t>
            </a:r>
            <a:r>
              <a:rPr lang="en-US" dirty="0" smtClean="0"/>
              <a:t> the transform.</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10</a:t>
            </a:fld>
            <a:endParaRPr lang="en-US" dirty="0"/>
          </a:p>
        </p:txBody>
      </p:sp>
      <p:sp>
        <p:nvSpPr>
          <p:cNvPr id="4" name="Title 3"/>
          <p:cNvSpPr>
            <a:spLocks noGrp="1"/>
          </p:cNvSpPr>
          <p:nvPr>
            <p:ph type="title"/>
          </p:nvPr>
        </p:nvSpPr>
        <p:spPr>
          <a:xfrm>
            <a:off x="451183" y="442277"/>
            <a:ext cx="8229600" cy="1143000"/>
          </a:xfrm>
        </p:spPr>
        <p:txBody>
          <a:bodyPr/>
          <a:lstStyle/>
          <a:p>
            <a:r>
              <a:rPr lang="en-US" sz="3400" dirty="0" smtClean="0"/>
              <a:t>Compilers 101</a:t>
            </a:r>
            <a:endParaRPr lang="en-US" dirty="0"/>
          </a:p>
        </p:txBody>
      </p:sp>
      <p:sp>
        <p:nvSpPr>
          <p:cNvPr id="15" name="Rectangle 14"/>
          <p:cNvSpPr/>
          <p:nvPr/>
        </p:nvSpPr>
        <p:spPr>
          <a:xfrm>
            <a:off x="1288787" y="1118066"/>
            <a:ext cx="1743211" cy="374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latin typeface="Verdana" panose="020B0604030504040204" pitchFamily="34" charset="0"/>
              </a:rPr>
              <a:t>Your Program</a:t>
            </a:r>
            <a:endParaRPr lang="en-US" dirty="0">
              <a:solidFill>
                <a:schemeClr val="tx1"/>
              </a:solidFill>
              <a:latin typeface="Verdana" panose="020B0604030504040204" pitchFamily="34" charset="0"/>
            </a:endParaRPr>
          </a:p>
        </p:txBody>
      </p:sp>
      <p:sp>
        <p:nvSpPr>
          <p:cNvPr id="6" name="TextBox 5"/>
          <p:cNvSpPr txBox="1"/>
          <p:nvPr/>
        </p:nvSpPr>
        <p:spPr>
          <a:xfrm>
            <a:off x="2038006" y="5007037"/>
            <a:ext cx="1827508" cy="369332"/>
          </a:xfrm>
          <a:prstGeom prst="rect">
            <a:avLst/>
          </a:prstGeom>
          <a:noFill/>
          <a:ln>
            <a:noFill/>
          </a:ln>
        </p:spPr>
        <p:txBody>
          <a:bodyPr wrap="square" rtlCol="0">
            <a:spAutoFit/>
          </a:bodyPr>
          <a:lstStyle/>
          <a:p>
            <a:r>
              <a:rPr lang="en-US" dirty="0" smtClean="0">
                <a:solidFill>
                  <a:schemeClr val="tx2"/>
                </a:solidFill>
                <a:latin typeface="Verdana" panose="020B0604030504040204" pitchFamily="34" charset="0"/>
                <a:cs typeface="Neo Sans Intel"/>
              </a:rPr>
              <a:t>Machine code</a:t>
            </a:r>
          </a:p>
        </p:txBody>
      </p:sp>
      <p:sp>
        <p:nvSpPr>
          <p:cNvPr id="26" name="Right Arrow 25"/>
          <p:cNvSpPr/>
          <p:nvPr/>
        </p:nvSpPr>
        <p:spPr>
          <a:xfrm rot="5400000">
            <a:off x="1695938" y="2681120"/>
            <a:ext cx="657651" cy="271261"/>
          </a:xfrm>
          <a:prstGeom prst="rightArrow">
            <a:avLst>
              <a:gd name="adj1" fmla="val 28932"/>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10" name="Oval 9"/>
          <p:cNvSpPr/>
          <p:nvPr/>
        </p:nvSpPr>
        <p:spPr>
          <a:xfrm>
            <a:off x="990124" y="2207994"/>
            <a:ext cx="2078182" cy="5581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smtClean="0">
                <a:solidFill>
                  <a:schemeClr val="bg1"/>
                </a:solidFill>
                <a:latin typeface="Verdana" panose="020B0604030504040204" pitchFamily="34" charset="0"/>
              </a:rPr>
              <a:t>Transform</a:t>
            </a:r>
            <a:endParaRPr lang="en-US" dirty="0">
              <a:solidFill>
                <a:schemeClr val="bg1"/>
              </a:solidFill>
              <a:latin typeface="Verdana" panose="020B0604030504040204" pitchFamily="34" charset="0"/>
            </a:endParaRPr>
          </a:p>
        </p:txBody>
      </p:sp>
      <p:sp>
        <p:nvSpPr>
          <p:cNvPr id="11" name="Oval 10"/>
          <p:cNvSpPr/>
          <p:nvPr/>
        </p:nvSpPr>
        <p:spPr>
          <a:xfrm>
            <a:off x="990124" y="3145576"/>
            <a:ext cx="2078182" cy="5581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smtClean="0">
                <a:solidFill>
                  <a:schemeClr val="bg1"/>
                </a:solidFill>
                <a:latin typeface="Verdana" panose="020B0604030504040204" pitchFamily="34" charset="0"/>
              </a:rPr>
              <a:t>Transform</a:t>
            </a:r>
            <a:endParaRPr lang="en-US" dirty="0">
              <a:solidFill>
                <a:schemeClr val="bg1"/>
              </a:solidFill>
              <a:latin typeface="Verdana" panose="020B0604030504040204" pitchFamily="34" charset="0"/>
            </a:endParaRPr>
          </a:p>
        </p:txBody>
      </p:sp>
      <p:sp>
        <p:nvSpPr>
          <p:cNvPr id="12" name="Oval 11"/>
          <p:cNvSpPr/>
          <p:nvPr/>
        </p:nvSpPr>
        <p:spPr>
          <a:xfrm>
            <a:off x="990124" y="4259177"/>
            <a:ext cx="2078182" cy="5581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smtClean="0">
                <a:solidFill>
                  <a:schemeClr val="bg1"/>
                </a:solidFill>
                <a:latin typeface="Verdana" panose="020B0604030504040204" pitchFamily="34" charset="0"/>
              </a:rPr>
              <a:t>Transform</a:t>
            </a:r>
            <a:endParaRPr lang="en-US" dirty="0">
              <a:solidFill>
                <a:schemeClr val="bg1"/>
              </a:solidFill>
              <a:latin typeface="Verdana" panose="020B0604030504040204" pitchFamily="34" charset="0"/>
            </a:endParaRPr>
          </a:p>
        </p:txBody>
      </p:sp>
      <p:sp>
        <p:nvSpPr>
          <p:cNvPr id="16" name="Rectangle 15"/>
          <p:cNvSpPr/>
          <p:nvPr/>
        </p:nvSpPr>
        <p:spPr>
          <a:xfrm>
            <a:off x="1492709" y="5566089"/>
            <a:ext cx="1073012" cy="5825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CPU</a:t>
            </a:r>
            <a:endParaRPr lang="en-US" dirty="0">
              <a:solidFill>
                <a:schemeClr val="tx1"/>
              </a:solidFill>
              <a:latin typeface="Verdana" panose="020B0604030504040204" pitchFamily="34" charset="0"/>
            </a:endParaRPr>
          </a:p>
        </p:txBody>
      </p:sp>
      <p:sp>
        <p:nvSpPr>
          <p:cNvPr id="18" name="TextBox 17"/>
          <p:cNvSpPr txBox="1"/>
          <p:nvPr/>
        </p:nvSpPr>
        <p:spPr>
          <a:xfrm>
            <a:off x="1757954" y="3778738"/>
            <a:ext cx="542522" cy="461665"/>
          </a:xfrm>
          <a:prstGeom prst="rect">
            <a:avLst/>
          </a:prstGeom>
          <a:noFill/>
          <a:ln>
            <a:noFill/>
          </a:ln>
        </p:spPr>
        <p:txBody>
          <a:bodyPr wrap="square" tIns="0" bIns="0" rtlCol="0">
            <a:spAutoFit/>
          </a:bodyPr>
          <a:lstStyle/>
          <a:p>
            <a:pPr algn="ctr">
              <a:lnSpc>
                <a:spcPts val="1200"/>
              </a:lnSpc>
            </a:pPr>
            <a:r>
              <a:rPr lang="en-US" sz="2800" b="1" dirty="0" smtClean="0">
                <a:solidFill>
                  <a:schemeClr val="accent2"/>
                </a:solidFill>
                <a:latin typeface="Verdana" panose="020B0604030504040204" pitchFamily="34" charset="0"/>
                <a:cs typeface="Neo Sans Intel"/>
              </a:rPr>
              <a:t>.</a:t>
            </a:r>
          </a:p>
          <a:p>
            <a:pPr algn="ctr">
              <a:lnSpc>
                <a:spcPts val="1200"/>
              </a:lnSpc>
            </a:pPr>
            <a:r>
              <a:rPr lang="en-US" sz="2800" b="1" dirty="0" smtClean="0">
                <a:solidFill>
                  <a:schemeClr val="accent2"/>
                </a:solidFill>
                <a:latin typeface="Verdana" panose="020B0604030504040204" pitchFamily="34" charset="0"/>
                <a:cs typeface="Neo Sans Intel"/>
              </a:rPr>
              <a:t>.</a:t>
            </a:r>
          </a:p>
          <a:p>
            <a:pPr algn="ctr">
              <a:lnSpc>
                <a:spcPts val="1200"/>
              </a:lnSpc>
            </a:pPr>
            <a:r>
              <a:rPr lang="en-US" sz="2800" b="1" dirty="0">
                <a:solidFill>
                  <a:schemeClr val="accent2"/>
                </a:solidFill>
                <a:latin typeface="Verdana" panose="020B0604030504040204" pitchFamily="34" charset="0"/>
                <a:cs typeface="Neo Sans Intel"/>
              </a:rPr>
              <a:t>.</a:t>
            </a:r>
            <a:endParaRPr lang="en-US" sz="2800" b="1" dirty="0" smtClean="0">
              <a:solidFill>
                <a:schemeClr val="accent2"/>
              </a:solidFill>
              <a:latin typeface="Verdana" panose="020B0604030504040204" pitchFamily="34" charset="0"/>
              <a:cs typeface="Neo Sans Intel"/>
            </a:endParaRPr>
          </a:p>
        </p:txBody>
      </p:sp>
      <p:sp>
        <p:nvSpPr>
          <p:cNvPr id="22" name="Right Arrow 21"/>
          <p:cNvSpPr/>
          <p:nvPr/>
        </p:nvSpPr>
        <p:spPr>
          <a:xfrm rot="5400000">
            <a:off x="1672802" y="1721712"/>
            <a:ext cx="730405" cy="271261"/>
          </a:xfrm>
          <a:prstGeom prst="rightArrow">
            <a:avLst>
              <a:gd name="adj1" fmla="val 28932"/>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27" name="Right Arrow 26"/>
          <p:cNvSpPr/>
          <p:nvPr/>
        </p:nvSpPr>
        <p:spPr>
          <a:xfrm rot="5400000">
            <a:off x="1650376" y="5056073"/>
            <a:ext cx="748772" cy="271261"/>
          </a:xfrm>
          <a:prstGeom prst="rightArrow">
            <a:avLst>
              <a:gd name="adj1" fmla="val 28932"/>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33" name="TextBox 32"/>
          <p:cNvSpPr txBox="1"/>
          <p:nvPr/>
        </p:nvSpPr>
        <p:spPr>
          <a:xfrm>
            <a:off x="556591" y="1753033"/>
            <a:ext cx="1518699"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Compiler</a:t>
            </a:r>
          </a:p>
        </p:txBody>
      </p:sp>
    </p:spTree>
    <p:extLst>
      <p:ext uri="{BB962C8B-B14F-4D97-AF65-F5344CB8AC3E}">
        <p14:creationId xmlns:p14="http://schemas.microsoft.com/office/powerpoint/2010/main" val="216471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89"/>
            <a:ext cx="8228012" cy="1827211"/>
          </a:xfrm>
        </p:spPr>
        <p:txBody>
          <a:bodyPr/>
          <a:lstStyle/>
          <a:p>
            <a:r>
              <a:rPr lang="en-US" dirty="0" smtClean="0"/>
              <a:t>Implicit </a:t>
            </a:r>
            <a:r>
              <a:rPr lang="en-US" dirty="0" err="1" smtClean="0"/>
              <a:t>vectorization</a:t>
            </a:r>
            <a:r>
              <a:rPr lang="en-US" dirty="0" smtClean="0"/>
              <a:t> </a:t>
            </a:r>
          </a:p>
          <a:p>
            <a:pPr lvl="1"/>
            <a:r>
              <a:rPr lang="en-US" dirty="0" smtClean="0"/>
              <a:t>Compiler proves that transposition/</a:t>
            </a:r>
            <a:r>
              <a:rPr lang="en-US" dirty="0" err="1" smtClean="0"/>
              <a:t>reassociation</a:t>
            </a:r>
            <a:r>
              <a:rPr lang="en-US" dirty="0" smtClean="0"/>
              <a:t> is legal</a:t>
            </a:r>
          </a:p>
          <a:p>
            <a:pPr marL="0" lvl="1" indent="0">
              <a:buNone/>
            </a:pPr>
            <a:r>
              <a:rPr lang="en-US" dirty="0" smtClean="0"/>
              <a:t>                      OR</a:t>
            </a:r>
          </a:p>
          <a:p>
            <a:pPr lvl="1"/>
            <a:r>
              <a:rPr lang="en-US" dirty="0" smtClean="0"/>
              <a:t>Inserts run-time checks</a:t>
            </a:r>
          </a:p>
          <a:p>
            <a:endParaRPr lang="en-US" dirty="0" smtClean="0"/>
          </a:p>
        </p:txBody>
      </p:sp>
      <p:sp>
        <p:nvSpPr>
          <p:cNvPr id="3" name="Slide Number Placeholder 2"/>
          <p:cNvSpPr>
            <a:spLocks noGrp="1"/>
          </p:cNvSpPr>
          <p:nvPr>
            <p:ph type="sldNum" sz="quarter" idx="12"/>
          </p:nvPr>
        </p:nvSpPr>
        <p:spPr/>
        <p:txBody>
          <a:bodyPr/>
          <a:lstStyle/>
          <a:p>
            <a:fld id="{EE2556C5-CE8C-6547-B838-EA80C61A4AF7}" type="slidenum">
              <a:rPr lang="en-US" smtClean="0"/>
              <a:pPr/>
              <a:t>11</a:t>
            </a:fld>
            <a:endParaRPr lang="en-US" dirty="0"/>
          </a:p>
        </p:txBody>
      </p:sp>
      <p:sp>
        <p:nvSpPr>
          <p:cNvPr id="4" name="Title 3"/>
          <p:cNvSpPr>
            <a:spLocks noGrp="1"/>
          </p:cNvSpPr>
          <p:nvPr>
            <p:ph type="title"/>
          </p:nvPr>
        </p:nvSpPr>
        <p:spPr/>
        <p:txBody>
          <a:bodyPr/>
          <a:lstStyle/>
          <a:p>
            <a:r>
              <a:rPr lang="en-US" dirty="0" smtClean="0"/>
              <a:t>Implicit vs. Explicit </a:t>
            </a:r>
            <a:r>
              <a:rPr lang="en-US" dirty="0" err="1" smtClean="0"/>
              <a:t>Vectorization</a:t>
            </a:r>
            <a:endParaRPr lang="en-US" dirty="0"/>
          </a:p>
        </p:txBody>
      </p:sp>
      <p:cxnSp>
        <p:nvCxnSpPr>
          <p:cNvPr id="9" name="Straight Connector 8"/>
          <p:cNvCxnSpPr/>
          <p:nvPr/>
        </p:nvCxnSpPr>
        <p:spPr>
          <a:xfrm>
            <a:off x="-182828" y="3520439"/>
            <a:ext cx="9692534"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247254" y="1600220"/>
            <a:ext cx="1371585" cy="369332"/>
          </a:xfrm>
          <a:prstGeom prst="rect">
            <a:avLst/>
          </a:prstGeom>
          <a:solidFill>
            <a:schemeClr val="accent4"/>
          </a:solidFill>
        </p:spPr>
        <p:txBody>
          <a:bodyPr wrap="square" rtlCol="0">
            <a:spAutoFit/>
          </a:bodyPr>
          <a:lstStyle/>
          <a:p>
            <a:r>
              <a:rPr lang="en-US" dirty="0" smtClean="0">
                <a:solidFill>
                  <a:schemeClr val="tx2"/>
                </a:solidFill>
                <a:latin typeface="Verdana" panose="020B0604030504040204" pitchFamily="34" charset="0"/>
                <a:cs typeface="Neo Sans Intel"/>
              </a:rPr>
              <a:t>Automatic</a:t>
            </a:r>
          </a:p>
        </p:txBody>
      </p:sp>
      <p:sp>
        <p:nvSpPr>
          <p:cNvPr id="15" name="Content Placeholder 1"/>
          <p:cNvSpPr txBox="1">
            <a:spLocks/>
          </p:cNvSpPr>
          <p:nvPr/>
        </p:nvSpPr>
        <p:spPr>
          <a:xfrm>
            <a:off x="455614" y="3853371"/>
            <a:ext cx="8228012" cy="2318829"/>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800" kern="1200" baseline="0" dirty="0" err="1"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lang="en-US" sz="18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Verdana" panose="020B0604030504040204" pitchFamily="34" charset="0"/>
                <a:cs typeface="Verdana" panose="020B0604030504040204" pitchFamily="34" charset="0"/>
              </a:rPr>
              <a:t>Explicit </a:t>
            </a:r>
            <a:r>
              <a:rPr lang="en-US" dirty="0" err="1" smtClean="0">
                <a:latin typeface="Verdana" panose="020B0604030504040204" pitchFamily="34" charset="0"/>
                <a:cs typeface="Verdana" panose="020B0604030504040204" pitchFamily="34" charset="0"/>
              </a:rPr>
              <a:t>vectorization</a:t>
            </a:r>
            <a:r>
              <a:rPr lang="en-US" dirty="0" smtClean="0">
                <a:latin typeface="Verdana" panose="020B0604030504040204" pitchFamily="34" charset="0"/>
                <a:cs typeface="Verdana" panose="020B0604030504040204" pitchFamily="34" charset="0"/>
              </a:rPr>
              <a:t> with @</a:t>
            </a:r>
            <a:r>
              <a:rPr lang="en-US" dirty="0" err="1" smtClean="0">
                <a:latin typeface="Verdana" panose="020B0604030504040204" pitchFamily="34" charset="0"/>
                <a:cs typeface="Verdana" panose="020B0604030504040204" pitchFamily="34" charset="0"/>
              </a:rPr>
              <a:t>simd</a:t>
            </a:r>
            <a:r>
              <a:rPr lang="en-US" dirty="0" smtClean="0">
                <a:latin typeface="Verdana" panose="020B0604030504040204" pitchFamily="34" charset="0"/>
                <a:cs typeface="Verdana" panose="020B0604030504040204" pitchFamily="34" charset="0"/>
              </a:rPr>
              <a:t> </a:t>
            </a:r>
          </a:p>
          <a:p>
            <a:pPr lvl="1"/>
            <a:r>
              <a:rPr lang="en-US" b="1" dirty="0" smtClean="0">
                <a:solidFill>
                  <a:srgbClr val="C00000"/>
                </a:solidFill>
                <a:latin typeface="Verdana" panose="020B0604030504040204" pitchFamily="34" charset="0"/>
                <a:cs typeface="Verdana" panose="020B0604030504040204" pitchFamily="34" charset="0"/>
              </a:rPr>
              <a:t>Experimental feature</a:t>
            </a:r>
          </a:p>
          <a:p>
            <a:pPr lvl="1"/>
            <a:r>
              <a:rPr lang="en-US" dirty="0" smtClean="0">
                <a:latin typeface="Verdana" panose="020B0604030504040204" pitchFamily="34" charset="0"/>
                <a:cs typeface="Verdana" panose="020B0604030504040204" pitchFamily="34" charset="0"/>
              </a:rPr>
              <a:t>Programmer swears that transposition/</a:t>
            </a:r>
            <a:r>
              <a:rPr lang="en-US" dirty="0" err="1" smtClean="0">
                <a:latin typeface="Verdana" panose="020B0604030504040204" pitchFamily="34" charset="0"/>
                <a:cs typeface="Verdana" panose="020B0604030504040204" pitchFamily="34" charset="0"/>
              </a:rPr>
              <a:t>reassociation</a:t>
            </a:r>
            <a:r>
              <a:rPr lang="en-US" dirty="0" smtClean="0">
                <a:latin typeface="Verdana" panose="020B0604030504040204" pitchFamily="34" charset="0"/>
                <a:cs typeface="Verdana" panose="020B0604030504040204" pitchFamily="34" charset="0"/>
              </a:rPr>
              <a:t> is okay</a:t>
            </a:r>
            <a:endParaRPr lang="en-US" dirty="0">
              <a:latin typeface="Verdana" panose="020B0604030504040204" pitchFamily="34" charset="0"/>
              <a:cs typeface="Verdana" panose="020B0604030504040204" pitchFamily="34" charset="0"/>
            </a:endParaRPr>
          </a:p>
        </p:txBody>
      </p:sp>
      <p:sp>
        <p:nvSpPr>
          <p:cNvPr id="16" name="TextBox 15"/>
          <p:cNvSpPr txBox="1"/>
          <p:nvPr/>
        </p:nvSpPr>
        <p:spPr>
          <a:xfrm>
            <a:off x="5486390" y="3853371"/>
            <a:ext cx="3132449" cy="369332"/>
          </a:xfrm>
          <a:prstGeom prst="rect">
            <a:avLst/>
          </a:prstGeom>
          <a:solidFill>
            <a:schemeClr val="accent4"/>
          </a:solidFill>
        </p:spPr>
        <p:txBody>
          <a:bodyPr wrap="square" rtlCol="0">
            <a:spAutoFit/>
          </a:bodyPr>
          <a:lstStyle/>
          <a:p>
            <a:r>
              <a:rPr lang="en-US" dirty="0" smtClean="0">
                <a:solidFill>
                  <a:schemeClr val="tx2"/>
                </a:solidFill>
                <a:latin typeface="Verdana" panose="020B0604030504040204" pitchFamily="34" charset="0"/>
                <a:cs typeface="Neo Sans Intel"/>
              </a:rPr>
              <a:t>Programmer intervention</a:t>
            </a:r>
          </a:p>
        </p:txBody>
      </p:sp>
    </p:spTree>
    <p:extLst>
      <p:ext uri="{BB962C8B-B14F-4D97-AF65-F5344CB8AC3E}">
        <p14:creationId xmlns:p14="http://schemas.microsoft.com/office/powerpoint/2010/main" val="372246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12</a:t>
            </a:fld>
            <a:endParaRPr lang="en-US" dirty="0"/>
          </a:p>
        </p:txBody>
      </p:sp>
      <p:sp>
        <p:nvSpPr>
          <p:cNvPr id="4" name="Title 3"/>
          <p:cNvSpPr>
            <a:spLocks noGrp="1"/>
          </p:cNvSpPr>
          <p:nvPr>
            <p:ph type="title"/>
          </p:nvPr>
        </p:nvSpPr>
        <p:spPr/>
        <p:txBody>
          <a:bodyPr/>
          <a:lstStyle/>
          <a:p>
            <a:r>
              <a:rPr lang="en-US" dirty="0" smtClean="0"/>
              <a:t>Example of Run-Time Check</a:t>
            </a:r>
            <a:endParaRPr lang="en-US" dirty="0"/>
          </a:p>
        </p:txBody>
      </p:sp>
      <p:sp>
        <p:nvSpPr>
          <p:cNvPr id="5" name="TextBox 4"/>
          <p:cNvSpPr txBox="1"/>
          <p:nvPr/>
        </p:nvSpPr>
        <p:spPr>
          <a:xfrm>
            <a:off x="462225" y="1273131"/>
            <a:ext cx="7928149" cy="2308324"/>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err="1" smtClean="0">
                <a:solidFill>
                  <a:schemeClr val="tx2"/>
                </a:solidFill>
                <a:latin typeface="Consolas" panose="020B0609020204030204" pitchFamily="49" charset="0"/>
                <a:cs typeface="Consolas" panose="020B0609020204030204" pitchFamily="49" charset="0"/>
              </a:rPr>
              <a:t>axpy</a:t>
            </a:r>
            <a:r>
              <a:rPr lang="en-US" sz="1600" dirty="0">
                <a:solidFill>
                  <a:schemeClr val="tx2"/>
                </a:solidFill>
                <a:latin typeface="Consolas" panose="020B0609020204030204" pitchFamily="49" charset="0"/>
                <a:cs typeface="Consolas" panose="020B0609020204030204" pitchFamily="49" charset="0"/>
              </a:rPr>
              <a:t>( a::Float32, x::Array{Float32,1}, y::Array{Float32,1} )</a:t>
            </a:r>
          </a:p>
          <a:p>
            <a:r>
              <a:rPr lang="en-US" sz="1600" dirty="0" smtClean="0">
                <a:solidFill>
                  <a:schemeClr val="tx2"/>
                </a:solidFill>
                <a:latin typeface="Consolas" panose="020B0609020204030204" pitchFamily="49" charset="0"/>
                <a:cs typeface="Consolas" panose="020B0609020204030204" pitchFamily="49" charset="0"/>
              </a:rPr>
              <a:t>    n = length(x)</a:t>
            </a: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if y[1:n] does not overlap x[1:n]</a:t>
            </a:r>
            <a:endParaRPr lang="en-US" sz="1600" i="1"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inbounds </a:t>
            </a:r>
            <a:r>
              <a:rPr lang="en-US" sz="1600" dirty="0" smtClean="0">
                <a:solidFill>
                  <a:schemeClr val="tx2"/>
                </a:solidFill>
                <a:latin typeface="Consolas" panose="020B0609020204030204" pitchFamily="49" charset="0"/>
                <a:cs typeface="Consolas" panose="020B0609020204030204" pitchFamily="49" charset="0"/>
              </a:rPr>
              <a:t>for i=1:4:length(x)</a:t>
            </a:r>
          </a:p>
          <a:p>
            <a:r>
              <a:rPr lang="en-US" sz="1600" dirty="0" smtClean="0">
                <a:solidFill>
                  <a:schemeClr val="tx2"/>
                </a:solidFill>
                <a:latin typeface="Consolas" panose="020B0609020204030204" pitchFamily="49" charset="0"/>
                <a:cs typeface="Consolas" panose="020B0609020204030204" pitchFamily="49" charset="0"/>
              </a:rPr>
              <a:t>            y[…] += a*x[…]</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end</a:t>
            </a:r>
            <a:endParaRPr lang="en-US" sz="1600" b="1"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 </a:t>
            </a:r>
            <a:r>
              <a:rPr lang="en-US" sz="1600" i="1" dirty="0" smtClean="0">
                <a:solidFill>
                  <a:schemeClr val="tx2"/>
                </a:solidFill>
                <a:latin typeface="Consolas" panose="020B0609020204030204" pitchFamily="49" charset="0"/>
                <a:cs typeface="Consolas" panose="020B0609020204030204" pitchFamily="49" charset="0"/>
              </a:rPr>
              <a:t>Scalar </a:t>
            </a:r>
            <a:r>
              <a:rPr lang="en-US" sz="1600" i="1" dirty="0">
                <a:solidFill>
                  <a:schemeClr val="tx2"/>
                </a:solidFill>
                <a:latin typeface="Consolas" panose="020B0609020204030204" pitchFamily="49" charset="0"/>
                <a:cs typeface="Consolas" panose="020B0609020204030204" pitchFamily="49" charset="0"/>
              </a:rPr>
              <a:t>loop for remaining </a:t>
            </a:r>
            <a:r>
              <a:rPr lang="en-US" sz="1600" i="1" dirty="0" smtClean="0">
                <a:solidFill>
                  <a:schemeClr val="tx2"/>
                </a:solidFill>
                <a:latin typeface="Consolas" panose="020B0609020204030204" pitchFamily="49" charset="0"/>
                <a:cs typeface="Consolas" panose="020B0609020204030204" pitchFamily="49" charset="0"/>
              </a:rPr>
              <a:t>iterations …</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end</a:t>
            </a:r>
            <a:endParaRPr lang="en-US" sz="1600" dirty="0" smtClean="0">
              <a:solidFill>
                <a:schemeClr val="tx2"/>
              </a:solidFill>
              <a:latin typeface="Consolas" panose="020B0609020204030204" pitchFamily="49" charset="0"/>
              <a:cs typeface="Consolas" panose="020B0609020204030204" pitchFamily="49" charset="0"/>
            </a:endParaRPr>
          </a:p>
        </p:txBody>
      </p:sp>
      <p:sp>
        <p:nvSpPr>
          <p:cNvPr id="7" name="TextBox 6"/>
          <p:cNvSpPr txBox="1"/>
          <p:nvPr/>
        </p:nvSpPr>
        <p:spPr>
          <a:xfrm>
            <a:off x="462224" y="4046724"/>
            <a:ext cx="8315970" cy="2308324"/>
          </a:xfrm>
          <a:prstGeom prst="rect">
            <a:avLst/>
          </a:prstGeom>
          <a:noFill/>
        </p:spPr>
        <p:txBody>
          <a:bodyPr wrap="square" rtlCol="0">
            <a:spAutoFit/>
          </a:bodyPr>
          <a:lstStyle/>
          <a:p>
            <a:pPr>
              <a:spcBef>
                <a:spcPts val="1200"/>
              </a:spcBef>
            </a:pPr>
            <a:r>
              <a:rPr lang="en-US" sz="2200" dirty="0">
                <a:solidFill>
                  <a:srgbClr val="C00000"/>
                </a:solidFill>
                <a:latin typeface="Verdana" panose="020B0604030504040204" pitchFamily="34" charset="0"/>
                <a:cs typeface="Verdana" panose="020B0604030504040204" pitchFamily="34" charset="0"/>
              </a:rPr>
              <a:t>Limitations of run-time check</a:t>
            </a:r>
          </a:p>
          <a:p>
            <a:pPr marL="225425" lvl="1" indent="-225425">
              <a:spcBef>
                <a:spcPts val="1200"/>
              </a:spcBef>
              <a:buFont typeface="Wingdings" charset="2"/>
              <a:buChar char="§"/>
            </a:pPr>
            <a:r>
              <a:rPr lang="en-US" dirty="0" smtClean="0">
                <a:solidFill>
                  <a:schemeClr val="tx2"/>
                </a:solidFill>
                <a:latin typeface="Verdana" panose="020B0604030504040204" pitchFamily="34" charset="0"/>
                <a:cs typeface="Verdana" panose="020B0604030504040204" pitchFamily="34" charset="0"/>
              </a:rPr>
              <a:t>Cost </a:t>
            </a:r>
            <a:r>
              <a:rPr lang="en-US" dirty="0">
                <a:solidFill>
                  <a:schemeClr val="tx2"/>
                </a:solidFill>
                <a:latin typeface="Verdana" panose="020B0604030504040204" pitchFamily="34" charset="0"/>
                <a:cs typeface="Verdana" panose="020B0604030504040204" pitchFamily="34" charset="0"/>
              </a:rPr>
              <a:t>is often quadratic in number of </a:t>
            </a:r>
            <a:r>
              <a:rPr lang="en-US" dirty="0" smtClean="0">
                <a:solidFill>
                  <a:schemeClr val="tx2"/>
                </a:solidFill>
                <a:latin typeface="Verdana" panose="020B0604030504040204" pitchFamily="34" charset="0"/>
                <a:cs typeface="Verdana" panose="020B0604030504040204" pitchFamily="34" charset="0"/>
              </a:rPr>
              <a:t>arrays.</a:t>
            </a:r>
            <a:endParaRPr lang="en-US" dirty="0">
              <a:solidFill>
                <a:schemeClr val="tx2"/>
              </a:solidFill>
              <a:latin typeface="Verdana" panose="020B0604030504040204" pitchFamily="34" charset="0"/>
              <a:cs typeface="Verdana" panose="020B0604030504040204" pitchFamily="34" charset="0"/>
            </a:endParaRPr>
          </a:p>
          <a:p>
            <a:pPr marL="225425" lvl="1" indent="-225425">
              <a:spcBef>
                <a:spcPts val="1200"/>
              </a:spcBef>
              <a:buFont typeface="Wingdings" charset="2"/>
              <a:buChar char="§"/>
            </a:pPr>
            <a:r>
              <a:rPr lang="en-US" dirty="0" smtClean="0">
                <a:solidFill>
                  <a:schemeClr val="tx2"/>
                </a:solidFill>
                <a:latin typeface="Verdana" panose="020B0604030504040204" pitchFamily="34" charset="0"/>
                <a:cs typeface="Verdana" panose="020B0604030504040204" pitchFamily="34" charset="0"/>
              </a:rPr>
              <a:t>Punts on tricky subscript patterns, such as in sparse matrix code.</a:t>
            </a:r>
          </a:p>
          <a:p>
            <a:pPr marL="457200" lvl="2">
              <a:spcBef>
                <a:spcPts val="1200"/>
              </a:spcBef>
            </a:pPr>
            <a:r>
              <a:rPr lang="en-US" dirty="0" smtClean="0">
                <a:solidFill>
                  <a:schemeClr val="tx2"/>
                </a:solidFill>
                <a:latin typeface="Verdana" panose="020B0604030504040204" pitchFamily="34" charset="0"/>
                <a:cs typeface="Verdana" panose="020B0604030504040204" pitchFamily="34" charset="0"/>
              </a:rPr>
              <a:t>… = w[k[i]]	     </a:t>
            </a:r>
            <a:r>
              <a:rPr lang="en-US" i="1" dirty="0" smtClean="0">
                <a:solidFill>
                  <a:schemeClr val="tx2"/>
                </a:solidFill>
                <a:latin typeface="Verdana" panose="020B0604030504040204" pitchFamily="34" charset="0"/>
                <a:cs typeface="Verdana" panose="020B0604030504040204" pitchFamily="34" charset="0"/>
              </a:rPr>
              <a:t># “gather”</a:t>
            </a:r>
          </a:p>
          <a:p>
            <a:pPr marL="457200" lvl="2">
              <a:spcBef>
                <a:spcPts val="1200"/>
              </a:spcBef>
            </a:pPr>
            <a:r>
              <a:rPr lang="en-US" dirty="0" smtClean="0">
                <a:solidFill>
                  <a:schemeClr val="tx2"/>
                </a:solidFill>
                <a:latin typeface="Verdana" panose="020B0604030504040204" pitchFamily="34" charset="0"/>
                <a:cs typeface="Verdana" panose="020B0604030504040204" pitchFamily="34" charset="0"/>
              </a:rPr>
              <a:t>z[k[i]] = …      </a:t>
            </a:r>
            <a:r>
              <a:rPr lang="en-US" i="1" dirty="0" smtClean="0">
                <a:solidFill>
                  <a:schemeClr val="tx2"/>
                </a:solidFill>
                <a:latin typeface="Verdana" panose="020B0604030504040204" pitchFamily="34" charset="0"/>
                <a:cs typeface="Verdana" panose="020B0604030504040204" pitchFamily="34" charset="0"/>
              </a:rPr>
              <a:t># “scatter”</a:t>
            </a:r>
            <a:endParaRPr lang="en-US" i="1" dirty="0">
              <a:solidFill>
                <a:schemeClr val="tx2"/>
              </a:solidFill>
              <a:latin typeface="Verdana" panose="020B0604030504040204" pitchFamily="34" charset="0"/>
              <a:cs typeface="Verdana" panose="020B0604030504040204" pitchFamily="34" charset="0"/>
            </a:endParaRPr>
          </a:p>
          <a:p>
            <a:pPr marL="171450" indent="-171450">
              <a:buFont typeface="Arial" panose="020B0604020202020204" pitchFamily="34" charset="0"/>
              <a:buChar char="•"/>
            </a:pPr>
            <a:endParaRPr lang="en-US" sz="1000" dirty="0" smtClean="0">
              <a:solidFill>
                <a:schemeClr val="tx2"/>
              </a:solidFill>
              <a:latin typeface="Verdana" panose="020B0604030504040204" pitchFamily="34" charset="0"/>
              <a:cs typeface="Neo Sans Intel"/>
            </a:endParaRPr>
          </a:p>
        </p:txBody>
      </p:sp>
    </p:spTree>
    <p:extLst>
      <p:ext uri="{BB962C8B-B14F-4D97-AF65-F5344CB8AC3E}">
        <p14:creationId xmlns:p14="http://schemas.microsoft.com/office/powerpoint/2010/main" val="25604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13</a:t>
            </a:fld>
            <a:endParaRPr lang="en-US" dirty="0"/>
          </a:p>
        </p:txBody>
      </p:sp>
      <p:sp>
        <p:nvSpPr>
          <p:cNvPr id="4" name="Title 3"/>
          <p:cNvSpPr>
            <a:spLocks noGrp="1"/>
          </p:cNvSpPr>
          <p:nvPr>
            <p:ph type="title"/>
          </p:nvPr>
        </p:nvSpPr>
        <p:spPr/>
        <p:txBody>
          <a:bodyPr/>
          <a:lstStyle/>
          <a:p>
            <a:r>
              <a:rPr lang="en-US" dirty="0" err="1" smtClean="0"/>
              <a:t>Vectorization</a:t>
            </a:r>
            <a:r>
              <a:rPr lang="en-US" dirty="0" smtClean="0"/>
              <a:t> of Reduction</a:t>
            </a:r>
            <a:endParaRPr lang="en-US" dirty="0"/>
          </a:p>
        </p:txBody>
      </p:sp>
      <p:sp>
        <p:nvSpPr>
          <p:cNvPr id="5" name="TextBox 4"/>
          <p:cNvSpPr txBox="1"/>
          <p:nvPr/>
        </p:nvSpPr>
        <p:spPr>
          <a:xfrm>
            <a:off x="462225" y="1306286"/>
            <a:ext cx="3496317" cy="1815882"/>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summation(x)</a:t>
            </a:r>
          </a:p>
          <a:p>
            <a:r>
              <a:rPr lang="en-US" sz="1600" dirty="0">
                <a:solidFill>
                  <a:schemeClr val="tx2"/>
                </a:solidFill>
                <a:latin typeface="Consolas" panose="020B0609020204030204" pitchFamily="49" charset="0"/>
                <a:cs typeface="Consolas" panose="020B0609020204030204" pitchFamily="49" charset="0"/>
              </a:rPr>
              <a:t>    s = zero(x[1])</a:t>
            </a:r>
          </a:p>
          <a:p>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i=1:length(x)</a:t>
            </a:r>
          </a:p>
          <a:p>
            <a:r>
              <a:rPr lang="en-US" sz="1600" dirty="0">
                <a:solidFill>
                  <a:schemeClr val="tx2"/>
                </a:solidFill>
                <a:latin typeface="Consolas" panose="020B0609020204030204" pitchFamily="49" charset="0"/>
                <a:cs typeface="Consolas" panose="020B0609020204030204" pitchFamily="49" charset="0"/>
              </a:rPr>
              <a:t>        @inbounds s += x[i]</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    s</a:t>
            </a:r>
          </a:p>
          <a:p>
            <a:r>
              <a:rPr lang="en-US" sz="1600" dirty="0">
                <a:solidFill>
                  <a:schemeClr val="tx2"/>
                </a:solidFill>
                <a:latin typeface="Consolas" panose="020B0609020204030204" pitchFamily="49" charset="0"/>
                <a:cs typeface="Consolas" panose="020B0609020204030204" pitchFamily="49" charset="0"/>
              </a:rPr>
              <a:t>end</a:t>
            </a:r>
          </a:p>
        </p:txBody>
      </p:sp>
      <p:grpSp>
        <p:nvGrpSpPr>
          <p:cNvPr id="2" name="Group 1"/>
          <p:cNvGrpSpPr/>
          <p:nvPr/>
        </p:nvGrpSpPr>
        <p:grpSpPr>
          <a:xfrm>
            <a:off x="455613" y="3122167"/>
            <a:ext cx="7358343" cy="3503300"/>
            <a:chOff x="455613" y="3122167"/>
            <a:chExt cx="7358343" cy="3503300"/>
          </a:xfrm>
        </p:grpSpPr>
        <p:sp>
          <p:nvSpPr>
            <p:cNvPr id="7" name="Down Arrow 6"/>
            <p:cNvSpPr/>
            <p:nvPr/>
          </p:nvSpPr>
          <p:spPr>
            <a:xfrm>
              <a:off x="1923772" y="3122167"/>
              <a:ext cx="573221" cy="501551"/>
            </a:xfrm>
            <a:prstGeom prst="downArrow">
              <a:avLst>
                <a:gd name="adj1" fmla="val 38184"/>
                <a:gd name="adj2"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6" name="TextBox 5"/>
            <p:cNvSpPr txBox="1"/>
            <p:nvPr/>
          </p:nvSpPr>
          <p:spPr>
            <a:xfrm>
              <a:off x="462225" y="3623719"/>
              <a:ext cx="7351731" cy="2554545"/>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smtClean="0">
                  <a:solidFill>
                    <a:schemeClr val="tx2"/>
                  </a:solidFill>
                  <a:latin typeface="Consolas" panose="020B0609020204030204" pitchFamily="49" charset="0"/>
                  <a:cs typeface="Consolas" panose="020B0609020204030204" pitchFamily="49" charset="0"/>
                </a:rPr>
                <a:t>summation(x</a:t>
              </a:r>
              <a:r>
                <a:rPr lang="en-US" sz="1600" dirty="0">
                  <a:solidFill>
                    <a:schemeClr val="tx2"/>
                  </a:solidFill>
                  <a:latin typeface="Consolas" panose="020B0609020204030204" pitchFamily="49" charset="0"/>
                  <a:cs typeface="Consolas" panose="020B0609020204030204" pitchFamily="49" charset="0"/>
                </a:rPr>
                <a:t>::Array{Float32,1})</a:t>
              </a:r>
            </a:p>
            <a:p>
              <a:r>
                <a:rPr lang="en-US" sz="1600" dirty="0">
                  <a:solidFill>
                    <a:schemeClr val="tx2"/>
                  </a:solidFill>
                  <a:latin typeface="Consolas" panose="020B0609020204030204" pitchFamily="49" charset="0"/>
                  <a:cs typeface="Consolas" panose="020B0609020204030204" pitchFamily="49" charset="0"/>
                </a:rPr>
                <a:t>    t =(0f0,0f0,0f0,0f0)</a:t>
              </a:r>
            </a:p>
            <a:p>
              <a:r>
                <a:rPr lang="en-US" sz="1600" dirty="0">
                  <a:solidFill>
                    <a:schemeClr val="tx2"/>
                  </a:solidFill>
                  <a:latin typeface="Consolas" panose="020B0609020204030204" pitchFamily="49" charset="0"/>
                  <a:cs typeface="Consolas" panose="020B0609020204030204" pitchFamily="49" charset="0"/>
                </a:rPr>
                <a:t>    @inbounds for </a:t>
              </a:r>
              <a:r>
                <a:rPr lang="en-US" sz="1600" dirty="0" smtClean="0">
                  <a:solidFill>
                    <a:schemeClr val="tx2"/>
                  </a:solidFill>
                  <a:latin typeface="Consolas" panose="020B0609020204030204" pitchFamily="49" charset="0"/>
                  <a:cs typeface="Consolas" panose="020B0609020204030204" pitchFamily="49" charset="0"/>
                </a:rPr>
                <a:t>i=1:4:length(x)</a:t>
              </a:r>
            </a:p>
            <a:p>
              <a:r>
                <a:rPr lang="en-US" sz="1600" i="1" dirty="0" smtClean="0">
                  <a:solidFill>
                    <a:schemeClr val="tx2"/>
                  </a:solidFill>
                  <a:latin typeface="Consolas" panose="020B0609020204030204" pitchFamily="49" charset="0"/>
                  <a:cs typeface="Consolas" panose="020B0609020204030204" pitchFamily="49" charset="0"/>
                </a:rPr>
                <a:t>        # </a:t>
              </a:r>
              <a:r>
                <a:rPr lang="en-US" sz="1600" i="1" dirty="0">
                  <a:solidFill>
                    <a:schemeClr val="tx2"/>
                  </a:solidFill>
                  <a:latin typeface="Consolas" panose="020B0609020204030204" pitchFamily="49" charset="0"/>
                  <a:cs typeface="Consolas" panose="020B0609020204030204" pitchFamily="49" charset="0"/>
                </a:rPr>
                <a:t>Four logical iterations per physical </a:t>
              </a:r>
              <a:r>
                <a:rPr lang="en-US" sz="1600" i="1" dirty="0" smtClean="0">
                  <a:solidFill>
                    <a:schemeClr val="tx2"/>
                  </a:solidFill>
                  <a:latin typeface="Consolas" panose="020B0609020204030204" pitchFamily="49" charset="0"/>
                  <a:cs typeface="Consolas" panose="020B0609020204030204" pitchFamily="49" charset="0"/>
                </a:rPr>
                <a:t>iteration</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t += (x[i],x[i+1],x[i+2],x[i+3])</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    s = (t[1]+t[2]) + (t[3]+t[4])</a:t>
              </a:r>
            </a:p>
            <a:p>
              <a:r>
                <a:rPr lang="en-US" sz="1600" dirty="0" smtClean="0">
                  <a:solidFill>
                    <a:schemeClr val="tx2"/>
                  </a:solidFill>
                  <a:latin typeface="Consolas" panose="020B0609020204030204" pitchFamily="49" charset="0"/>
                  <a:cs typeface="Consolas" panose="020B0609020204030204" pitchFamily="49" charset="0"/>
                </a:rPr>
                <a:t>    ... </a:t>
              </a:r>
              <a:r>
                <a:rPr lang="en-US" sz="1600" i="1" dirty="0">
                  <a:solidFill>
                    <a:schemeClr val="tx2"/>
                  </a:solidFill>
                  <a:latin typeface="Consolas" panose="020B0609020204030204" pitchFamily="49" charset="0"/>
                  <a:cs typeface="Consolas" panose="020B0609020204030204" pitchFamily="49" charset="0"/>
                </a:rPr>
                <a:t>deal with remaining iterations </a:t>
              </a:r>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s</a:t>
              </a:r>
            </a:p>
            <a:p>
              <a:r>
                <a:rPr lang="en-US" sz="1600" dirty="0">
                  <a:solidFill>
                    <a:schemeClr val="tx2"/>
                  </a:solidFill>
                  <a:latin typeface="Consolas" panose="020B0609020204030204" pitchFamily="49" charset="0"/>
                  <a:cs typeface="Consolas" panose="020B0609020204030204" pitchFamily="49" charset="0"/>
                </a:rPr>
                <a:t>end</a:t>
              </a:r>
            </a:p>
          </p:txBody>
        </p:sp>
        <p:sp>
          <p:nvSpPr>
            <p:cNvPr id="8" name="TextBox 7"/>
            <p:cNvSpPr txBox="1"/>
            <p:nvPr/>
          </p:nvSpPr>
          <p:spPr>
            <a:xfrm>
              <a:off x="455613" y="6286913"/>
              <a:ext cx="4847899" cy="338554"/>
            </a:xfrm>
            <a:prstGeom prst="rect">
              <a:avLst/>
            </a:prstGeom>
            <a:noFill/>
          </p:spPr>
          <p:txBody>
            <a:bodyPr wrap="square" rtlCol="0">
              <a:spAutoFit/>
            </a:bodyPr>
            <a:lstStyle/>
            <a:p>
              <a:r>
                <a:rPr lang="en-US" sz="1600" dirty="0" smtClean="0">
                  <a:solidFill>
                    <a:schemeClr val="tx2"/>
                  </a:solidFill>
                  <a:latin typeface="Verdana" panose="020B0604030504040204" pitchFamily="34" charset="0"/>
                  <a:cs typeface="Neo Sans Intel"/>
                </a:rPr>
                <a:t>Note: example assumes tuple math exists.</a:t>
              </a:r>
            </a:p>
          </p:txBody>
        </p:sp>
      </p:grpSp>
    </p:spTree>
    <p:extLst>
      <p:ext uri="{BB962C8B-B14F-4D97-AF65-F5344CB8AC3E}">
        <p14:creationId xmlns:p14="http://schemas.microsoft.com/office/powerpoint/2010/main" val="25185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Order of Summation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14</a:t>
            </a:fld>
            <a:endParaRPr lang="en-US" dirty="0"/>
          </a:p>
        </p:txBody>
      </p:sp>
      <p:cxnSp>
        <p:nvCxnSpPr>
          <p:cNvPr id="40" name="Straight Connector 39"/>
          <p:cNvCxnSpPr/>
          <p:nvPr/>
        </p:nvCxnSpPr>
        <p:spPr>
          <a:xfrm flipV="1">
            <a:off x="1311341"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1054831"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30" name="TextBox 29"/>
          <p:cNvSpPr txBox="1"/>
          <p:nvPr/>
        </p:nvSpPr>
        <p:spPr>
          <a:xfrm>
            <a:off x="1498351" y="1581924"/>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x[1]</a:t>
            </a:r>
          </a:p>
        </p:txBody>
      </p:sp>
      <p:cxnSp>
        <p:nvCxnSpPr>
          <p:cNvPr id="45" name="Straight Connector 44"/>
          <p:cNvCxnSpPr/>
          <p:nvPr/>
        </p:nvCxnSpPr>
        <p:spPr>
          <a:xfrm flipV="1">
            <a:off x="1311341"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054831"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47" name="TextBox 46"/>
          <p:cNvSpPr txBox="1"/>
          <p:nvPr/>
        </p:nvSpPr>
        <p:spPr>
          <a:xfrm>
            <a:off x="1498351" y="2641605"/>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x[2]</a:t>
            </a:r>
          </a:p>
        </p:txBody>
      </p:sp>
      <p:cxnSp>
        <p:nvCxnSpPr>
          <p:cNvPr id="50" name="Straight Connector 49"/>
          <p:cNvCxnSpPr/>
          <p:nvPr/>
        </p:nvCxnSpPr>
        <p:spPr>
          <a:xfrm flipV="1">
            <a:off x="1291036"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034526"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52" name="TextBox 51"/>
          <p:cNvSpPr txBox="1"/>
          <p:nvPr/>
        </p:nvSpPr>
        <p:spPr>
          <a:xfrm>
            <a:off x="1478046" y="3717137"/>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x[3]</a:t>
            </a:r>
          </a:p>
        </p:txBody>
      </p:sp>
      <p:cxnSp>
        <p:nvCxnSpPr>
          <p:cNvPr id="55" name="Straight Connector 54"/>
          <p:cNvCxnSpPr/>
          <p:nvPr/>
        </p:nvCxnSpPr>
        <p:spPr>
          <a:xfrm flipV="1">
            <a:off x="1291036" y="513078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1034526" y="513078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57" name="TextBox 56"/>
          <p:cNvSpPr txBox="1"/>
          <p:nvPr/>
        </p:nvSpPr>
        <p:spPr>
          <a:xfrm>
            <a:off x="1478046" y="4776817"/>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x[4]</a:t>
            </a:r>
          </a:p>
        </p:txBody>
      </p:sp>
      <p:grpSp>
        <p:nvGrpSpPr>
          <p:cNvPr id="4" name="Group 3"/>
          <p:cNvGrpSpPr/>
          <p:nvPr/>
        </p:nvGrpSpPr>
        <p:grpSpPr>
          <a:xfrm>
            <a:off x="1300513" y="1383352"/>
            <a:ext cx="20305" cy="3747435"/>
            <a:chOff x="1300513" y="1383352"/>
            <a:chExt cx="20305" cy="3747435"/>
          </a:xfrm>
        </p:grpSpPr>
        <p:cxnSp>
          <p:nvCxnSpPr>
            <p:cNvPr id="41" name="Straight Arrow Connector 40"/>
            <p:cNvCxnSpPr/>
            <p:nvPr/>
          </p:nvCxnSpPr>
          <p:spPr>
            <a:xfrm>
              <a:off x="1320818" y="1383352"/>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320818" y="2443033"/>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1300513" y="351856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1300513" y="457824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grpSp>
      <p:cxnSp>
        <p:nvCxnSpPr>
          <p:cNvPr id="77" name="Straight Connector 76"/>
          <p:cNvCxnSpPr/>
          <p:nvPr/>
        </p:nvCxnSpPr>
        <p:spPr>
          <a:xfrm flipV="1">
            <a:off x="3183622"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2927112"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79" name="TextBox 78"/>
          <p:cNvSpPr txBox="1"/>
          <p:nvPr/>
        </p:nvSpPr>
        <p:spPr>
          <a:xfrm>
            <a:off x="3370632" y="1581924"/>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x[5]</a:t>
            </a:r>
          </a:p>
        </p:txBody>
      </p:sp>
      <p:cxnSp>
        <p:nvCxnSpPr>
          <p:cNvPr id="73" name="Straight Connector 72"/>
          <p:cNvCxnSpPr/>
          <p:nvPr/>
        </p:nvCxnSpPr>
        <p:spPr>
          <a:xfrm flipV="1">
            <a:off x="3183622"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2927112"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75" name="TextBox 74"/>
          <p:cNvSpPr txBox="1"/>
          <p:nvPr/>
        </p:nvSpPr>
        <p:spPr>
          <a:xfrm>
            <a:off x="3370632" y="2641605"/>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x[6]</a:t>
            </a:r>
          </a:p>
        </p:txBody>
      </p:sp>
      <p:cxnSp>
        <p:nvCxnSpPr>
          <p:cNvPr id="69" name="Straight Connector 68"/>
          <p:cNvCxnSpPr/>
          <p:nvPr/>
        </p:nvCxnSpPr>
        <p:spPr>
          <a:xfrm flipV="1">
            <a:off x="3163317"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2906807"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71" name="TextBox 70"/>
          <p:cNvSpPr txBox="1"/>
          <p:nvPr/>
        </p:nvSpPr>
        <p:spPr>
          <a:xfrm>
            <a:off x="3350327" y="3717137"/>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x[7]</a:t>
            </a:r>
          </a:p>
        </p:txBody>
      </p:sp>
      <p:cxnSp>
        <p:nvCxnSpPr>
          <p:cNvPr id="65" name="Straight Connector 64"/>
          <p:cNvCxnSpPr/>
          <p:nvPr/>
        </p:nvCxnSpPr>
        <p:spPr>
          <a:xfrm flipV="1">
            <a:off x="3163317"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2906807"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67" name="TextBox 66"/>
          <p:cNvSpPr txBox="1"/>
          <p:nvPr/>
        </p:nvSpPr>
        <p:spPr>
          <a:xfrm>
            <a:off x="3350327" y="4776818"/>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x[8]</a:t>
            </a:r>
          </a:p>
        </p:txBody>
      </p:sp>
      <p:grpSp>
        <p:nvGrpSpPr>
          <p:cNvPr id="5" name="Group 4"/>
          <p:cNvGrpSpPr/>
          <p:nvPr/>
        </p:nvGrpSpPr>
        <p:grpSpPr>
          <a:xfrm>
            <a:off x="3172794" y="2443033"/>
            <a:ext cx="20305" cy="2687755"/>
            <a:chOff x="3172794" y="2443033"/>
            <a:chExt cx="20305" cy="2687755"/>
          </a:xfrm>
        </p:grpSpPr>
        <p:cxnSp>
          <p:nvCxnSpPr>
            <p:cNvPr id="76" name="Straight Arrow Connector 75"/>
            <p:cNvCxnSpPr/>
            <p:nvPr/>
          </p:nvCxnSpPr>
          <p:spPr>
            <a:xfrm>
              <a:off x="3193099" y="2443033"/>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3172794" y="351856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172794" y="4578246"/>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grpSp>
      <p:cxnSp>
        <p:nvCxnSpPr>
          <p:cNvPr id="98" name="Straight Connector 97"/>
          <p:cNvCxnSpPr/>
          <p:nvPr/>
        </p:nvCxnSpPr>
        <p:spPr>
          <a:xfrm flipV="1">
            <a:off x="5055904"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4799394"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100" name="TextBox 99"/>
          <p:cNvSpPr txBox="1"/>
          <p:nvPr/>
        </p:nvSpPr>
        <p:spPr>
          <a:xfrm>
            <a:off x="5242914" y="1581924"/>
            <a:ext cx="757385" cy="369332"/>
          </a:xfrm>
          <a:prstGeom prst="rect">
            <a:avLst/>
          </a:prstGeom>
          <a:noFill/>
        </p:spPr>
        <p:txBody>
          <a:bodyPr wrap="square" rIns="0" rtlCol="0">
            <a:spAutoFit/>
          </a:bodyPr>
          <a:lstStyle/>
          <a:p>
            <a:r>
              <a:rPr lang="en-US" dirty="0" smtClean="0">
                <a:solidFill>
                  <a:schemeClr val="tx2"/>
                </a:solidFill>
                <a:latin typeface="Verdana" panose="020B0604030504040204" pitchFamily="34" charset="0"/>
                <a:cs typeface="Neo Sans Intel"/>
              </a:rPr>
              <a:t>x[9]</a:t>
            </a:r>
          </a:p>
        </p:txBody>
      </p:sp>
      <p:cxnSp>
        <p:nvCxnSpPr>
          <p:cNvPr id="94" name="Straight Connector 93"/>
          <p:cNvCxnSpPr/>
          <p:nvPr/>
        </p:nvCxnSpPr>
        <p:spPr>
          <a:xfrm flipV="1">
            <a:off x="5055904"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4799394"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96" name="TextBox 95"/>
          <p:cNvSpPr txBox="1"/>
          <p:nvPr/>
        </p:nvSpPr>
        <p:spPr>
          <a:xfrm>
            <a:off x="5242914" y="2641605"/>
            <a:ext cx="757385" cy="369332"/>
          </a:xfrm>
          <a:prstGeom prst="rect">
            <a:avLst/>
          </a:prstGeom>
          <a:noFill/>
        </p:spPr>
        <p:txBody>
          <a:bodyPr wrap="square" rIns="0" rtlCol="0">
            <a:spAutoFit/>
          </a:bodyPr>
          <a:lstStyle/>
          <a:p>
            <a:r>
              <a:rPr lang="en-US" dirty="0" smtClean="0">
                <a:solidFill>
                  <a:schemeClr val="tx2"/>
                </a:solidFill>
                <a:latin typeface="Verdana" panose="020B0604030504040204" pitchFamily="34" charset="0"/>
                <a:cs typeface="Neo Sans Intel"/>
              </a:rPr>
              <a:t>x[10]</a:t>
            </a:r>
          </a:p>
        </p:txBody>
      </p:sp>
      <p:cxnSp>
        <p:nvCxnSpPr>
          <p:cNvPr id="90" name="Straight Connector 89"/>
          <p:cNvCxnSpPr/>
          <p:nvPr/>
        </p:nvCxnSpPr>
        <p:spPr>
          <a:xfrm flipV="1">
            <a:off x="5035599"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4779089"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92" name="TextBox 91"/>
          <p:cNvSpPr txBox="1"/>
          <p:nvPr/>
        </p:nvSpPr>
        <p:spPr>
          <a:xfrm>
            <a:off x="5222609" y="3717137"/>
            <a:ext cx="757385" cy="369332"/>
          </a:xfrm>
          <a:prstGeom prst="rect">
            <a:avLst/>
          </a:prstGeom>
          <a:noFill/>
        </p:spPr>
        <p:txBody>
          <a:bodyPr wrap="square" rIns="0" rtlCol="0">
            <a:spAutoFit/>
          </a:bodyPr>
          <a:lstStyle/>
          <a:p>
            <a:r>
              <a:rPr lang="en-US" dirty="0" smtClean="0">
                <a:solidFill>
                  <a:schemeClr val="tx2"/>
                </a:solidFill>
                <a:latin typeface="Verdana" panose="020B0604030504040204" pitchFamily="34" charset="0"/>
                <a:cs typeface="Neo Sans Intel"/>
              </a:rPr>
              <a:t>x[11]</a:t>
            </a:r>
          </a:p>
        </p:txBody>
      </p:sp>
      <p:cxnSp>
        <p:nvCxnSpPr>
          <p:cNvPr id="86" name="Straight Connector 85"/>
          <p:cNvCxnSpPr/>
          <p:nvPr/>
        </p:nvCxnSpPr>
        <p:spPr>
          <a:xfrm flipV="1">
            <a:off x="5035599"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4779089"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88" name="TextBox 87"/>
          <p:cNvSpPr txBox="1"/>
          <p:nvPr/>
        </p:nvSpPr>
        <p:spPr>
          <a:xfrm>
            <a:off x="5222609" y="4776818"/>
            <a:ext cx="757385" cy="369332"/>
          </a:xfrm>
          <a:prstGeom prst="rect">
            <a:avLst/>
          </a:prstGeom>
          <a:noFill/>
        </p:spPr>
        <p:txBody>
          <a:bodyPr wrap="square" rIns="0" rtlCol="0">
            <a:spAutoFit/>
          </a:bodyPr>
          <a:lstStyle/>
          <a:p>
            <a:r>
              <a:rPr lang="en-US" dirty="0" smtClean="0">
                <a:solidFill>
                  <a:schemeClr val="tx2"/>
                </a:solidFill>
                <a:latin typeface="Verdana" panose="020B0604030504040204" pitchFamily="34" charset="0"/>
                <a:cs typeface="Neo Sans Intel"/>
              </a:rPr>
              <a:t>x[12]</a:t>
            </a:r>
          </a:p>
        </p:txBody>
      </p:sp>
      <p:sp>
        <p:nvSpPr>
          <p:cNvPr id="102" name="Freeform 101"/>
          <p:cNvSpPr/>
          <p:nvPr/>
        </p:nvSpPr>
        <p:spPr>
          <a:xfrm>
            <a:off x="1449280" y="1850052"/>
            <a:ext cx="1574755" cy="3894916"/>
          </a:xfrm>
          <a:custGeom>
            <a:avLst/>
            <a:gdLst>
              <a:gd name="connsiteX0" fmla="*/ 0 w 1354238"/>
              <a:gd name="connsiteY0" fmla="*/ 3159889 h 3159889"/>
              <a:gd name="connsiteX1" fmla="*/ 1354238 w 1354238"/>
              <a:gd name="connsiteY1" fmla="*/ 0 h 3159889"/>
              <a:gd name="connsiteX2" fmla="*/ 1354238 w 1354238"/>
              <a:gd name="connsiteY2" fmla="*/ 0 h 3159889"/>
              <a:gd name="connsiteX0" fmla="*/ 0 w 1354238"/>
              <a:gd name="connsiteY0" fmla="*/ 3159889 h 3386354"/>
              <a:gd name="connsiteX1" fmla="*/ 1354238 w 1354238"/>
              <a:gd name="connsiteY1" fmla="*/ 0 h 3386354"/>
              <a:gd name="connsiteX2" fmla="*/ 1354238 w 1354238"/>
              <a:gd name="connsiteY2" fmla="*/ 0 h 3386354"/>
              <a:gd name="connsiteX0" fmla="*/ 0 w 1250065"/>
              <a:gd name="connsiteY0" fmla="*/ 3090441 h 3294656"/>
              <a:gd name="connsiteX1" fmla="*/ 1250065 w 1250065"/>
              <a:gd name="connsiteY1" fmla="*/ 0 h 3294656"/>
              <a:gd name="connsiteX2" fmla="*/ 1250065 w 1250065"/>
              <a:gd name="connsiteY2" fmla="*/ 0 h 3294656"/>
              <a:gd name="connsiteX0" fmla="*/ 0 w 1250065"/>
              <a:gd name="connsiteY0" fmla="*/ 3174178 h 3333754"/>
              <a:gd name="connsiteX1" fmla="*/ 1250065 w 1250065"/>
              <a:gd name="connsiteY1" fmla="*/ 83737 h 3333754"/>
              <a:gd name="connsiteX2" fmla="*/ 1250065 w 1250065"/>
              <a:gd name="connsiteY2" fmla="*/ 83737 h 3333754"/>
              <a:gd name="connsiteX0" fmla="*/ 0 w 1250065"/>
              <a:gd name="connsiteY0" fmla="*/ 3092876 h 3272634"/>
              <a:gd name="connsiteX1" fmla="*/ 1250065 w 1250065"/>
              <a:gd name="connsiteY1" fmla="*/ 2435 h 3272634"/>
              <a:gd name="connsiteX2" fmla="*/ 1250065 w 1250065"/>
              <a:gd name="connsiteY2" fmla="*/ 2435 h 3272634"/>
              <a:gd name="connsiteX0" fmla="*/ 0 w 1350413"/>
              <a:gd name="connsiteY0" fmla="*/ 3280215 h 3483229"/>
              <a:gd name="connsiteX1" fmla="*/ 1250065 w 1350413"/>
              <a:gd name="connsiteY1" fmla="*/ 189774 h 3483229"/>
              <a:gd name="connsiteX2" fmla="*/ 1278640 w 1350413"/>
              <a:gd name="connsiteY2" fmla="*/ 356461 h 3483229"/>
              <a:gd name="connsiteX0" fmla="*/ 0 w 1278640"/>
              <a:gd name="connsiteY0" fmla="*/ 2923754 h 2923754"/>
              <a:gd name="connsiteX1" fmla="*/ 1278640 w 1278640"/>
              <a:gd name="connsiteY1" fmla="*/ 0 h 2923754"/>
              <a:gd name="connsiteX0" fmla="*/ 0 w 1140528"/>
              <a:gd name="connsiteY0" fmla="*/ 2995191 h 2995191"/>
              <a:gd name="connsiteX1" fmla="*/ 1140528 w 1140528"/>
              <a:gd name="connsiteY1" fmla="*/ 0 h 2995191"/>
              <a:gd name="connsiteX0" fmla="*/ 0 w 1140528"/>
              <a:gd name="connsiteY0" fmla="*/ 3086903 h 3086903"/>
              <a:gd name="connsiteX1" fmla="*/ 1140528 w 1140528"/>
              <a:gd name="connsiteY1" fmla="*/ 91712 h 3086903"/>
              <a:gd name="connsiteX0" fmla="*/ 0 w 1140528"/>
              <a:gd name="connsiteY0" fmla="*/ 3053757 h 3148592"/>
              <a:gd name="connsiteX1" fmla="*/ 1140528 w 1140528"/>
              <a:gd name="connsiteY1" fmla="*/ 58566 h 3148592"/>
              <a:gd name="connsiteX0" fmla="*/ 0 w 1140528"/>
              <a:gd name="connsiteY0" fmla="*/ 3106858 h 3196836"/>
              <a:gd name="connsiteX1" fmla="*/ 1140528 w 1140528"/>
              <a:gd name="connsiteY1" fmla="*/ 111667 h 3196836"/>
              <a:gd name="connsiteX0" fmla="*/ 0 w 1140528"/>
              <a:gd name="connsiteY0" fmla="*/ 3095781 h 3327503"/>
              <a:gd name="connsiteX1" fmla="*/ 1140528 w 1140528"/>
              <a:gd name="connsiteY1" fmla="*/ 100590 h 3327503"/>
              <a:gd name="connsiteX0" fmla="*/ 0 w 1140528"/>
              <a:gd name="connsiteY0" fmla="*/ 3161655 h 3382957"/>
              <a:gd name="connsiteX1" fmla="*/ 1140528 w 1140528"/>
              <a:gd name="connsiteY1" fmla="*/ 166464 h 3382957"/>
              <a:gd name="connsiteX0" fmla="*/ 0 w 1140528"/>
              <a:gd name="connsiteY0" fmla="*/ 3205276 h 3420868"/>
              <a:gd name="connsiteX1" fmla="*/ 1140528 w 1140528"/>
              <a:gd name="connsiteY1" fmla="*/ 210085 h 3420868"/>
              <a:gd name="connsiteX0" fmla="*/ 0 w 1188153"/>
              <a:gd name="connsiteY0" fmla="*/ 3260607 h 3474336"/>
              <a:gd name="connsiteX1" fmla="*/ 1188153 w 1188153"/>
              <a:gd name="connsiteY1" fmla="*/ 208266 h 3474336"/>
              <a:gd name="connsiteX0" fmla="*/ 0 w 1426278"/>
              <a:gd name="connsiteY0" fmla="*/ 3223717 h 3438684"/>
              <a:gd name="connsiteX1" fmla="*/ 1426278 w 1426278"/>
              <a:gd name="connsiteY1" fmla="*/ 209476 h 3438684"/>
              <a:gd name="connsiteX0" fmla="*/ 0 w 1383416"/>
              <a:gd name="connsiteY0" fmla="*/ 3196058 h 3411964"/>
              <a:gd name="connsiteX1" fmla="*/ 1383416 w 1383416"/>
              <a:gd name="connsiteY1" fmla="*/ 210392 h 3411964"/>
              <a:gd name="connsiteX0" fmla="*/ 0 w 1383416"/>
              <a:gd name="connsiteY0" fmla="*/ 3129132 h 3354146"/>
              <a:gd name="connsiteX1" fmla="*/ 1383416 w 1383416"/>
              <a:gd name="connsiteY1" fmla="*/ 143466 h 3354146"/>
              <a:gd name="connsiteX0" fmla="*/ 0 w 1345316"/>
              <a:gd name="connsiteY0" fmla="*/ 3161689 h 3385517"/>
              <a:gd name="connsiteX1" fmla="*/ 1345316 w 1345316"/>
              <a:gd name="connsiteY1" fmla="*/ 142685 h 3385517"/>
              <a:gd name="connsiteX0" fmla="*/ 0 w 1345316"/>
              <a:gd name="connsiteY0" fmla="*/ 3167612 h 3327433"/>
              <a:gd name="connsiteX1" fmla="*/ 1345316 w 1345316"/>
              <a:gd name="connsiteY1" fmla="*/ 148608 h 3327433"/>
            </a:gdLst>
            <a:ahLst/>
            <a:cxnLst>
              <a:cxn ang="0">
                <a:pos x="connsiteX0" y="connsiteY0"/>
              </a:cxn>
              <a:cxn ang="0">
                <a:pos x="connsiteX1" y="connsiteY1"/>
              </a:cxn>
            </a:cxnLst>
            <a:rect l="l" t="t" r="r" b="b"/>
            <a:pathLst>
              <a:path w="1345316" h="3327433">
                <a:moveTo>
                  <a:pt x="0" y="3167612"/>
                </a:moveTo>
                <a:cubicBezTo>
                  <a:pt x="1070739" y="4293290"/>
                  <a:pt x="265053" y="-934208"/>
                  <a:pt x="1345316" y="148608"/>
                </a:cubicBezTo>
              </a:path>
            </a:pathLst>
          </a:custGeom>
          <a:noFill/>
          <a:ln w="25400">
            <a:solidFill>
              <a:schemeClr val="accent1"/>
            </a:solidFill>
            <a:tailEnd type="arrow"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103" name="Freeform 102"/>
          <p:cNvSpPr/>
          <p:nvPr/>
        </p:nvSpPr>
        <p:spPr>
          <a:xfrm>
            <a:off x="3337708" y="1850052"/>
            <a:ext cx="1574755" cy="3894916"/>
          </a:xfrm>
          <a:custGeom>
            <a:avLst/>
            <a:gdLst>
              <a:gd name="connsiteX0" fmla="*/ 0 w 1354238"/>
              <a:gd name="connsiteY0" fmla="*/ 3159889 h 3159889"/>
              <a:gd name="connsiteX1" fmla="*/ 1354238 w 1354238"/>
              <a:gd name="connsiteY1" fmla="*/ 0 h 3159889"/>
              <a:gd name="connsiteX2" fmla="*/ 1354238 w 1354238"/>
              <a:gd name="connsiteY2" fmla="*/ 0 h 3159889"/>
              <a:gd name="connsiteX0" fmla="*/ 0 w 1354238"/>
              <a:gd name="connsiteY0" fmla="*/ 3159889 h 3386354"/>
              <a:gd name="connsiteX1" fmla="*/ 1354238 w 1354238"/>
              <a:gd name="connsiteY1" fmla="*/ 0 h 3386354"/>
              <a:gd name="connsiteX2" fmla="*/ 1354238 w 1354238"/>
              <a:gd name="connsiteY2" fmla="*/ 0 h 3386354"/>
              <a:gd name="connsiteX0" fmla="*/ 0 w 1250065"/>
              <a:gd name="connsiteY0" fmla="*/ 3090441 h 3294656"/>
              <a:gd name="connsiteX1" fmla="*/ 1250065 w 1250065"/>
              <a:gd name="connsiteY1" fmla="*/ 0 h 3294656"/>
              <a:gd name="connsiteX2" fmla="*/ 1250065 w 1250065"/>
              <a:gd name="connsiteY2" fmla="*/ 0 h 3294656"/>
              <a:gd name="connsiteX0" fmla="*/ 0 w 1250065"/>
              <a:gd name="connsiteY0" fmla="*/ 3174178 h 3333754"/>
              <a:gd name="connsiteX1" fmla="*/ 1250065 w 1250065"/>
              <a:gd name="connsiteY1" fmla="*/ 83737 h 3333754"/>
              <a:gd name="connsiteX2" fmla="*/ 1250065 w 1250065"/>
              <a:gd name="connsiteY2" fmla="*/ 83737 h 3333754"/>
              <a:gd name="connsiteX0" fmla="*/ 0 w 1250065"/>
              <a:gd name="connsiteY0" fmla="*/ 3092876 h 3272634"/>
              <a:gd name="connsiteX1" fmla="*/ 1250065 w 1250065"/>
              <a:gd name="connsiteY1" fmla="*/ 2435 h 3272634"/>
              <a:gd name="connsiteX2" fmla="*/ 1250065 w 1250065"/>
              <a:gd name="connsiteY2" fmla="*/ 2435 h 3272634"/>
              <a:gd name="connsiteX0" fmla="*/ 0 w 1350413"/>
              <a:gd name="connsiteY0" fmla="*/ 3280215 h 3483229"/>
              <a:gd name="connsiteX1" fmla="*/ 1250065 w 1350413"/>
              <a:gd name="connsiteY1" fmla="*/ 189774 h 3483229"/>
              <a:gd name="connsiteX2" fmla="*/ 1278640 w 1350413"/>
              <a:gd name="connsiteY2" fmla="*/ 356461 h 3483229"/>
              <a:gd name="connsiteX0" fmla="*/ 0 w 1278640"/>
              <a:gd name="connsiteY0" fmla="*/ 2923754 h 2923754"/>
              <a:gd name="connsiteX1" fmla="*/ 1278640 w 1278640"/>
              <a:gd name="connsiteY1" fmla="*/ 0 h 2923754"/>
              <a:gd name="connsiteX0" fmla="*/ 0 w 1140528"/>
              <a:gd name="connsiteY0" fmla="*/ 2995191 h 2995191"/>
              <a:gd name="connsiteX1" fmla="*/ 1140528 w 1140528"/>
              <a:gd name="connsiteY1" fmla="*/ 0 h 2995191"/>
              <a:gd name="connsiteX0" fmla="*/ 0 w 1140528"/>
              <a:gd name="connsiteY0" fmla="*/ 3086903 h 3086903"/>
              <a:gd name="connsiteX1" fmla="*/ 1140528 w 1140528"/>
              <a:gd name="connsiteY1" fmla="*/ 91712 h 3086903"/>
              <a:gd name="connsiteX0" fmla="*/ 0 w 1140528"/>
              <a:gd name="connsiteY0" fmla="*/ 3053757 h 3148592"/>
              <a:gd name="connsiteX1" fmla="*/ 1140528 w 1140528"/>
              <a:gd name="connsiteY1" fmla="*/ 58566 h 3148592"/>
              <a:gd name="connsiteX0" fmla="*/ 0 w 1140528"/>
              <a:gd name="connsiteY0" fmla="*/ 3106858 h 3196836"/>
              <a:gd name="connsiteX1" fmla="*/ 1140528 w 1140528"/>
              <a:gd name="connsiteY1" fmla="*/ 111667 h 3196836"/>
              <a:gd name="connsiteX0" fmla="*/ 0 w 1140528"/>
              <a:gd name="connsiteY0" fmla="*/ 3095781 h 3327503"/>
              <a:gd name="connsiteX1" fmla="*/ 1140528 w 1140528"/>
              <a:gd name="connsiteY1" fmla="*/ 100590 h 3327503"/>
              <a:gd name="connsiteX0" fmla="*/ 0 w 1140528"/>
              <a:gd name="connsiteY0" fmla="*/ 3161655 h 3382957"/>
              <a:gd name="connsiteX1" fmla="*/ 1140528 w 1140528"/>
              <a:gd name="connsiteY1" fmla="*/ 166464 h 3382957"/>
              <a:gd name="connsiteX0" fmla="*/ 0 w 1140528"/>
              <a:gd name="connsiteY0" fmla="*/ 3205276 h 3420868"/>
              <a:gd name="connsiteX1" fmla="*/ 1140528 w 1140528"/>
              <a:gd name="connsiteY1" fmla="*/ 210085 h 3420868"/>
              <a:gd name="connsiteX0" fmla="*/ 0 w 1188153"/>
              <a:gd name="connsiteY0" fmla="*/ 3260607 h 3474336"/>
              <a:gd name="connsiteX1" fmla="*/ 1188153 w 1188153"/>
              <a:gd name="connsiteY1" fmla="*/ 208266 h 3474336"/>
              <a:gd name="connsiteX0" fmla="*/ 0 w 1426278"/>
              <a:gd name="connsiteY0" fmla="*/ 3223717 h 3438684"/>
              <a:gd name="connsiteX1" fmla="*/ 1426278 w 1426278"/>
              <a:gd name="connsiteY1" fmla="*/ 209476 h 3438684"/>
              <a:gd name="connsiteX0" fmla="*/ 0 w 1383416"/>
              <a:gd name="connsiteY0" fmla="*/ 3196058 h 3411964"/>
              <a:gd name="connsiteX1" fmla="*/ 1383416 w 1383416"/>
              <a:gd name="connsiteY1" fmla="*/ 210392 h 3411964"/>
              <a:gd name="connsiteX0" fmla="*/ 0 w 1383416"/>
              <a:gd name="connsiteY0" fmla="*/ 3129132 h 3354146"/>
              <a:gd name="connsiteX1" fmla="*/ 1383416 w 1383416"/>
              <a:gd name="connsiteY1" fmla="*/ 143466 h 3354146"/>
              <a:gd name="connsiteX0" fmla="*/ 0 w 1345316"/>
              <a:gd name="connsiteY0" fmla="*/ 3161689 h 3385517"/>
              <a:gd name="connsiteX1" fmla="*/ 1345316 w 1345316"/>
              <a:gd name="connsiteY1" fmla="*/ 142685 h 3385517"/>
              <a:gd name="connsiteX0" fmla="*/ 0 w 1345316"/>
              <a:gd name="connsiteY0" fmla="*/ 3167612 h 3327433"/>
              <a:gd name="connsiteX1" fmla="*/ 1345316 w 1345316"/>
              <a:gd name="connsiteY1" fmla="*/ 148608 h 3327433"/>
            </a:gdLst>
            <a:ahLst/>
            <a:cxnLst>
              <a:cxn ang="0">
                <a:pos x="connsiteX0" y="connsiteY0"/>
              </a:cxn>
              <a:cxn ang="0">
                <a:pos x="connsiteX1" y="connsiteY1"/>
              </a:cxn>
            </a:cxnLst>
            <a:rect l="l" t="t" r="r" b="b"/>
            <a:pathLst>
              <a:path w="1345316" h="3327433">
                <a:moveTo>
                  <a:pt x="0" y="3167612"/>
                </a:moveTo>
                <a:cubicBezTo>
                  <a:pt x="1070739" y="4293290"/>
                  <a:pt x="265053" y="-934208"/>
                  <a:pt x="1345316" y="148608"/>
                </a:cubicBezTo>
              </a:path>
            </a:pathLst>
          </a:custGeom>
          <a:noFill/>
          <a:ln w="25400">
            <a:solidFill>
              <a:schemeClr val="accent1"/>
            </a:solidFill>
            <a:tailEnd type="arrow" w="lg" len="lg"/>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grpSp>
        <p:nvGrpSpPr>
          <p:cNvPr id="6" name="Group 5"/>
          <p:cNvGrpSpPr/>
          <p:nvPr/>
        </p:nvGrpSpPr>
        <p:grpSpPr>
          <a:xfrm>
            <a:off x="5029195" y="2443033"/>
            <a:ext cx="36186" cy="3747435"/>
            <a:chOff x="5029195" y="2443033"/>
            <a:chExt cx="36186" cy="3747435"/>
          </a:xfrm>
        </p:grpSpPr>
        <p:cxnSp>
          <p:nvCxnSpPr>
            <p:cNvPr id="97" name="Straight Arrow Connector 96"/>
            <p:cNvCxnSpPr/>
            <p:nvPr/>
          </p:nvCxnSpPr>
          <p:spPr>
            <a:xfrm>
              <a:off x="5065381" y="2443033"/>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045076" y="3518565"/>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a:off x="5045076" y="4578246"/>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5029195" y="5637926"/>
              <a:ext cx="0" cy="552542"/>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7232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1000"/>
                                        <p:tgtEl>
                                          <p:spTgt spid="102"/>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wipe(left)">
                                      <p:cBhvr>
                                        <p:cTn id="19" dur="1000"/>
                                        <p:tgtEl>
                                          <p:spTgt spid="103"/>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Reorders Reduction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15</a:t>
            </a:fld>
            <a:endParaRPr lang="en-US" dirty="0"/>
          </a:p>
        </p:txBody>
      </p:sp>
      <p:grpSp>
        <p:nvGrpSpPr>
          <p:cNvPr id="9" name="Group 8"/>
          <p:cNvGrpSpPr/>
          <p:nvPr/>
        </p:nvGrpSpPr>
        <p:grpSpPr>
          <a:xfrm>
            <a:off x="1554318" y="1581924"/>
            <a:ext cx="2575158" cy="4056003"/>
            <a:chOff x="1554318" y="1581924"/>
            <a:chExt cx="2575158" cy="4056003"/>
          </a:xfrm>
        </p:grpSpPr>
        <p:cxnSp>
          <p:nvCxnSpPr>
            <p:cNvPr id="77" name="Straight Connector 76"/>
            <p:cNvCxnSpPr/>
            <p:nvPr/>
          </p:nvCxnSpPr>
          <p:spPr>
            <a:xfrm flipV="1">
              <a:off x="3185081"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2928571"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79" name="TextBox 78"/>
            <p:cNvSpPr txBox="1"/>
            <p:nvPr/>
          </p:nvSpPr>
          <p:spPr>
            <a:xfrm>
              <a:off x="3372091" y="1581924"/>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x[5]</a:t>
              </a:r>
            </a:p>
          </p:txBody>
        </p:sp>
        <p:cxnSp>
          <p:nvCxnSpPr>
            <p:cNvPr id="73" name="Straight Connector 72"/>
            <p:cNvCxnSpPr/>
            <p:nvPr/>
          </p:nvCxnSpPr>
          <p:spPr>
            <a:xfrm flipV="1">
              <a:off x="3185081"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2928571"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75" name="TextBox 74"/>
            <p:cNvSpPr txBox="1"/>
            <p:nvPr/>
          </p:nvSpPr>
          <p:spPr>
            <a:xfrm>
              <a:off x="3372091" y="2641605"/>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x[6]</a:t>
              </a:r>
            </a:p>
          </p:txBody>
        </p:sp>
        <p:cxnSp>
          <p:nvCxnSpPr>
            <p:cNvPr id="69" name="Straight Connector 68"/>
            <p:cNvCxnSpPr/>
            <p:nvPr/>
          </p:nvCxnSpPr>
          <p:spPr>
            <a:xfrm flipV="1">
              <a:off x="3164776"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2908266"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71" name="TextBox 70"/>
            <p:cNvSpPr txBox="1"/>
            <p:nvPr/>
          </p:nvSpPr>
          <p:spPr>
            <a:xfrm>
              <a:off x="3351786" y="3717137"/>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x[7]</a:t>
              </a:r>
            </a:p>
          </p:txBody>
        </p:sp>
        <p:cxnSp>
          <p:nvCxnSpPr>
            <p:cNvPr id="65" name="Straight Connector 64"/>
            <p:cNvCxnSpPr/>
            <p:nvPr/>
          </p:nvCxnSpPr>
          <p:spPr>
            <a:xfrm flipV="1">
              <a:off x="3164776"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2908266"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67" name="TextBox 66"/>
            <p:cNvSpPr txBox="1"/>
            <p:nvPr/>
          </p:nvSpPr>
          <p:spPr>
            <a:xfrm>
              <a:off x="3351786" y="4776818"/>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x[8]</a:t>
              </a:r>
            </a:p>
          </p:txBody>
        </p:sp>
        <p:cxnSp>
          <p:nvCxnSpPr>
            <p:cNvPr id="48" name="Straight Arrow Connector 47"/>
            <p:cNvCxnSpPr>
              <a:stCxn id="29" idx="6"/>
              <a:endCxn id="78" idx="2"/>
            </p:cNvCxnSpPr>
            <p:nvPr/>
          </p:nvCxnSpPr>
          <p:spPr>
            <a:xfrm>
              <a:off x="1563429" y="2189464"/>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1574623" y="3254209"/>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1554318" y="4324677"/>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554318" y="5384358"/>
              <a:ext cx="1365142"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3426599" y="1581924"/>
            <a:ext cx="2575159" cy="4056003"/>
            <a:chOff x="3426599" y="1581924"/>
            <a:chExt cx="2575159" cy="4056003"/>
          </a:xfrm>
        </p:grpSpPr>
        <p:cxnSp>
          <p:nvCxnSpPr>
            <p:cNvPr id="98" name="Straight Connector 97"/>
            <p:cNvCxnSpPr/>
            <p:nvPr/>
          </p:nvCxnSpPr>
          <p:spPr>
            <a:xfrm flipV="1">
              <a:off x="5057363"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4800853"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100" name="TextBox 99"/>
            <p:cNvSpPr txBox="1"/>
            <p:nvPr/>
          </p:nvSpPr>
          <p:spPr>
            <a:xfrm>
              <a:off x="5244373" y="1581924"/>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x[9]</a:t>
              </a:r>
            </a:p>
          </p:txBody>
        </p:sp>
        <p:cxnSp>
          <p:nvCxnSpPr>
            <p:cNvPr id="94" name="Straight Connector 93"/>
            <p:cNvCxnSpPr/>
            <p:nvPr/>
          </p:nvCxnSpPr>
          <p:spPr>
            <a:xfrm flipV="1">
              <a:off x="5057363"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4800853"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96" name="TextBox 95"/>
            <p:cNvSpPr txBox="1"/>
            <p:nvPr/>
          </p:nvSpPr>
          <p:spPr>
            <a:xfrm>
              <a:off x="5244373" y="2641605"/>
              <a:ext cx="757385" cy="369332"/>
            </a:xfrm>
            <a:prstGeom prst="rect">
              <a:avLst/>
            </a:prstGeom>
            <a:noFill/>
          </p:spPr>
          <p:txBody>
            <a:bodyPr wrap="square" rIns="0" rtlCol="0">
              <a:spAutoFit/>
            </a:bodyPr>
            <a:lstStyle/>
            <a:p>
              <a:r>
                <a:rPr lang="en-US" dirty="0" smtClean="0">
                  <a:solidFill>
                    <a:schemeClr val="tx2"/>
                  </a:solidFill>
                  <a:latin typeface="Verdana" panose="020B0604030504040204" pitchFamily="34" charset="0"/>
                  <a:cs typeface="Neo Sans Intel"/>
                </a:rPr>
                <a:t>x[10]</a:t>
              </a:r>
            </a:p>
          </p:txBody>
        </p:sp>
        <p:cxnSp>
          <p:nvCxnSpPr>
            <p:cNvPr id="90" name="Straight Connector 89"/>
            <p:cNvCxnSpPr/>
            <p:nvPr/>
          </p:nvCxnSpPr>
          <p:spPr>
            <a:xfrm flipV="1">
              <a:off x="5037058"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4780548"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92" name="TextBox 91"/>
            <p:cNvSpPr txBox="1"/>
            <p:nvPr/>
          </p:nvSpPr>
          <p:spPr>
            <a:xfrm>
              <a:off x="5224068" y="3717137"/>
              <a:ext cx="757385" cy="369332"/>
            </a:xfrm>
            <a:prstGeom prst="rect">
              <a:avLst/>
            </a:prstGeom>
            <a:noFill/>
          </p:spPr>
          <p:txBody>
            <a:bodyPr wrap="square" rIns="0" rtlCol="0">
              <a:spAutoFit/>
            </a:bodyPr>
            <a:lstStyle/>
            <a:p>
              <a:r>
                <a:rPr lang="en-US" dirty="0" smtClean="0">
                  <a:solidFill>
                    <a:schemeClr val="tx2"/>
                  </a:solidFill>
                  <a:latin typeface="Verdana" panose="020B0604030504040204" pitchFamily="34" charset="0"/>
                  <a:cs typeface="Neo Sans Intel"/>
                </a:rPr>
                <a:t>x[11]</a:t>
              </a:r>
            </a:p>
          </p:txBody>
        </p:sp>
        <p:cxnSp>
          <p:nvCxnSpPr>
            <p:cNvPr id="86" name="Straight Connector 85"/>
            <p:cNvCxnSpPr/>
            <p:nvPr/>
          </p:nvCxnSpPr>
          <p:spPr>
            <a:xfrm flipV="1">
              <a:off x="5037058" y="5130788"/>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4780548" y="5130788"/>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88" name="TextBox 87"/>
            <p:cNvSpPr txBox="1"/>
            <p:nvPr/>
          </p:nvSpPr>
          <p:spPr>
            <a:xfrm>
              <a:off x="5224068" y="4776818"/>
              <a:ext cx="757385" cy="369332"/>
            </a:xfrm>
            <a:prstGeom prst="rect">
              <a:avLst/>
            </a:prstGeom>
            <a:noFill/>
          </p:spPr>
          <p:txBody>
            <a:bodyPr wrap="square" rIns="0" rtlCol="0">
              <a:spAutoFit/>
            </a:bodyPr>
            <a:lstStyle/>
            <a:p>
              <a:r>
                <a:rPr lang="en-US" dirty="0" smtClean="0">
                  <a:solidFill>
                    <a:schemeClr val="tx2"/>
                  </a:solidFill>
                  <a:latin typeface="Verdana" panose="020B0604030504040204" pitchFamily="34" charset="0"/>
                  <a:cs typeface="Neo Sans Intel"/>
                </a:rPr>
                <a:t>x[12]</a:t>
              </a:r>
            </a:p>
          </p:txBody>
        </p:sp>
        <p:cxnSp>
          <p:nvCxnSpPr>
            <p:cNvPr id="80" name="Straight Arrow Connector 79"/>
            <p:cNvCxnSpPr>
              <a:stCxn id="78" idx="6"/>
              <a:endCxn id="99" idx="2"/>
            </p:cNvCxnSpPr>
            <p:nvPr/>
          </p:nvCxnSpPr>
          <p:spPr>
            <a:xfrm>
              <a:off x="3435710" y="2189464"/>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a:off x="3446904" y="3254209"/>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a:off x="3426599" y="432467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3426599" y="538435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777740" y="1581924"/>
            <a:ext cx="1479455" cy="4056002"/>
            <a:chOff x="777740" y="1581924"/>
            <a:chExt cx="1479455" cy="4056002"/>
          </a:xfrm>
        </p:grpSpPr>
        <p:cxnSp>
          <p:nvCxnSpPr>
            <p:cNvPr id="40" name="Straight Connector 39"/>
            <p:cNvCxnSpPr/>
            <p:nvPr/>
          </p:nvCxnSpPr>
          <p:spPr>
            <a:xfrm flipV="1">
              <a:off x="1312800" y="1935894"/>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1056290" y="193589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30" name="TextBox 29"/>
            <p:cNvSpPr txBox="1"/>
            <p:nvPr/>
          </p:nvSpPr>
          <p:spPr>
            <a:xfrm>
              <a:off x="1499810" y="1581924"/>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x[1]</a:t>
              </a:r>
            </a:p>
          </p:txBody>
        </p:sp>
        <p:cxnSp>
          <p:nvCxnSpPr>
            <p:cNvPr id="45" name="Straight Connector 44"/>
            <p:cNvCxnSpPr/>
            <p:nvPr/>
          </p:nvCxnSpPr>
          <p:spPr>
            <a:xfrm flipV="1">
              <a:off x="1312800" y="2995575"/>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056290" y="29955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47" name="TextBox 46"/>
            <p:cNvSpPr txBox="1"/>
            <p:nvPr/>
          </p:nvSpPr>
          <p:spPr>
            <a:xfrm>
              <a:off x="1499810" y="2641605"/>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x[2]</a:t>
              </a:r>
            </a:p>
          </p:txBody>
        </p:sp>
        <p:cxnSp>
          <p:nvCxnSpPr>
            <p:cNvPr id="50" name="Straight Connector 49"/>
            <p:cNvCxnSpPr/>
            <p:nvPr/>
          </p:nvCxnSpPr>
          <p:spPr>
            <a:xfrm flipV="1">
              <a:off x="1292495" y="407110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035985" y="407110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52" name="TextBox 51"/>
            <p:cNvSpPr txBox="1"/>
            <p:nvPr/>
          </p:nvSpPr>
          <p:spPr>
            <a:xfrm>
              <a:off x="1479505" y="3717137"/>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x[3]</a:t>
              </a:r>
            </a:p>
          </p:txBody>
        </p:sp>
        <p:cxnSp>
          <p:nvCxnSpPr>
            <p:cNvPr id="55" name="Straight Connector 54"/>
            <p:cNvCxnSpPr/>
            <p:nvPr/>
          </p:nvCxnSpPr>
          <p:spPr>
            <a:xfrm flipV="1">
              <a:off x="1292495" y="5130787"/>
              <a:ext cx="250629" cy="25357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1035985" y="5130787"/>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57" name="TextBox 56"/>
            <p:cNvSpPr txBox="1"/>
            <p:nvPr/>
          </p:nvSpPr>
          <p:spPr>
            <a:xfrm>
              <a:off x="1479505" y="4776817"/>
              <a:ext cx="757385" cy="369332"/>
            </a:xfrm>
            <a:prstGeom prst="rect">
              <a:avLst/>
            </a:prstGeom>
            <a:noFill/>
          </p:spPr>
          <p:txBody>
            <a:bodyPr wrap="square" rtlCol="0">
              <a:spAutoFit/>
            </a:bodyPr>
            <a:lstStyle/>
            <a:p>
              <a:r>
                <a:rPr lang="en-US" dirty="0" smtClean="0">
                  <a:solidFill>
                    <a:schemeClr val="tx2"/>
                  </a:solidFill>
                  <a:latin typeface="Verdana" panose="020B0604030504040204" pitchFamily="34" charset="0"/>
                  <a:cs typeface="Neo Sans Intel"/>
                </a:rPr>
                <a:t>x[4]</a:t>
              </a:r>
            </a:p>
          </p:txBody>
        </p:sp>
        <p:cxnSp>
          <p:nvCxnSpPr>
            <p:cNvPr id="114" name="Straight Arrow Connector 113"/>
            <p:cNvCxnSpPr/>
            <p:nvPr/>
          </p:nvCxnSpPr>
          <p:spPr>
            <a:xfrm>
              <a:off x="779572" y="2187137"/>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781822" y="3251882"/>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777740" y="4322350"/>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777740" y="5382031"/>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sp>
        <p:nvSpPr>
          <p:cNvPr id="118" name="TextBox 117"/>
          <p:cNvSpPr txBox="1"/>
          <p:nvPr/>
        </p:nvSpPr>
        <p:spPr>
          <a:xfrm>
            <a:off x="20355" y="2009862"/>
            <a:ext cx="757385" cy="369332"/>
          </a:xfrm>
          <a:prstGeom prst="rect">
            <a:avLst/>
          </a:prstGeom>
          <a:noFill/>
        </p:spPr>
        <p:txBody>
          <a:bodyPr wrap="square" rtlCol="0">
            <a:spAutoFit/>
          </a:bodyPr>
          <a:lstStyle/>
          <a:p>
            <a:pPr algn="r"/>
            <a:r>
              <a:rPr lang="en-US" dirty="0" smtClean="0">
                <a:solidFill>
                  <a:schemeClr val="tx2"/>
                </a:solidFill>
                <a:latin typeface="Verdana" panose="020B0604030504040204" pitchFamily="34" charset="0"/>
                <a:cs typeface="Neo Sans Intel"/>
              </a:rPr>
              <a:t>0</a:t>
            </a:r>
          </a:p>
        </p:txBody>
      </p:sp>
      <p:sp>
        <p:nvSpPr>
          <p:cNvPr id="119" name="TextBox 118"/>
          <p:cNvSpPr txBox="1"/>
          <p:nvPr/>
        </p:nvSpPr>
        <p:spPr>
          <a:xfrm>
            <a:off x="20355" y="3069543"/>
            <a:ext cx="757385" cy="369332"/>
          </a:xfrm>
          <a:prstGeom prst="rect">
            <a:avLst/>
          </a:prstGeom>
          <a:noFill/>
        </p:spPr>
        <p:txBody>
          <a:bodyPr wrap="square" rtlCol="0">
            <a:spAutoFit/>
          </a:bodyPr>
          <a:lstStyle/>
          <a:p>
            <a:pPr algn="r"/>
            <a:r>
              <a:rPr lang="en-US" dirty="0" smtClean="0">
                <a:solidFill>
                  <a:schemeClr val="tx2"/>
                </a:solidFill>
                <a:latin typeface="Verdana" panose="020B0604030504040204" pitchFamily="34" charset="0"/>
                <a:cs typeface="Neo Sans Intel"/>
              </a:rPr>
              <a:t>0</a:t>
            </a:r>
          </a:p>
        </p:txBody>
      </p:sp>
      <p:sp>
        <p:nvSpPr>
          <p:cNvPr id="120" name="TextBox 119"/>
          <p:cNvSpPr txBox="1"/>
          <p:nvPr/>
        </p:nvSpPr>
        <p:spPr>
          <a:xfrm>
            <a:off x="50" y="4145075"/>
            <a:ext cx="757385" cy="369332"/>
          </a:xfrm>
          <a:prstGeom prst="rect">
            <a:avLst/>
          </a:prstGeom>
          <a:noFill/>
        </p:spPr>
        <p:txBody>
          <a:bodyPr wrap="square" rtlCol="0">
            <a:spAutoFit/>
          </a:bodyPr>
          <a:lstStyle/>
          <a:p>
            <a:pPr algn="r"/>
            <a:r>
              <a:rPr lang="en-US" dirty="0" smtClean="0">
                <a:solidFill>
                  <a:schemeClr val="tx2"/>
                </a:solidFill>
                <a:latin typeface="Verdana" panose="020B0604030504040204" pitchFamily="34" charset="0"/>
                <a:cs typeface="Neo Sans Intel"/>
              </a:rPr>
              <a:t>0</a:t>
            </a:r>
          </a:p>
        </p:txBody>
      </p:sp>
      <p:sp>
        <p:nvSpPr>
          <p:cNvPr id="121" name="TextBox 120"/>
          <p:cNvSpPr txBox="1"/>
          <p:nvPr/>
        </p:nvSpPr>
        <p:spPr>
          <a:xfrm>
            <a:off x="50" y="5204755"/>
            <a:ext cx="757385" cy="369332"/>
          </a:xfrm>
          <a:prstGeom prst="rect">
            <a:avLst/>
          </a:prstGeom>
          <a:noFill/>
        </p:spPr>
        <p:txBody>
          <a:bodyPr wrap="square" rtlCol="0">
            <a:spAutoFit/>
          </a:bodyPr>
          <a:lstStyle/>
          <a:p>
            <a:pPr algn="r"/>
            <a:r>
              <a:rPr lang="en-US" dirty="0" smtClean="0">
                <a:solidFill>
                  <a:schemeClr val="tx2"/>
                </a:solidFill>
                <a:latin typeface="Verdana" panose="020B0604030504040204" pitchFamily="34" charset="0"/>
                <a:cs typeface="Neo Sans Intel"/>
              </a:rPr>
              <a:t>0</a:t>
            </a:r>
          </a:p>
        </p:txBody>
      </p:sp>
      <p:grpSp>
        <p:nvGrpSpPr>
          <p:cNvPr id="12" name="Group 11"/>
          <p:cNvGrpSpPr/>
          <p:nvPr/>
        </p:nvGrpSpPr>
        <p:grpSpPr>
          <a:xfrm>
            <a:off x="5287687" y="2189464"/>
            <a:ext cx="1620232" cy="3168708"/>
            <a:chOff x="5287687" y="2189464"/>
            <a:chExt cx="1620232" cy="3168708"/>
          </a:xfrm>
        </p:grpSpPr>
        <p:sp>
          <p:nvSpPr>
            <p:cNvPr id="122" name="Oval 121"/>
            <p:cNvSpPr/>
            <p:nvPr/>
          </p:nvSpPr>
          <p:spPr>
            <a:xfrm>
              <a:off x="6400780" y="2480675"/>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sp>
          <p:nvSpPr>
            <p:cNvPr id="127" name="Oval 126"/>
            <p:cNvSpPr/>
            <p:nvPr/>
          </p:nvSpPr>
          <p:spPr>
            <a:xfrm>
              <a:off x="6380475" y="4589702"/>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cxnSp>
          <p:nvCxnSpPr>
            <p:cNvPr id="125" name="Straight Arrow Connector 124"/>
            <p:cNvCxnSpPr>
              <a:stCxn id="99" idx="6"/>
              <a:endCxn id="122" idx="1"/>
            </p:cNvCxnSpPr>
            <p:nvPr/>
          </p:nvCxnSpPr>
          <p:spPr>
            <a:xfrm>
              <a:off x="5307992" y="2189464"/>
              <a:ext cx="1167057" cy="36548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95" idx="6"/>
              <a:endCxn id="122" idx="3"/>
            </p:cNvCxnSpPr>
            <p:nvPr/>
          </p:nvCxnSpPr>
          <p:spPr>
            <a:xfrm flipV="1">
              <a:off x="5307992" y="2913545"/>
              <a:ext cx="1167057" cy="33560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endCxn id="127" idx="1"/>
            </p:cNvCxnSpPr>
            <p:nvPr/>
          </p:nvCxnSpPr>
          <p:spPr>
            <a:xfrm>
              <a:off x="5287687" y="4298491"/>
              <a:ext cx="1167057" cy="36548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endCxn id="127" idx="3"/>
            </p:cNvCxnSpPr>
            <p:nvPr/>
          </p:nvCxnSpPr>
          <p:spPr>
            <a:xfrm flipV="1">
              <a:off x="5287687" y="5022572"/>
              <a:ext cx="1167057" cy="33560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813345" y="2882599"/>
            <a:ext cx="1873410" cy="1781372"/>
            <a:chOff x="6813345" y="2882599"/>
            <a:chExt cx="1873410" cy="1781372"/>
          </a:xfrm>
        </p:grpSpPr>
        <p:sp>
          <p:nvSpPr>
            <p:cNvPr id="124" name="Oval 123"/>
            <p:cNvSpPr/>
            <p:nvPr/>
          </p:nvSpPr>
          <p:spPr>
            <a:xfrm>
              <a:off x="7285991" y="3502714"/>
              <a:ext cx="507139" cy="50713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cxnSp>
          <p:nvCxnSpPr>
            <p:cNvPr id="130" name="Straight Arrow Connector 129"/>
            <p:cNvCxnSpPr>
              <a:endCxn id="124" idx="1"/>
            </p:cNvCxnSpPr>
            <p:nvPr/>
          </p:nvCxnSpPr>
          <p:spPr>
            <a:xfrm>
              <a:off x="6856988" y="2882599"/>
              <a:ext cx="503272" cy="694384"/>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stCxn id="127" idx="7"/>
              <a:endCxn id="124" idx="3"/>
            </p:cNvCxnSpPr>
            <p:nvPr/>
          </p:nvCxnSpPr>
          <p:spPr>
            <a:xfrm flipV="1">
              <a:off x="6813345" y="3935584"/>
              <a:ext cx="546915" cy="728387"/>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7778857" y="3756283"/>
              <a:ext cx="907898"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2295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Implicit </a:t>
            </a:r>
            <a:r>
              <a:rPr lang="en-US" dirty="0" err="1" smtClean="0"/>
              <a:t>vectorization</a:t>
            </a:r>
            <a:r>
              <a:rPr lang="en-US" dirty="0" smtClean="0"/>
              <a:t> works for </a:t>
            </a:r>
            <a:r>
              <a:rPr lang="en-US" b="1" dirty="0" smtClean="0"/>
              <a:t>integer</a:t>
            </a:r>
            <a:r>
              <a:rPr lang="en-US" dirty="0" smtClean="0"/>
              <a:t> reductions</a:t>
            </a:r>
          </a:p>
          <a:p>
            <a:pPr lvl="1"/>
            <a:r>
              <a:rPr lang="en-US" sz="2000" dirty="0" smtClean="0"/>
              <a:t>+, *, &amp;, |, $, min, max</a:t>
            </a:r>
          </a:p>
          <a:p>
            <a:r>
              <a:rPr lang="en-US" dirty="0" smtClean="0"/>
              <a:t>Use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smtClean="0"/>
              <a:t> for </a:t>
            </a:r>
            <a:r>
              <a:rPr lang="en-US" b="1" dirty="0" smtClean="0"/>
              <a:t>floating-point</a:t>
            </a:r>
            <a:r>
              <a:rPr lang="en-US" dirty="0" smtClean="0"/>
              <a:t> reductions</a:t>
            </a:r>
          </a:p>
          <a:p>
            <a:pPr lvl="1"/>
            <a:r>
              <a:rPr lang="en-US" dirty="0" smtClean="0"/>
              <a:t>+, *</a:t>
            </a:r>
          </a:p>
          <a:p>
            <a:pPr marL="0" lvl="1" indent="0">
              <a:buNone/>
            </a:pPr>
            <a:r>
              <a:rPr lang="en-US" sz="2200" dirty="0">
                <a:solidFill>
                  <a:srgbClr val="0071C5"/>
                </a:solidFill>
              </a:rPr>
              <a:t>Not yet implemented</a:t>
            </a:r>
          </a:p>
          <a:p>
            <a:pPr lvl="1"/>
            <a:r>
              <a:rPr lang="en-US" dirty="0" smtClean="0"/>
              <a:t>floating-point min/max</a:t>
            </a:r>
          </a:p>
          <a:p>
            <a:pPr indent="-225425"/>
            <a:endParaRPr lang="en-US" dirty="0" smtClean="0"/>
          </a:p>
          <a:p>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16</a:t>
            </a:fld>
            <a:endParaRPr lang="en-US" dirty="0"/>
          </a:p>
        </p:txBody>
      </p:sp>
      <p:sp>
        <p:nvSpPr>
          <p:cNvPr id="4" name="Title 3"/>
          <p:cNvSpPr>
            <a:spLocks noGrp="1"/>
          </p:cNvSpPr>
          <p:nvPr>
            <p:ph type="title"/>
          </p:nvPr>
        </p:nvSpPr>
        <p:spPr/>
        <p:txBody>
          <a:bodyPr/>
          <a:lstStyle/>
          <a:p>
            <a:r>
              <a:rPr lang="en-US" dirty="0" smtClean="0"/>
              <a:t>Impact of </a:t>
            </a:r>
            <a:r>
              <a:rPr lang="en-US" dirty="0" err="1" smtClean="0"/>
              <a:t>Reassociation</a:t>
            </a:r>
            <a:r>
              <a:rPr lang="en-US" dirty="0" smtClean="0"/>
              <a:t> Requirement</a:t>
            </a:r>
            <a:endParaRPr lang="en-US" dirty="0"/>
          </a:p>
        </p:txBody>
      </p:sp>
    </p:spTree>
    <p:extLst>
      <p:ext uri="{BB962C8B-B14F-4D97-AF65-F5344CB8AC3E}">
        <p14:creationId xmlns:p14="http://schemas.microsoft.com/office/powerpoint/2010/main" val="398550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89"/>
            <a:ext cx="8228012" cy="912821"/>
          </a:xfrm>
        </p:spPr>
        <p:txBody>
          <a:bodyPr/>
          <a:lstStyle/>
          <a:p>
            <a:pPr marL="0" lvl="1" indent="0">
              <a:buNone/>
            </a:pPr>
            <a:r>
              <a:rPr lang="en-US" sz="2200" dirty="0">
                <a:solidFill>
                  <a:srgbClr val="0071C5"/>
                </a:solidFill>
              </a:rPr>
              <a:t>@</a:t>
            </a:r>
            <a:r>
              <a:rPr lang="en-US" sz="2200" dirty="0" err="1">
                <a:solidFill>
                  <a:srgbClr val="0071C5"/>
                </a:solidFill>
              </a:rPr>
              <a:t>simd</a:t>
            </a:r>
            <a:r>
              <a:rPr lang="en-US" sz="2200" dirty="0">
                <a:solidFill>
                  <a:srgbClr val="0071C5"/>
                </a:solidFill>
              </a:rPr>
              <a:t> observed to speed up </a:t>
            </a:r>
            <a:r>
              <a:rPr lang="en-US" sz="2200" dirty="0">
                <a:solidFill>
                  <a:srgbClr val="0071C5"/>
                </a:solidFill>
                <a:latin typeface="Consolas" panose="020B0609020204030204" pitchFamily="49" charset="0"/>
                <a:cs typeface="Consolas" panose="020B0609020204030204" pitchFamily="49" charset="0"/>
              </a:rPr>
              <a:t>summation</a:t>
            </a:r>
            <a:r>
              <a:rPr lang="en-US" sz="2200" dirty="0">
                <a:solidFill>
                  <a:srgbClr val="0071C5"/>
                </a:solidFill>
              </a:rPr>
              <a:t> example by 12x</a:t>
            </a:r>
          </a:p>
          <a:p>
            <a:pPr marL="285750" lvl="1" indent="-285750"/>
            <a:r>
              <a:rPr lang="en-US" dirty="0" smtClean="0"/>
              <a:t>On hardware with vector size of 8! </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17</a:t>
            </a:fld>
            <a:endParaRPr lang="en-US" dirty="0"/>
          </a:p>
        </p:txBody>
      </p:sp>
      <p:sp>
        <p:nvSpPr>
          <p:cNvPr id="4" name="Title 3"/>
          <p:cNvSpPr>
            <a:spLocks noGrp="1"/>
          </p:cNvSpPr>
          <p:nvPr>
            <p:ph type="title"/>
          </p:nvPr>
        </p:nvSpPr>
        <p:spPr/>
        <p:txBody>
          <a:bodyPr/>
          <a:lstStyle/>
          <a:p>
            <a:r>
              <a:rPr lang="en-US" dirty="0" smtClean="0"/>
              <a:t>Occasional Speedup Surprise</a:t>
            </a:r>
            <a:endParaRPr lang="en-US" dirty="0"/>
          </a:p>
        </p:txBody>
      </p:sp>
    </p:spTree>
    <p:extLst>
      <p:ext uri="{BB962C8B-B14F-4D97-AF65-F5344CB8AC3E}">
        <p14:creationId xmlns:p14="http://schemas.microsoft.com/office/powerpoint/2010/main" val="1750358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18</a:t>
            </a:fld>
            <a:endParaRPr lang="en-US" dirty="0"/>
          </a:p>
        </p:txBody>
      </p:sp>
      <p:sp>
        <p:nvSpPr>
          <p:cNvPr id="4" name="Title 3"/>
          <p:cNvSpPr>
            <a:spLocks noGrp="1"/>
          </p:cNvSpPr>
          <p:nvPr>
            <p:ph type="title"/>
          </p:nvPr>
        </p:nvSpPr>
        <p:spPr/>
        <p:txBody>
          <a:bodyPr/>
          <a:lstStyle/>
          <a:p>
            <a:r>
              <a:rPr lang="en-US" dirty="0" smtClean="0"/>
              <a:t>Instruction Level Parallelism</a:t>
            </a:r>
            <a:endParaRPr lang="en-US" dirty="0"/>
          </a:p>
        </p:txBody>
      </p:sp>
      <p:sp>
        <p:nvSpPr>
          <p:cNvPr id="5" name="Rounded Rectangle 4"/>
          <p:cNvSpPr/>
          <p:nvPr/>
        </p:nvSpPr>
        <p:spPr>
          <a:xfrm>
            <a:off x="1614544" y="5349219"/>
            <a:ext cx="6015668" cy="691448"/>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latin typeface="Verdana" panose="020B0604030504040204" pitchFamily="34" charset="0"/>
                <a:cs typeface="Neo Sans Intel"/>
              </a:rPr>
              <a:t>Permission to </a:t>
            </a:r>
            <a:r>
              <a:rPr lang="en-US" dirty="0" err="1" smtClean="0">
                <a:solidFill>
                  <a:schemeClr val="tx2"/>
                </a:solidFill>
                <a:latin typeface="Verdana" panose="020B0604030504040204" pitchFamily="34" charset="0"/>
                <a:cs typeface="Neo Sans Intel"/>
              </a:rPr>
              <a:t>reassociate</a:t>
            </a:r>
            <a:r>
              <a:rPr lang="en-US" dirty="0" smtClean="0">
                <a:solidFill>
                  <a:schemeClr val="tx2"/>
                </a:solidFill>
                <a:latin typeface="Verdana" panose="020B0604030504040204" pitchFamily="34" charset="0"/>
                <a:cs typeface="Neo Sans Intel"/>
              </a:rPr>
              <a:t>/commute  operations can improve instruction-level parallelism</a:t>
            </a:r>
            <a:endParaRPr lang="en-US" dirty="0">
              <a:solidFill>
                <a:schemeClr val="tx2"/>
              </a:solidFill>
              <a:latin typeface="Verdana" panose="020B0604030504040204" pitchFamily="34" charset="0"/>
              <a:cs typeface="Neo Sans Intel"/>
            </a:endParaRPr>
          </a:p>
        </p:txBody>
      </p:sp>
      <p:grpSp>
        <p:nvGrpSpPr>
          <p:cNvPr id="131" name="Group 130"/>
          <p:cNvGrpSpPr/>
          <p:nvPr/>
        </p:nvGrpSpPr>
        <p:grpSpPr>
          <a:xfrm>
            <a:off x="1356574" y="3615338"/>
            <a:ext cx="1769739" cy="1137783"/>
            <a:chOff x="1654128" y="2623772"/>
            <a:chExt cx="1898371" cy="1137783"/>
          </a:xfrm>
        </p:grpSpPr>
        <p:grpSp>
          <p:nvGrpSpPr>
            <p:cNvPr id="158" name="Group 157"/>
            <p:cNvGrpSpPr/>
            <p:nvPr/>
          </p:nvGrpSpPr>
          <p:grpSpPr>
            <a:xfrm>
              <a:off x="1654128" y="2623772"/>
              <a:ext cx="1898371" cy="253570"/>
              <a:chOff x="467316" y="2877342"/>
              <a:chExt cx="1898371" cy="253570"/>
            </a:xfrm>
          </p:grpSpPr>
          <p:cxnSp>
            <p:nvCxnSpPr>
              <p:cNvPr id="171" name="Straight Arrow Connector 170"/>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72" name="Oval 171"/>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73" name="Straight Arrow Connector 172"/>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59" name="Group 158"/>
            <p:cNvGrpSpPr/>
            <p:nvPr/>
          </p:nvGrpSpPr>
          <p:grpSpPr>
            <a:xfrm>
              <a:off x="1654128" y="2918510"/>
              <a:ext cx="1898371" cy="253570"/>
              <a:chOff x="467316" y="2877342"/>
              <a:chExt cx="1898371" cy="253570"/>
            </a:xfrm>
          </p:grpSpPr>
          <p:cxnSp>
            <p:nvCxnSpPr>
              <p:cNvPr id="168" name="Straight Arrow Connector 167"/>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70" name="Straight Arrow Connector 169"/>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60" name="Group 159"/>
            <p:cNvGrpSpPr/>
            <p:nvPr/>
          </p:nvGrpSpPr>
          <p:grpSpPr>
            <a:xfrm>
              <a:off x="1654128" y="3507985"/>
              <a:ext cx="1898371" cy="253570"/>
              <a:chOff x="1660138" y="3507985"/>
              <a:chExt cx="1898371" cy="253570"/>
            </a:xfrm>
          </p:grpSpPr>
          <p:cxnSp>
            <p:nvCxnSpPr>
              <p:cNvPr id="165" name="Straight Arrow Connector 164"/>
              <p:cNvCxnSpPr/>
              <p:nvPr/>
            </p:nvCxnSpPr>
            <p:spPr>
              <a:xfrm>
                <a:off x="2193366" y="36485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6" name="Oval 165"/>
              <p:cNvSpPr/>
              <p:nvPr/>
            </p:nvSpPr>
            <p:spPr>
              <a:xfrm>
                <a:off x="1936857" y="35079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67" name="Straight Arrow Connector 166"/>
              <p:cNvCxnSpPr/>
              <p:nvPr/>
            </p:nvCxnSpPr>
            <p:spPr>
              <a:xfrm>
                <a:off x="1660138" y="3621568"/>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654128" y="3213248"/>
              <a:ext cx="1898371" cy="253570"/>
              <a:chOff x="467316" y="2877342"/>
              <a:chExt cx="1898371" cy="253570"/>
            </a:xfrm>
          </p:grpSpPr>
          <p:cxnSp>
            <p:nvCxnSpPr>
              <p:cNvPr id="162" name="Straight Arrow Connector 161"/>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63" name="Oval 162"/>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64" name="Straight Arrow Connector 163"/>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grpSp>
        <p:nvGrpSpPr>
          <p:cNvPr id="132" name="Group 131"/>
          <p:cNvGrpSpPr/>
          <p:nvPr/>
        </p:nvGrpSpPr>
        <p:grpSpPr>
          <a:xfrm>
            <a:off x="3117851" y="3615338"/>
            <a:ext cx="1511770" cy="1137783"/>
            <a:chOff x="3568573" y="2636185"/>
            <a:chExt cx="1621652" cy="1137783"/>
          </a:xfrm>
        </p:grpSpPr>
        <p:cxnSp>
          <p:nvCxnSpPr>
            <p:cNvPr id="150" name="Straight Arrow Connector 149"/>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52" name="Straight Arrow Connector 151"/>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54" name="Straight Arrow Connector 153"/>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56" name="Straight Arrow Connector 155"/>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57" name="Oval 156"/>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grpSp>
      <p:grpSp>
        <p:nvGrpSpPr>
          <p:cNvPr id="133" name="Group 132"/>
          <p:cNvGrpSpPr/>
          <p:nvPr/>
        </p:nvGrpSpPr>
        <p:grpSpPr>
          <a:xfrm>
            <a:off x="4607769" y="3615338"/>
            <a:ext cx="1511770" cy="1137783"/>
            <a:chOff x="3568573" y="2636185"/>
            <a:chExt cx="1621652" cy="1137783"/>
          </a:xfrm>
        </p:grpSpPr>
        <p:cxnSp>
          <p:nvCxnSpPr>
            <p:cNvPr id="142" name="Straight Arrow Connector 141"/>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3" name="Oval 142"/>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44" name="Straight Arrow Connector 143"/>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5" name="Oval 144"/>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46" name="Straight Arrow Connector 145"/>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7" name="Oval 146"/>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48" name="Straight Arrow Connector 147"/>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49" name="Oval 148"/>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grpSp>
      <p:cxnSp>
        <p:nvCxnSpPr>
          <p:cNvPr id="134" name="Straight Arrow Connector 133"/>
          <p:cNvCxnSpPr/>
          <p:nvPr/>
        </p:nvCxnSpPr>
        <p:spPr>
          <a:xfrm>
            <a:off x="6341168" y="3755923"/>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35" name="Oval 134"/>
          <p:cNvSpPr/>
          <p:nvPr/>
        </p:nvSpPr>
        <p:spPr>
          <a:xfrm>
            <a:off x="6102040" y="3615338"/>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36" name="Straight Arrow Connector 135"/>
          <p:cNvCxnSpPr/>
          <p:nvPr/>
        </p:nvCxnSpPr>
        <p:spPr>
          <a:xfrm>
            <a:off x="6341168" y="4050661"/>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6102040" y="3910076"/>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38" name="Straight Arrow Connector 137"/>
          <p:cNvCxnSpPr/>
          <p:nvPr/>
        </p:nvCxnSpPr>
        <p:spPr>
          <a:xfrm>
            <a:off x="6341168" y="4640136"/>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6102040" y="4499551"/>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40" name="Straight Arrow Connector 139"/>
          <p:cNvCxnSpPr/>
          <p:nvPr/>
        </p:nvCxnSpPr>
        <p:spPr>
          <a:xfrm>
            <a:off x="6341168" y="4345399"/>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41" name="Oval 140"/>
          <p:cNvSpPr/>
          <p:nvPr/>
        </p:nvSpPr>
        <p:spPr>
          <a:xfrm>
            <a:off x="6102040" y="4204814"/>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grpSp>
        <p:nvGrpSpPr>
          <p:cNvPr id="175" name="Group 174"/>
          <p:cNvGrpSpPr/>
          <p:nvPr/>
        </p:nvGrpSpPr>
        <p:grpSpPr>
          <a:xfrm>
            <a:off x="663569" y="2401751"/>
            <a:ext cx="1769739" cy="1137783"/>
            <a:chOff x="1654128" y="2623772"/>
            <a:chExt cx="1898371" cy="1137783"/>
          </a:xfrm>
        </p:grpSpPr>
        <p:grpSp>
          <p:nvGrpSpPr>
            <p:cNvPr id="202" name="Group 201"/>
            <p:cNvGrpSpPr/>
            <p:nvPr/>
          </p:nvGrpSpPr>
          <p:grpSpPr>
            <a:xfrm>
              <a:off x="1654128" y="2623772"/>
              <a:ext cx="1898371" cy="253570"/>
              <a:chOff x="467316" y="2877342"/>
              <a:chExt cx="1898371" cy="253570"/>
            </a:xfrm>
          </p:grpSpPr>
          <p:cxnSp>
            <p:nvCxnSpPr>
              <p:cNvPr id="215" name="Straight Arrow Connector 214"/>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16" name="Oval 215"/>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217" name="Straight Arrow Connector 216"/>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654128" y="2918510"/>
              <a:ext cx="1898371" cy="253570"/>
              <a:chOff x="467316" y="2877342"/>
              <a:chExt cx="1898371" cy="253570"/>
            </a:xfrm>
          </p:grpSpPr>
          <p:cxnSp>
            <p:nvCxnSpPr>
              <p:cNvPr id="212" name="Straight Arrow Connector 211"/>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13" name="Oval 212"/>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214" name="Straight Arrow Connector 213"/>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654128" y="3507985"/>
              <a:ext cx="1898371" cy="253570"/>
              <a:chOff x="1660138" y="3507985"/>
              <a:chExt cx="1898371" cy="253570"/>
            </a:xfrm>
          </p:grpSpPr>
          <p:cxnSp>
            <p:nvCxnSpPr>
              <p:cNvPr id="209" name="Straight Arrow Connector 208"/>
              <p:cNvCxnSpPr/>
              <p:nvPr/>
            </p:nvCxnSpPr>
            <p:spPr>
              <a:xfrm>
                <a:off x="2193366" y="36485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10" name="Oval 209"/>
              <p:cNvSpPr/>
              <p:nvPr/>
            </p:nvSpPr>
            <p:spPr>
              <a:xfrm>
                <a:off x="1936857" y="35079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211" name="Straight Arrow Connector 210"/>
              <p:cNvCxnSpPr/>
              <p:nvPr/>
            </p:nvCxnSpPr>
            <p:spPr>
              <a:xfrm>
                <a:off x="1660138" y="3621568"/>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654128" y="3213248"/>
              <a:ext cx="1898371" cy="253570"/>
              <a:chOff x="467316" y="2877342"/>
              <a:chExt cx="1898371" cy="253570"/>
            </a:xfrm>
          </p:grpSpPr>
          <p:cxnSp>
            <p:nvCxnSpPr>
              <p:cNvPr id="206" name="Straight Arrow Connector 205"/>
              <p:cNvCxnSpPr/>
              <p:nvPr/>
            </p:nvCxnSpPr>
            <p:spPr>
              <a:xfrm>
                <a:off x="1000544" y="3017927"/>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07" name="Oval 206"/>
              <p:cNvSpPr/>
              <p:nvPr/>
            </p:nvSpPr>
            <p:spPr>
              <a:xfrm>
                <a:off x="744035" y="2877342"/>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208" name="Straight Arrow Connector 207"/>
              <p:cNvCxnSpPr/>
              <p:nvPr/>
            </p:nvCxnSpPr>
            <p:spPr>
              <a:xfrm>
                <a:off x="467316" y="2990925"/>
                <a:ext cx="274467"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grpSp>
      <p:grpSp>
        <p:nvGrpSpPr>
          <p:cNvPr id="176" name="Group 175"/>
          <p:cNvGrpSpPr/>
          <p:nvPr/>
        </p:nvGrpSpPr>
        <p:grpSpPr>
          <a:xfrm>
            <a:off x="2424996" y="2401751"/>
            <a:ext cx="1511770" cy="1137783"/>
            <a:chOff x="3568573" y="2636185"/>
            <a:chExt cx="1621652" cy="1137783"/>
          </a:xfrm>
        </p:grpSpPr>
        <p:cxnSp>
          <p:nvCxnSpPr>
            <p:cNvPr id="194" name="Straight Arrow Connector 193"/>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5" name="Oval 194"/>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96" name="Straight Arrow Connector 195"/>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7" name="Oval 196"/>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98" name="Straight Arrow Connector 197"/>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9" name="Oval 198"/>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200" name="Straight Arrow Connector 199"/>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01" name="Oval 200"/>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grpSp>
      <p:grpSp>
        <p:nvGrpSpPr>
          <p:cNvPr id="177" name="Group 176"/>
          <p:cNvGrpSpPr/>
          <p:nvPr/>
        </p:nvGrpSpPr>
        <p:grpSpPr>
          <a:xfrm>
            <a:off x="3914914" y="2401751"/>
            <a:ext cx="1511770" cy="1137783"/>
            <a:chOff x="3568573" y="2636185"/>
            <a:chExt cx="1621652" cy="1137783"/>
          </a:xfrm>
        </p:grpSpPr>
        <p:cxnSp>
          <p:nvCxnSpPr>
            <p:cNvPr id="186" name="Straight Arrow Connector 185"/>
            <p:cNvCxnSpPr/>
            <p:nvPr/>
          </p:nvCxnSpPr>
          <p:spPr>
            <a:xfrm>
              <a:off x="3825082" y="2776770"/>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87" name="Oval 186"/>
            <p:cNvSpPr/>
            <p:nvPr/>
          </p:nvSpPr>
          <p:spPr>
            <a:xfrm>
              <a:off x="3568573" y="2636185"/>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88" name="Straight Arrow Connector 187"/>
            <p:cNvCxnSpPr/>
            <p:nvPr/>
          </p:nvCxnSpPr>
          <p:spPr>
            <a:xfrm>
              <a:off x="3825082" y="3071508"/>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89" name="Oval 188"/>
            <p:cNvSpPr/>
            <p:nvPr/>
          </p:nvSpPr>
          <p:spPr>
            <a:xfrm>
              <a:off x="3568573" y="2930923"/>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90" name="Straight Arrow Connector 189"/>
            <p:cNvCxnSpPr/>
            <p:nvPr/>
          </p:nvCxnSpPr>
          <p:spPr>
            <a:xfrm>
              <a:off x="3825082" y="3660983"/>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1" name="Oval 190"/>
            <p:cNvSpPr/>
            <p:nvPr/>
          </p:nvSpPr>
          <p:spPr>
            <a:xfrm>
              <a:off x="3568573" y="3520398"/>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92" name="Straight Arrow Connector 191"/>
            <p:cNvCxnSpPr/>
            <p:nvPr/>
          </p:nvCxnSpPr>
          <p:spPr>
            <a:xfrm>
              <a:off x="3825082" y="3366246"/>
              <a:ext cx="1365143"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193" name="Oval 192"/>
            <p:cNvSpPr/>
            <p:nvPr/>
          </p:nvSpPr>
          <p:spPr>
            <a:xfrm>
              <a:off x="3568573" y="3225661"/>
              <a:ext cx="253570"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grpSp>
      <p:cxnSp>
        <p:nvCxnSpPr>
          <p:cNvPr id="178" name="Straight Arrow Connector 177"/>
          <p:cNvCxnSpPr/>
          <p:nvPr/>
        </p:nvCxnSpPr>
        <p:spPr>
          <a:xfrm>
            <a:off x="5648313" y="2542336"/>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79" name="Oval 178"/>
          <p:cNvSpPr/>
          <p:nvPr/>
        </p:nvSpPr>
        <p:spPr>
          <a:xfrm>
            <a:off x="5409185" y="2401751"/>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80" name="Straight Arrow Connector 179"/>
          <p:cNvCxnSpPr/>
          <p:nvPr/>
        </p:nvCxnSpPr>
        <p:spPr>
          <a:xfrm>
            <a:off x="5648313" y="2837074"/>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81" name="Oval 180"/>
          <p:cNvSpPr/>
          <p:nvPr/>
        </p:nvSpPr>
        <p:spPr>
          <a:xfrm>
            <a:off x="5409185" y="2696489"/>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82" name="Straight Arrow Connector 181"/>
          <p:cNvCxnSpPr/>
          <p:nvPr/>
        </p:nvCxnSpPr>
        <p:spPr>
          <a:xfrm>
            <a:off x="5648313" y="3426549"/>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83" name="Oval 182"/>
          <p:cNvSpPr/>
          <p:nvPr/>
        </p:nvSpPr>
        <p:spPr>
          <a:xfrm>
            <a:off x="5409185" y="3285964"/>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184" name="Straight Arrow Connector 183"/>
          <p:cNvCxnSpPr/>
          <p:nvPr/>
        </p:nvCxnSpPr>
        <p:spPr>
          <a:xfrm>
            <a:off x="5648313" y="3131812"/>
            <a:ext cx="1272642" cy="0"/>
          </a:xfrm>
          <a:prstGeom prst="straightConnector1">
            <a:avLst/>
          </a:prstGeom>
          <a:ln>
            <a:solidFill>
              <a:srgbClr val="FF0000"/>
            </a:solidFill>
            <a:prstDash val="dash"/>
            <a:tailEnd type="arrow" w="lg" len="lg"/>
          </a:ln>
          <a:effectLst/>
        </p:spPr>
        <p:style>
          <a:lnRef idx="2">
            <a:schemeClr val="accent1"/>
          </a:lnRef>
          <a:fillRef idx="0">
            <a:schemeClr val="accent1"/>
          </a:fillRef>
          <a:effectRef idx="1">
            <a:schemeClr val="accent1"/>
          </a:effectRef>
          <a:fontRef idx="minor">
            <a:schemeClr val="tx1"/>
          </a:fontRef>
        </p:style>
      </p:cxnSp>
      <p:sp>
        <p:nvSpPr>
          <p:cNvPr id="185" name="Oval 184"/>
          <p:cNvSpPr/>
          <p:nvPr/>
        </p:nvSpPr>
        <p:spPr>
          <a:xfrm>
            <a:off x="5409185" y="2991227"/>
            <a:ext cx="236388" cy="25357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sym typeface="Symbol"/>
              </a:rPr>
              <a:t>+</a:t>
            </a:r>
            <a:endParaRPr lang="en-US" dirty="0">
              <a:solidFill>
                <a:schemeClr val="tx1"/>
              </a:solidFill>
              <a:latin typeface="Verdana" panose="020B0604030504040204" pitchFamily="34" charset="0"/>
            </a:endParaRPr>
          </a:p>
        </p:txBody>
      </p:sp>
      <p:cxnSp>
        <p:nvCxnSpPr>
          <p:cNvPr id="219" name="Straight Arrow Connector 218"/>
          <p:cNvCxnSpPr/>
          <p:nvPr/>
        </p:nvCxnSpPr>
        <p:spPr>
          <a:xfrm>
            <a:off x="6920955" y="2542336"/>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p:nvPr/>
        </p:nvCxnSpPr>
        <p:spPr>
          <a:xfrm>
            <a:off x="6920955" y="2837074"/>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6920955" y="3426549"/>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a:off x="6920955" y="3131812"/>
            <a:ext cx="709256" cy="0"/>
          </a:xfrm>
          <a:prstGeom prst="straightConnector1">
            <a:avLst/>
          </a:prstGeom>
          <a:ln>
            <a:solidFill>
              <a:srgbClr val="FF0000"/>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218" name="Trapezoid 217"/>
          <p:cNvSpPr/>
          <p:nvPr/>
        </p:nvSpPr>
        <p:spPr>
          <a:xfrm rot="5400000">
            <a:off x="6551875" y="3275604"/>
            <a:ext cx="2651729" cy="527860"/>
          </a:xfrm>
          <a:prstGeom prst="trapezoid">
            <a:avLst>
              <a:gd name="adj" fmla="val 130947"/>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Verdana" panose="020B0604030504040204" pitchFamily="34" charset="0"/>
              </a:rPr>
              <a:t>+</a:t>
            </a:r>
            <a:endParaRPr lang="en-US" sz="2000" dirty="0">
              <a:solidFill>
                <a:schemeClr val="tx1"/>
              </a:solidFill>
              <a:latin typeface="Verdana" panose="020B0604030504040204" pitchFamily="34" charset="0"/>
            </a:endParaRPr>
          </a:p>
        </p:txBody>
      </p:sp>
      <p:cxnSp>
        <p:nvCxnSpPr>
          <p:cNvPr id="224" name="Straight Arrow Connector 223"/>
          <p:cNvCxnSpPr/>
          <p:nvPr/>
        </p:nvCxnSpPr>
        <p:spPr>
          <a:xfrm>
            <a:off x="8166468" y="3539534"/>
            <a:ext cx="255869"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1039732" y="1847335"/>
            <a:ext cx="1508760" cy="365756"/>
            <a:chOff x="1016436" y="1873959"/>
            <a:chExt cx="1450110" cy="365756"/>
          </a:xfrm>
        </p:grpSpPr>
        <p:cxnSp>
          <p:nvCxnSpPr>
            <p:cNvPr id="8" name="Straight Arrow Connector 7"/>
            <p:cNvCxnSpPr/>
            <p:nvPr/>
          </p:nvCxnSpPr>
          <p:spPr>
            <a:xfrm>
              <a:off x="1016436" y="2056837"/>
              <a:ext cx="1450110" cy="0"/>
            </a:xfrm>
            <a:prstGeom prst="straightConnector1">
              <a:avLst/>
            </a:prstGeom>
            <a:ln w="12700">
              <a:solidFill>
                <a:schemeClr val="accent1"/>
              </a:solidFill>
              <a:headEnd type="arrow" w="lg" len="sm"/>
              <a:tailEnd type="arrow" w="lg" len="sm"/>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016436" y="1873959"/>
              <a:ext cx="0" cy="365756"/>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2466546" y="1873959"/>
              <a:ext cx="0" cy="365756"/>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761621" y="1508781"/>
            <a:ext cx="2341246" cy="338554"/>
          </a:xfrm>
          <a:prstGeom prst="rect">
            <a:avLst/>
          </a:prstGeom>
          <a:noFill/>
        </p:spPr>
        <p:txBody>
          <a:bodyPr wrap="square" rtlCol="0">
            <a:spAutoFit/>
          </a:bodyPr>
          <a:lstStyle/>
          <a:p>
            <a:r>
              <a:rPr lang="en-US" sz="1600" dirty="0" smtClean="0">
                <a:solidFill>
                  <a:schemeClr val="accent1"/>
                </a:solidFill>
                <a:latin typeface="Verdana" panose="020B0604030504040204" pitchFamily="34" charset="0"/>
                <a:cs typeface="Neo Sans Intel"/>
              </a:rPr>
              <a:t>instruction  latency</a:t>
            </a:r>
          </a:p>
        </p:txBody>
      </p:sp>
    </p:spTree>
    <p:extLst>
      <p:ext uri="{BB962C8B-B14F-4D97-AF65-F5344CB8AC3E}">
        <p14:creationId xmlns:p14="http://schemas.microsoft.com/office/powerpoint/2010/main" val="330447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783098"/>
            <a:ext cx="8228012" cy="4389102"/>
          </a:xfrm>
        </p:spPr>
        <p:txBody>
          <a:bodyPr/>
          <a:lstStyle/>
          <a:p>
            <a:r>
              <a:rPr lang="en-US" dirty="0" smtClean="0"/>
              <a:t>No cross-iteration dependencies</a:t>
            </a:r>
          </a:p>
          <a:p>
            <a:r>
              <a:rPr lang="en-US" dirty="0" smtClean="0"/>
              <a:t>Trip </a:t>
            </a:r>
            <a:r>
              <a:rPr lang="en-US" dirty="0"/>
              <a:t>count must be </a:t>
            </a:r>
            <a:r>
              <a:rPr lang="en-US" dirty="0" smtClean="0"/>
              <a:t>obvious</a:t>
            </a:r>
            <a:endParaRPr lang="en-US" dirty="0"/>
          </a:p>
          <a:p>
            <a:r>
              <a:rPr lang="en-US" dirty="0" smtClean="0"/>
              <a:t>Loop body must be straight-line code</a:t>
            </a:r>
          </a:p>
          <a:p>
            <a:r>
              <a:rPr lang="en-US" dirty="0" smtClean="0"/>
              <a:t>Subscripts should be unit-stride</a:t>
            </a:r>
          </a:p>
          <a:p>
            <a:r>
              <a:rPr lang="en-US" dirty="0" smtClean="0"/>
              <a:t>Works best with Float32</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19</a:t>
            </a:fld>
            <a:endParaRPr lang="en-US" dirty="0"/>
          </a:p>
        </p:txBody>
      </p:sp>
      <p:sp>
        <p:nvSpPr>
          <p:cNvPr id="4" name="Title 3"/>
          <p:cNvSpPr>
            <a:spLocks noGrp="1"/>
          </p:cNvSpPr>
          <p:nvPr>
            <p:ph type="title"/>
          </p:nvPr>
        </p:nvSpPr>
        <p:spPr/>
        <p:txBody>
          <a:bodyPr/>
          <a:lstStyle/>
          <a:p>
            <a:r>
              <a:rPr lang="en-US" sz="2800" dirty="0" err="1" smtClean="0"/>
              <a:t>Vectorization</a:t>
            </a:r>
            <a:r>
              <a:rPr lang="en-US" sz="2800" dirty="0"/>
              <a:t> Recommendations </a:t>
            </a:r>
            <a:r>
              <a:rPr lang="en-US" sz="2800" dirty="0" smtClean="0"/>
              <a:t/>
            </a:r>
            <a:br>
              <a:rPr lang="en-US" sz="2800" dirty="0" smtClean="0"/>
            </a:br>
            <a:r>
              <a:rPr lang="en-US" sz="2800" dirty="0" smtClean="0"/>
              <a:t>(Julia with </a:t>
            </a:r>
            <a:r>
              <a:rPr lang="en-US" sz="2800" dirty="0"/>
              <a:t>LLVM </a:t>
            </a:r>
            <a:r>
              <a:rPr lang="en-US" sz="2800" dirty="0" smtClean="0"/>
              <a:t>3.3)</a:t>
            </a:r>
            <a:endParaRPr lang="en-US" sz="2800" dirty="0"/>
          </a:p>
        </p:txBody>
      </p:sp>
    </p:spTree>
    <p:extLst>
      <p:ext uri="{BB962C8B-B14F-4D97-AF65-F5344CB8AC3E}">
        <p14:creationId xmlns:p14="http://schemas.microsoft.com/office/powerpoint/2010/main" val="1066647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601790"/>
            <a:ext cx="8228012" cy="2467284"/>
          </a:xfrm>
        </p:spPr>
        <p:txBody>
          <a:bodyPr/>
          <a:lstStyle/>
          <a:p>
            <a:r>
              <a:rPr lang="en-US" dirty="0" smtClean="0"/>
              <a:t>Julia v0.3.0-prerelease</a:t>
            </a:r>
          </a:p>
          <a:p>
            <a:pPr lvl="1"/>
            <a:r>
              <a:rPr lang="en-US" dirty="0" smtClean="0"/>
              <a:t>Download from </a:t>
            </a:r>
            <a:r>
              <a:rPr lang="en-US" dirty="0" smtClean="0">
                <a:latin typeface="Consolas" panose="020B0609020204030204" pitchFamily="49" charset="0"/>
                <a:cs typeface="Consolas" panose="020B0609020204030204" pitchFamily="49" charset="0"/>
                <a:hlinkClick r:id="rId2"/>
              </a:rPr>
              <a:t>http</a:t>
            </a:r>
            <a:r>
              <a:rPr lang="en-US" dirty="0">
                <a:latin typeface="Consolas" panose="020B0609020204030204" pitchFamily="49" charset="0"/>
                <a:cs typeface="Consolas" panose="020B0609020204030204" pitchFamily="49" charset="0"/>
                <a:hlinkClick r:id="rId2"/>
              </a:rPr>
              <a:t>://julialang.org/downloads</a:t>
            </a:r>
            <a:r>
              <a:rPr lang="en-US" dirty="0" smtClean="0">
                <a:latin typeface="Consolas" panose="020B0609020204030204" pitchFamily="49" charset="0"/>
                <a:cs typeface="Consolas" panose="020B0609020204030204" pitchFamily="49" charset="0"/>
                <a:hlinkClick r:id="rId2"/>
              </a:rPr>
              <a:t>/</a:t>
            </a:r>
            <a:r>
              <a:rPr lang="en-US" dirty="0" smtClean="0">
                <a:latin typeface="Consolas" panose="020B0609020204030204" pitchFamily="49" charset="0"/>
                <a:cs typeface="Consolas" panose="020B0609020204030204" pitchFamily="49" charset="0"/>
              </a:rPr>
              <a:t> </a:t>
            </a:r>
          </a:p>
          <a:p>
            <a:pPr marL="0" lvl="1" indent="0">
              <a:buNone/>
            </a:pPr>
            <a:r>
              <a:rPr lang="en-US" sz="2200" dirty="0">
                <a:solidFill>
                  <a:srgbClr val="0071C5"/>
                </a:solidFill>
              </a:rPr>
              <a:t>Julia master</a:t>
            </a:r>
          </a:p>
          <a:p>
            <a:pPr lvl="1"/>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a:t>
            </a:r>
            <a:r>
              <a:rPr lang="en-US" dirty="0" smtClean="0">
                <a:latin typeface="Consolas" panose="020B0609020204030204" pitchFamily="49" charset="0"/>
                <a:cs typeface="Consolas" panose="020B0609020204030204" pitchFamily="49" charset="0"/>
              </a:rPr>
              <a:t>lone</a:t>
            </a:r>
            <a:r>
              <a:rPr lang="en-US" dirty="0" smtClean="0"/>
              <a:t> </a:t>
            </a:r>
            <a:r>
              <a:rPr lang="en-US" dirty="0" smtClean="0">
                <a:latin typeface="Consolas" panose="020B0609020204030204" pitchFamily="49" charset="0"/>
                <a:cs typeface="Consolas" panose="020B0609020204030204" pitchFamily="49" charset="0"/>
                <a:hlinkClick r:id="rId3"/>
              </a:rPr>
              <a:t>https</a:t>
            </a:r>
            <a:r>
              <a:rPr lang="en-US" dirty="0">
                <a:latin typeface="Consolas" panose="020B0609020204030204" pitchFamily="49" charset="0"/>
                <a:cs typeface="Consolas" panose="020B0609020204030204" pitchFamily="49" charset="0"/>
                <a:hlinkClick r:id="rId3"/>
              </a:rPr>
              <a:t>://</a:t>
            </a:r>
            <a:r>
              <a:rPr lang="en-US" dirty="0" smtClean="0">
                <a:latin typeface="Consolas" panose="020B0609020204030204" pitchFamily="49" charset="0"/>
                <a:cs typeface="Consolas" panose="020B0609020204030204" pitchFamily="49" charset="0"/>
                <a:hlinkClick r:id="rId3"/>
              </a:rPr>
              <a:t>github.com/JuliaLang/julia.git</a:t>
            </a:r>
            <a:endParaRPr lang="en-US" dirty="0" smtClean="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Do </a:t>
            </a:r>
            <a:r>
              <a:rPr lang="en-US" u="sng" dirty="0" smtClean="0">
                <a:latin typeface="Consolas" panose="020B0609020204030204" pitchFamily="49" charset="0"/>
                <a:cs typeface="Consolas" panose="020B0609020204030204" pitchFamily="49" charset="0"/>
              </a:rPr>
              <a:t>not</a:t>
            </a:r>
            <a:r>
              <a:rPr lang="en-US" dirty="0" smtClean="0">
                <a:latin typeface="Consolas" panose="020B0609020204030204" pitchFamily="49" charset="0"/>
                <a:cs typeface="Consolas" panose="020B0609020204030204" pitchFamily="49" charset="0"/>
              </a:rPr>
              <a:t> configure with USE_SYSTEM_LLVM=1 </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a:t>
            </a:fld>
            <a:endParaRPr lang="en-US" dirty="0"/>
          </a:p>
        </p:txBody>
      </p:sp>
      <p:sp>
        <p:nvSpPr>
          <p:cNvPr id="4" name="Title 3"/>
          <p:cNvSpPr>
            <a:spLocks noGrp="1"/>
          </p:cNvSpPr>
          <p:nvPr>
            <p:ph type="title"/>
          </p:nvPr>
        </p:nvSpPr>
        <p:spPr/>
        <p:txBody>
          <a:bodyPr/>
          <a:lstStyle/>
          <a:p>
            <a:r>
              <a:rPr lang="en-US" dirty="0" smtClean="0"/>
              <a:t>Scope</a:t>
            </a:r>
            <a:endParaRPr lang="en-US" dirty="0"/>
          </a:p>
        </p:txBody>
      </p:sp>
      <p:sp>
        <p:nvSpPr>
          <p:cNvPr id="5" name="TextBox 4"/>
          <p:cNvSpPr txBox="1"/>
          <p:nvPr/>
        </p:nvSpPr>
        <p:spPr>
          <a:xfrm>
            <a:off x="2468903" y="5685592"/>
            <a:ext cx="4571950" cy="430887"/>
          </a:xfrm>
          <a:prstGeom prst="rect">
            <a:avLst/>
          </a:prstGeom>
          <a:noFill/>
        </p:spPr>
        <p:txBody>
          <a:bodyPr wrap="square" rtlCol="0">
            <a:spAutoFit/>
          </a:bodyPr>
          <a:lstStyle/>
          <a:p>
            <a:r>
              <a:rPr lang="en-US" sz="2200" dirty="0" smtClean="0">
                <a:solidFill>
                  <a:schemeClr val="tx2"/>
                </a:solidFill>
                <a:latin typeface="Verdana" panose="020B0604030504040204" pitchFamily="34" charset="0"/>
                <a:cs typeface="Neo Sans Intel"/>
              </a:rPr>
              <a:t>Julia 0.2 has no </a:t>
            </a:r>
            <a:r>
              <a:rPr lang="en-US" sz="2200" dirty="0" err="1" smtClean="0">
                <a:solidFill>
                  <a:schemeClr val="tx2"/>
                </a:solidFill>
                <a:latin typeface="Verdana" panose="020B0604030504040204" pitchFamily="34" charset="0"/>
                <a:cs typeface="Neo Sans Intel"/>
              </a:rPr>
              <a:t>vectorization</a:t>
            </a:r>
            <a:r>
              <a:rPr lang="en-US" sz="2200" dirty="0" smtClean="0">
                <a:solidFill>
                  <a:schemeClr val="tx2"/>
                </a:solidFill>
                <a:latin typeface="Verdana" panose="020B0604030504040204" pitchFamily="34" charset="0"/>
                <a:cs typeface="Neo Sans Intel"/>
              </a:rPr>
              <a:t>.</a:t>
            </a:r>
          </a:p>
        </p:txBody>
      </p:sp>
    </p:spTree>
    <p:extLst>
      <p:ext uri="{BB962C8B-B14F-4D97-AF65-F5344CB8AC3E}">
        <p14:creationId xmlns:p14="http://schemas.microsoft.com/office/powerpoint/2010/main" val="2016888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874537"/>
            <a:ext cx="8228012" cy="4297663"/>
          </a:xfrm>
        </p:spPr>
        <p:txBody>
          <a:bodyPr/>
          <a:lstStyle/>
          <a:p>
            <a:r>
              <a:rPr lang="en-US" dirty="0" smtClean="0"/>
              <a:t>Each iteration must not read or write a location written by another iteration</a:t>
            </a:r>
          </a:p>
          <a:p>
            <a:pPr lvl="1"/>
            <a:r>
              <a:rPr lang="en-US" dirty="0" smtClean="0"/>
              <a:t>Except for reduction variables, which must be local scalars</a:t>
            </a:r>
          </a:p>
          <a:p>
            <a:pPr marL="0" lvl="1" indent="0">
              <a:spcBef>
                <a:spcPts val="1800"/>
              </a:spcBef>
              <a:buNone/>
            </a:pPr>
            <a:r>
              <a:rPr lang="en-US" sz="2200" dirty="0">
                <a:solidFill>
                  <a:srgbClr val="0071C5"/>
                </a:solidFill>
              </a:rPr>
              <a:t>No iteration </a:t>
            </a:r>
            <a:r>
              <a:rPr lang="en-US" sz="2200" dirty="0" smtClean="0">
                <a:solidFill>
                  <a:srgbClr val="0071C5"/>
                </a:solidFill>
              </a:rPr>
              <a:t>waits </a:t>
            </a:r>
            <a:r>
              <a:rPr lang="en-US" sz="2200" dirty="0">
                <a:solidFill>
                  <a:srgbClr val="0071C5"/>
                </a:solidFill>
              </a:rPr>
              <a:t>on </a:t>
            </a:r>
            <a:r>
              <a:rPr lang="en-US" sz="2200" dirty="0" smtClean="0">
                <a:solidFill>
                  <a:srgbClr val="0071C5"/>
                </a:solidFill>
              </a:rPr>
              <a:t>another</a:t>
            </a:r>
          </a:p>
          <a:p>
            <a:pPr lvl="1"/>
            <a:r>
              <a:rPr lang="en-US" dirty="0"/>
              <a:t>An academic issue for </a:t>
            </a:r>
            <a:r>
              <a:rPr lang="en-US" dirty="0" smtClean="0"/>
              <a:t>now in Julia.</a:t>
            </a:r>
            <a:endParaRPr lang="en-US" dirty="0"/>
          </a:p>
          <a:p>
            <a:pPr>
              <a:spcBef>
                <a:spcPts val="1800"/>
              </a:spcBef>
            </a:pP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a:t> </a:t>
            </a:r>
            <a:r>
              <a:rPr lang="en-US" dirty="0" smtClean="0"/>
              <a:t>s</a:t>
            </a:r>
            <a:r>
              <a:rPr lang="en-US" dirty="0"/>
              <a:t>pec</a:t>
            </a:r>
            <a:r>
              <a:rPr lang="en-US" dirty="0" smtClean="0"/>
              <a:t> </a:t>
            </a:r>
            <a:r>
              <a:rPr lang="en-US" b="1" dirty="0" smtClean="0"/>
              <a:t>not</a:t>
            </a:r>
            <a:r>
              <a:rPr lang="en-US" dirty="0" smtClean="0"/>
              <a:t> same as </a:t>
            </a:r>
            <a:r>
              <a:rPr lang="en-US" dirty="0"/>
              <a:t>classic </a:t>
            </a:r>
            <a:r>
              <a:rPr lang="en-US" dirty="0" err="1"/>
              <a:t>vectorizable</a:t>
            </a:r>
            <a:r>
              <a:rPr lang="en-US" dirty="0"/>
              <a:t> </a:t>
            </a:r>
            <a:r>
              <a:rPr lang="en-US" dirty="0" smtClean="0"/>
              <a:t>loop</a:t>
            </a:r>
          </a:p>
          <a:p>
            <a:pPr lvl="1"/>
            <a:r>
              <a:rPr lang="en-US" dirty="0" smtClean="0"/>
              <a:t>Classic definition allowed limited forms of dependencies</a:t>
            </a:r>
          </a:p>
          <a:p>
            <a:pPr lvl="1"/>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smtClean="0">
                <a:latin typeface="Consolas" panose="020B0609020204030204" pitchFamily="49" charset="0"/>
                <a:cs typeface="Consolas" panose="020B0609020204030204" pitchFamily="49" charset="0"/>
              </a:rPr>
              <a:t> </a:t>
            </a:r>
            <a:r>
              <a:rPr lang="en-US" dirty="0" smtClean="0"/>
              <a:t>tells LLVM “there are no cross-iteration dependencies”</a:t>
            </a:r>
          </a:p>
          <a:p>
            <a:pPr marL="0" lvl="1" indent="0">
              <a:buNone/>
            </a:pP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20</a:t>
            </a:fld>
            <a:endParaRPr lang="en-US" dirty="0"/>
          </a:p>
        </p:txBody>
      </p:sp>
      <p:sp>
        <p:nvSpPr>
          <p:cNvPr id="4" name="Title 3"/>
          <p:cNvSpPr>
            <a:spLocks noGrp="1"/>
          </p:cNvSpPr>
          <p:nvPr>
            <p:ph type="title"/>
          </p:nvPr>
        </p:nvSpPr>
        <p:spPr/>
        <p:txBody>
          <a:bodyPr/>
          <a:lstStyle/>
          <a:p>
            <a:r>
              <a:rPr lang="en-US" dirty="0" smtClean="0"/>
              <a:t>No cross-iteration dependencies</a:t>
            </a:r>
            <a:br>
              <a:rPr lang="en-US" dirty="0" smtClean="0"/>
            </a:br>
            <a:endParaRPr lang="en-US" dirty="0"/>
          </a:p>
        </p:txBody>
      </p:sp>
    </p:spTree>
    <p:extLst>
      <p:ext uri="{BB962C8B-B14F-4D97-AF65-F5344CB8AC3E}">
        <p14:creationId xmlns:p14="http://schemas.microsoft.com/office/powerpoint/2010/main" val="3953470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21</a:t>
            </a:fld>
            <a:endParaRPr lang="en-US" dirty="0"/>
          </a:p>
        </p:txBody>
      </p:sp>
      <p:sp>
        <p:nvSpPr>
          <p:cNvPr id="4" name="Title 3"/>
          <p:cNvSpPr>
            <a:spLocks noGrp="1"/>
          </p:cNvSpPr>
          <p:nvPr>
            <p:ph type="title"/>
          </p:nvPr>
        </p:nvSpPr>
        <p:spPr/>
        <p:txBody>
          <a:bodyPr/>
          <a:lstStyle/>
          <a:p>
            <a:r>
              <a:rPr lang="en-US" dirty="0" smtClean="0"/>
              <a:t>Trip Count Must Be Obvious</a:t>
            </a:r>
            <a:endParaRPr lang="en-US" dirty="0"/>
          </a:p>
        </p:txBody>
      </p:sp>
      <p:sp>
        <p:nvSpPr>
          <p:cNvPr id="5" name="TextBox 4"/>
          <p:cNvSpPr txBox="1"/>
          <p:nvPr/>
        </p:nvSpPr>
        <p:spPr>
          <a:xfrm>
            <a:off x="1095272" y="2170444"/>
            <a:ext cx="2401555" cy="923330"/>
          </a:xfrm>
          <a:prstGeom prst="rect">
            <a:avLst/>
          </a:prstGeom>
          <a:noFill/>
          <a:ln>
            <a:solidFill>
              <a:schemeClr val="tx1"/>
            </a:solidFill>
          </a:ln>
        </p:spPr>
        <p:txBody>
          <a:bodyPr wrap="square" rtlCol="0">
            <a:spAutoFit/>
          </a:bodyPr>
          <a:lstStyle/>
          <a:p>
            <a:r>
              <a:rPr lang="en-US" dirty="0" smtClean="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simd</a:t>
            </a:r>
            <a:r>
              <a:rPr lang="en-US" dirty="0">
                <a:solidFill>
                  <a:schemeClr val="tx2"/>
                </a:solidFill>
                <a:latin typeface="Consolas" panose="020B0609020204030204" pitchFamily="49" charset="0"/>
                <a:cs typeface="Consolas" panose="020B0609020204030204" pitchFamily="49" charset="0"/>
              </a:rPr>
              <a:t> for </a:t>
            </a:r>
            <a:r>
              <a:rPr lang="en-US" dirty="0" smtClean="0">
                <a:solidFill>
                  <a:schemeClr val="tx2"/>
                </a:solidFill>
                <a:latin typeface="Consolas" panose="020B0609020204030204" pitchFamily="49" charset="0"/>
                <a:cs typeface="Consolas" panose="020B0609020204030204" pitchFamily="49" charset="0"/>
              </a:rPr>
              <a:t>i=</a:t>
            </a:r>
            <a:r>
              <a:rPr lang="en-US" i="1" dirty="0" smtClean="0">
                <a:solidFill>
                  <a:schemeClr val="tx2"/>
                </a:solidFill>
                <a:latin typeface="Consolas" panose="020B0609020204030204" pitchFamily="49" charset="0"/>
                <a:cs typeface="Consolas" panose="020B0609020204030204" pitchFamily="49" charset="0"/>
              </a:rPr>
              <a:t>range</a:t>
            </a:r>
            <a:endParaRPr lang="en-US" dirty="0">
              <a:solidFill>
                <a:schemeClr val="tx2"/>
              </a:solidFill>
              <a:latin typeface="Consolas" panose="020B0609020204030204" pitchFamily="49" charset="0"/>
              <a:cs typeface="Consolas" panose="020B0609020204030204" pitchFamily="49" charset="0"/>
            </a:endParaRPr>
          </a:p>
          <a:p>
            <a:r>
              <a:rPr lang="en-US" dirty="0" smtClean="0">
                <a:solidFill>
                  <a:schemeClr val="tx2"/>
                </a:solidFill>
                <a:latin typeface="Consolas" panose="020B0609020204030204" pitchFamily="49" charset="0"/>
                <a:cs typeface="Consolas" panose="020B0609020204030204" pitchFamily="49" charset="0"/>
              </a:rPr>
              <a:t>    …</a:t>
            </a:r>
            <a:endParaRPr lang="en-US" dirty="0">
              <a:solidFill>
                <a:schemeClr val="tx2"/>
              </a:solidFill>
              <a:latin typeface="Consolas" panose="020B0609020204030204" pitchFamily="49" charset="0"/>
              <a:cs typeface="Consolas" panose="020B0609020204030204" pitchFamily="49" charset="0"/>
            </a:endParaRPr>
          </a:p>
          <a:p>
            <a:r>
              <a:rPr lang="en-US" dirty="0" smtClean="0">
                <a:solidFill>
                  <a:schemeClr val="tx2"/>
                </a:solidFill>
                <a:latin typeface="Consolas" panose="020B0609020204030204" pitchFamily="49" charset="0"/>
                <a:cs typeface="Consolas" panose="020B0609020204030204" pitchFamily="49" charset="0"/>
              </a:rPr>
              <a:t>end</a:t>
            </a:r>
            <a:endParaRPr lang="en-US" dirty="0">
              <a:solidFill>
                <a:schemeClr val="tx2"/>
              </a:solidFill>
              <a:latin typeface="Consolas" panose="020B0609020204030204" pitchFamily="49" charset="0"/>
              <a:cs typeface="Consolas" panose="020B0609020204030204" pitchFamily="49" charset="0"/>
            </a:endParaRPr>
          </a:p>
        </p:txBody>
      </p:sp>
      <p:sp>
        <p:nvSpPr>
          <p:cNvPr id="6" name="TextBox 5"/>
          <p:cNvSpPr txBox="1"/>
          <p:nvPr/>
        </p:nvSpPr>
        <p:spPr>
          <a:xfrm>
            <a:off x="3778179" y="2180492"/>
            <a:ext cx="4541856" cy="923330"/>
          </a:xfrm>
          <a:prstGeom prst="rect">
            <a:avLst/>
          </a:prstGeom>
          <a:noFill/>
        </p:spPr>
        <p:txBody>
          <a:bodyPr wrap="square" rtlCol="0">
            <a:spAutoFit/>
          </a:bodyPr>
          <a:lstStyle/>
          <a:p>
            <a:r>
              <a:rPr lang="en-US" dirty="0" smtClean="0">
                <a:solidFill>
                  <a:schemeClr val="tx2"/>
                </a:solidFill>
                <a:latin typeface="Consolas" panose="020B0609020204030204" pitchFamily="49" charset="0"/>
                <a:cs typeface="Consolas" panose="020B0609020204030204" pitchFamily="49" charset="0"/>
              </a:rPr>
              <a:t>length(</a:t>
            </a:r>
            <a:r>
              <a:rPr lang="en-US" i="1" dirty="0" smtClean="0">
                <a:solidFill>
                  <a:schemeClr val="tx2"/>
                </a:solidFill>
                <a:latin typeface="Consolas" panose="020B0609020204030204" pitchFamily="49" charset="0"/>
                <a:cs typeface="Consolas" panose="020B0609020204030204" pitchFamily="49" charset="0"/>
              </a:rPr>
              <a:t>range</a:t>
            </a:r>
            <a:r>
              <a:rPr lang="en-US" dirty="0" smtClean="0">
                <a:solidFill>
                  <a:schemeClr val="tx2"/>
                </a:solidFill>
                <a:latin typeface="Consolas" panose="020B0609020204030204" pitchFamily="49" charset="0"/>
                <a:cs typeface="Consolas" panose="020B0609020204030204" pitchFamily="49" charset="0"/>
              </a:rPr>
              <a:t>)</a:t>
            </a:r>
            <a:r>
              <a:rPr lang="en-US" dirty="0">
                <a:solidFill>
                  <a:schemeClr val="tx2"/>
                </a:solidFill>
                <a:latin typeface="Verdana" panose="020B0604030504040204" pitchFamily="34" charset="0"/>
                <a:cs typeface="Neo Sans Intel"/>
              </a:rPr>
              <a:t> should return </a:t>
            </a:r>
            <a:r>
              <a:rPr lang="en-US" dirty="0" smtClean="0">
                <a:solidFill>
                  <a:schemeClr val="tx2"/>
                </a:solidFill>
                <a:latin typeface="Verdana" panose="020B0604030504040204" pitchFamily="34" charset="0"/>
                <a:cs typeface="Neo Sans Intel"/>
              </a:rPr>
              <a:t>integer</a:t>
            </a:r>
          </a:p>
          <a:p>
            <a:endParaRPr lang="en-US" dirty="0" smtClean="0">
              <a:solidFill>
                <a:schemeClr val="tx2"/>
              </a:solidFill>
              <a:latin typeface="Verdana" panose="020B0604030504040204" pitchFamily="34" charset="0"/>
              <a:cs typeface="Neo Sans Intel"/>
            </a:endParaRPr>
          </a:p>
          <a:p>
            <a:r>
              <a:rPr lang="en-US" i="1" dirty="0" smtClean="0">
                <a:solidFill>
                  <a:schemeClr val="tx2"/>
                </a:solidFill>
                <a:latin typeface="Consolas" panose="020B0609020204030204" pitchFamily="49" charset="0"/>
                <a:cs typeface="Consolas" panose="020B0609020204030204" pitchFamily="49" charset="0"/>
              </a:rPr>
              <a:t>m</a:t>
            </a:r>
            <a:r>
              <a:rPr lang="en-US" dirty="0" smtClean="0">
                <a:solidFill>
                  <a:schemeClr val="tx2"/>
                </a:solidFill>
                <a:latin typeface="Consolas" panose="020B0609020204030204" pitchFamily="49" charset="0"/>
                <a:cs typeface="Consolas" panose="020B0609020204030204" pitchFamily="49" charset="0"/>
              </a:rPr>
              <a:t>:</a:t>
            </a:r>
            <a:r>
              <a:rPr lang="en-US" i="1" dirty="0" smtClean="0">
                <a:solidFill>
                  <a:schemeClr val="tx2"/>
                </a:solidFill>
                <a:latin typeface="Consolas" panose="020B0609020204030204" pitchFamily="49" charset="0"/>
                <a:cs typeface="Consolas" panose="020B0609020204030204" pitchFamily="49" charset="0"/>
              </a:rPr>
              <a:t>n</a:t>
            </a:r>
            <a:r>
              <a:rPr lang="en-US" dirty="0" smtClean="0">
                <a:solidFill>
                  <a:schemeClr val="tx2"/>
                </a:solidFill>
                <a:latin typeface="Verdana" panose="020B0604030504040204" pitchFamily="34" charset="0"/>
                <a:cs typeface="Neo Sans Intel"/>
              </a:rPr>
              <a:t> form of </a:t>
            </a:r>
            <a:r>
              <a:rPr lang="en-US" i="1" dirty="0" smtClean="0">
                <a:solidFill>
                  <a:schemeClr val="tx2"/>
                </a:solidFill>
                <a:latin typeface="Verdana" panose="020B0604030504040204" pitchFamily="34" charset="0"/>
                <a:cs typeface="Neo Sans Intel"/>
              </a:rPr>
              <a:t>range </a:t>
            </a:r>
            <a:r>
              <a:rPr lang="en-US" dirty="0" smtClean="0">
                <a:solidFill>
                  <a:schemeClr val="tx2"/>
                </a:solidFill>
                <a:latin typeface="Verdana" panose="020B0604030504040204" pitchFamily="34" charset="0"/>
                <a:cs typeface="Neo Sans Intel"/>
              </a:rPr>
              <a:t>works fine</a:t>
            </a:r>
          </a:p>
        </p:txBody>
      </p:sp>
    </p:spTree>
    <p:extLst>
      <p:ext uri="{BB962C8B-B14F-4D97-AF65-F5344CB8AC3E}">
        <p14:creationId xmlns:p14="http://schemas.microsoft.com/office/powerpoint/2010/main" val="3537297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84" y="2843683"/>
            <a:ext cx="8229510" cy="3237048"/>
          </a:xfrm>
        </p:spPr>
        <p:txBody>
          <a:bodyPr/>
          <a:lstStyle/>
          <a:p>
            <a:r>
              <a:rPr lang="en-US" dirty="0" smtClean="0"/>
              <a:t>All method calls must be </a:t>
            </a:r>
            <a:r>
              <a:rPr lang="en-US" dirty="0" err="1" smtClean="0"/>
              <a:t>inlined</a:t>
            </a:r>
            <a:endParaRPr lang="en-US" dirty="0" smtClean="0"/>
          </a:p>
          <a:p>
            <a:pPr lvl="1"/>
            <a:r>
              <a:rPr lang="en-US" sz="1800" dirty="0" smtClean="0"/>
              <a:t>Type inference must determine any call targets</a:t>
            </a:r>
          </a:p>
          <a:p>
            <a:pPr lvl="1"/>
            <a:r>
              <a:rPr lang="en-US" sz="1800" dirty="0" smtClean="0"/>
              <a:t>Learn how to write type-stable code</a:t>
            </a:r>
          </a:p>
          <a:p>
            <a:r>
              <a:rPr lang="en-US" dirty="0" smtClean="0"/>
              <a:t>No exception constructs</a:t>
            </a:r>
          </a:p>
          <a:p>
            <a:pPr lvl="1"/>
            <a:r>
              <a:rPr lang="en-US" sz="1800" b="1" dirty="0" smtClean="0"/>
              <a:t>Turn off bounds checking </a:t>
            </a:r>
            <a:r>
              <a:rPr lang="en-US" sz="1800" dirty="0" smtClean="0"/>
              <a:t>(</a:t>
            </a:r>
            <a:r>
              <a:rPr lang="en-US" sz="1800" dirty="0" smtClean="0">
                <a:latin typeface="Consolas" panose="020B0609020204030204" pitchFamily="49" charset="0"/>
                <a:cs typeface="Consolas" panose="020B0609020204030204" pitchFamily="49" charset="0"/>
              </a:rPr>
              <a:t>@inbounds</a:t>
            </a:r>
            <a:r>
              <a:rPr lang="en-US" dirty="0" smtClean="0"/>
              <a:t>)</a:t>
            </a:r>
          </a:p>
          <a:p>
            <a:r>
              <a:rPr lang="en-US" dirty="0" smtClean="0"/>
              <a:t>Short a&amp;&amp;b, a||b, and </a:t>
            </a:r>
            <a:r>
              <a:rPr lang="en-US" dirty="0" err="1" smtClean="0"/>
              <a:t>a?b:c</a:t>
            </a:r>
            <a:r>
              <a:rPr lang="en-US" dirty="0" smtClean="0"/>
              <a:t> constructs </a:t>
            </a:r>
            <a:r>
              <a:rPr lang="en-US" i="1" dirty="0" smtClean="0"/>
              <a:t>sometimes </a:t>
            </a:r>
            <a:r>
              <a:rPr lang="en-US" dirty="0" smtClean="0"/>
              <a:t>work</a:t>
            </a:r>
          </a:p>
          <a:p>
            <a:pPr lvl="1"/>
            <a:r>
              <a:rPr lang="en-US" sz="1800" b="1" dirty="0" smtClean="0"/>
              <a:t>If</a:t>
            </a:r>
            <a:r>
              <a:rPr lang="en-US" sz="1800" dirty="0" smtClean="0"/>
              <a:t> LLVM converts it to “select” operation before </a:t>
            </a:r>
            <a:r>
              <a:rPr lang="en-US" sz="1800" dirty="0" err="1" smtClean="0"/>
              <a:t>vectorizer</a:t>
            </a:r>
            <a:r>
              <a:rPr lang="en-US" sz="1800" dirty="0" smtClean="0"/>
              <a:t> sees it</a:t>
            </a:r>
            <a:endParaRPr lang="en-US" sz="18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22</a:t>
            </a:fld>
            <a:endParaRPr lang="en-US" dirty="0"/>
          </a:p>
        </p:txBody>
      </p:sp>
      <p:sp>
        <p:nvSpPr>
          <p:cNvPr id="4" name="Title 3"/>
          <p:cNvSpPr>
            <a:spLocks noGrp="1"/>
          </p:cNvSpPr>
          <p:nvPr>
            <p:ph type="title"/>
          </p:nvPr>
        </p:nvSpPr>
        <p:spPr/>
        <p:txBody>
          <a:bodyPr/>
          <a:lstStyle/>
          <a:p>
            <a:r>
              <a:rPr lang="en-US" sz="3200" dirty="0"/>
              <a:t>Loop </a:t>
            </a:r>
            <a:r>
              <a:rPr lang="en-US" sz="3200" dirty="0" smtClean="0"/>
              <a:t>body should be straight-line code.</a:t>
            </a:r>
            <a:endParaRPr lang="en-US" sz="3200" dirty="0"/>
          </a:p>
        </p:txBody>
      </p:sp>
      <p:sp>
        <p:nvSpPr>
          <p:cNvPr id="5" name="TextBox 4"/>
          <p:cNvSpPr txBox="1"/>
          <p:nvPr/>
        </p:nvSpPr>
        <p:spPr>
          <a:xfrm>
            <a:off x="1537400" y="1442491"/>
            <a:ext cx="5174899" cy="861774"/>
          </a:xfrm>
          <a:prstGeom prst="rect">
            <a:avLst/>
          </a:prstGeom>
          <a:noFill/>
          <a:ln>
            <a:solidFill>
              <a:schemeClr val="tx1"/>
            </a:solidFill>
          </a:ln>
        </p:spPr>
        <p:txBody>
          <a:bodyPr wrap="square" rtlCol="0">
            <a:spAutoFit/>
          </a:bodyPr>
          <a:lstStyle/>
          <a:p>
            <a:r>
              <a:rPr lang="en-US" sz="1600" dirty="0" smtClean="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a:t>
            </a:r>
            <a:r>
              <a:rPr lang="en-US" sz="1600" dirty="0" smtClean="0">
                <a:solidFill>
                  <a:schemeClr val="tx2"/>
                </a:solidFill>
                <a:latin typeface="Consolas" panose="020B0609020204030204" pitchFamily="49" charset="0"/>
                <a:cs typeface="Consolas" panose="020B0609020204030204" pitchFamily="49" charset="0"/>
              </a:rPr>
              <a:t>i=</a:t>
            </a:r>
            <a:r>
              <a:rPr lang="en-US" sz="1600" i="1" dirty="0" smtClean="0">
                <a:solidFill>
                  <a:schemeClr val="tx2"/>
                </a:solidFill>
                <a:latin typeface="Consolas" panose="020B0609020204030204" pitchFamily="49" charset="0"/>
                <a:cs typeface="Consolas" panose="020B0609020204030204" pitchFamily="49" charset="0"/>
              </a:rPr>
              <a:t>range</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a:t>
            </a:r>
            <a:r>
              <a:rPr lang="en-US" sz="1600" dirty="0" smtClean="0">
                <a:solidFill>
                  <a:srgbClr val="C00000"/>
                </a:solidFill>
                <a:latin typeface="Consolas" panose="020B0609020204030204" pitchFamily="49" charset="0"/>
                <a:cs typeface="Consolas" panose="020B0609020204030204" pitchFamily="49" charset="0"/>
              </a:rPr>
              <a:t>… </a:t>
            </a:r>
            <a:r>
              <a:rPr lang="en-US" sz="1600" i="1" dirty="0" smtClean="0">
                <a:solidFill>
                  <a:srgbClr val="C00000"/>
                </a:solidFill>
                <a:latin typeface="Consolas" panose="020B0609020204030204" pitchFamily="49" charset="0"/>
                <a:cs typeface="Consolas" panose="020B0609020204030204" pitchFamily="49" charset="0"/>
              </a:rPr>
              <a:t>no control-flow altering constructs …</a:t>
            </a:r>
            <a:endParaRPr lang="en-US" sz="1600" dirty="0">
              <a:solidFill>
                <a:srgbClr val="C00000"/>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end</a:t>
            </a:r>
            <a:endParaRPr lang="en-US" sz="1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32654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23</a:t>
            </a:fld>
            <a:endParaRPr lang="en-US" dirty="0"/>
          </a:p>
        </p:txBody>
      </p:sp>
      <p:sp>
        <p:nvSpPr>
          <p:cNvPr id="4" name="Title 3"/>
          <p:cNvSpPr>
            <a:spLocks noGrp="1"/>
          </p:cNvSpPr>
          <p:nvPr>
            <p:ph type="title"/>
          </p:nvPr>
        </p:nvSpPr>
        <p:spPr/>
        <p:txBody>
          <a:bodyPr/>
          <a:lstStyle/>
          <a:p>
            <a:r>
              <a:rPr lang="en-US" dirty="0" smtClean="0"/>
              <a:t>Example with ?: that works</a:t>
            </a:r>
            <a:endParaRPr lang="en-US" dirty="0"/>
          </a:p>
        </p:txBody>
      </p:sp>
      <p:sp>
        <p:nvSpPr>
          <p:cNvPr id="5" name="TextBox 4"/>
          <p:cNvSpPr txBox="1"/>
          <p:nvPr/>
        </p:nvSpPr>
        <p:spPr>
          <a:xfrm>
            <a:off x="988174" y="1811536"/>
            <a:ext cx="6990215" cy="2062103"/>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clip( x, a, b, )</a:t>
            </a:r>
          </a:p>
          <a:p>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i=1:length(x)</a:t>
            </a:r>
          </a:p>
          <a:p>
            <a:r>
              <a:rPr lang="en-US" sz="1600" dirty="0">
                <a:solidFill>
                  <a:schemeClr val="tx2"/>
                </a:solidFill>
                <a:latin typeface="Consolas" panose="020B0609020204030204" pitchFamily="49" charset="0"/>
                <a:cs typeface="Consolas" panose="020B0609020204030204" pitchFamily="49" charset="0"/>
              </a:rPr>
              <a:t>        @inbounds x[i] = x[i</a:t>
            </a:r>
            <a:r>
              <a:rPr lang="en-US" sz="1600" dirty="0" smtClean="0">
                <a:solidFill>
                  <a:schemeClr val="tx2"/>
                </a:solidFill>
                <a:latin typeface="Consolas" panose="020B0609020204030204" pitchFamily="49" charset="0"/>
                <a:cs typeface="Consolas" panose="020B0609020204030204" pitchFamily="49" charset="0"/>
              </a:rPr>
              <a:t>]&lt;a </a:t>
            </a:r>
            <a:r>
              <a:rPr lang="en-US" sz="1600" dirty="0">
                <a:solidFill>
                  <a:schemeClr val="tx2"/>
                </a:solidFill>
                <a:latin typeface="Consolas" panose="020B0609020204030204" pitchFamily="49" charset="0"/>
                <a:cs typeface="Consolas" panose="020B0609020204030204" pitchFamily="49" charset="0"/>
              </a:rPr>
              <a:t>? a : x[i</a:t>
            </a:r>
            <a:r>
              <a:rPr lang="en-US" sz="1600" dirty="0" smtClean="0">
                <a:solidFill>
                  <a:schemeClr val="tx2"/>
                </a:solidFill>
                <a:latin typeface="Consolas" panose="020B0609020204030204" pitchFamily="49" charset="0"/>
                <a:cs typeface="Consolas" panose="020B0609020204030204" pitchFamily="49" charset="0"/>
              </a:rPr>
              <a:t>]&gt;b </a:t>
            </a:r>
            <a:r>
              <a:rPr lang="en-US" sz="1600" dirty="0">
                <a:solidFill>
                  <a:schemeClr val="tx2"/>
                </a:solidFill>
                <a:latin typeface="Consolas" panose="020B0609020204030204" pitchFamily="49" charset="0"/>
                <a:cs typeface="Consolas" panose="020B0609020204030204" pitchFamily="49" charset="0"/>
              </a:rPr>
              <a:t>? b : x[i]</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smtClean="0">
                <a:solidFill>
                  <a:schemeClr val="tx2"/>
                </a:solidFill>
                <a:latin typeface="Consolas" panose="020B0609020204030204" pitchFamily="49" charset="0"/>
                <a:cs typeface="Consolas" panose="020B0609020204030204" pitchFamily="49" charset="0"/>
              </a:rPr>
              <a:t>end</a:t>
            </a:r>
          </a:p>
          <a:p>
            <a:endParaRPr lang="en-US" sz="1600" dirty="0" smtClean="0">
              <a:solidFill>
                <a:schemeClr val="tx2"/>
              </a:solidFill>
              <a:latin typeface="Consolas" panose="020B0609020204030204" pitchFamily="49" charset="0"/>
              <a:cs typeface="Consolas" panose="020B0609020204030204" pitchFamily="49" charset="0"/>
            </a:endParaRPr>
          </a:p>
          <a:p>
            <a:r>
              <a:rPr lang="en-US" sz="1600" i="1" dirty="0" smtClean="0">
                <a:solidFill>
                  <a:schemeClr val="tx2"/>
                </a:solidFill>
                <a:latin typeface="Consolas" panose="020B0609020204030204" pitchFamily="49" charset="0"/>
                <a:cs typeface="Consolas" panose="020B0609020204030204" pitchFamily="49" charset="0"/>
              </a:rPr>
              <a:t># Shows that code </a:t>
            </a:r>
            <a:r>
              <a:rPr lang="en-US" sz="1600" i="1" dirty="0" err="1" smtClean="0">
                <a:solidFill>
                  <a:schemeClr val="tx2"/>
                </a:solidFill>
                <a:latin typeface="Consolas" panose="020B0609020204030204" pitchFamily="49" charset="0"/>
                <a:cs typeface="Consolas" panose="020B0609020204030204" pitchFamily="49" charset="0"/>
              </a:rPr>
              <a:t>vectorizes</a:t>
            </a:r>
            <a:r>
              <a:rPr lang="en-US" sz="1600" i="1" dirty="0" smtClean="0">
                <a:solidFill>
                  <a:schemeClr val="tx2"/>
                </a:solidFill>
                <a:latin typeface="Consolas" panose="020B0609020204030204" pitchFamily="49" charset="0"/>
                <a:cs typeface="Consolas" panose="020B0609020204030204" pitchFamily="49" charset="0"/>
              </a:rPr>
              <a:t> for Float3</a:t>
            </a:r>
            <a:r>
              <a:rPr lang="en-US" sz="1600" dirty="0" smtClean="0">
                <a:solidFill>
                  <a:schemeClr val="tx2"/>
                </a:solidFill>
                <a:latin typeface="Consolas" panose="020B0609020204030204" pitchFamily="49" charset="0"/>
                <a:cs typeface="Consolas" panose="020B0609020204030204" pitchFamily="49" charset="0"/>
              </a:rPr>
              <a:t>2</a:t>
            </a:r>
            <a:endParaRPr lang="en-US" sz="1600" dirty="0">
              <a:solidFill>
                <a:schemeClr val="tx2"/>
              </a:solidFill>
              <a:latin typeface="Consolas" panose="020B0609020204030204" pitchFamily="49" charset="0"/>
              <a:cs typeface="Consolas" panose="020B0609020204030204" pitchFamily="49" charset="0"/>
            </a:endParaRPr>
          </a:p>
          <a:p>
            <a:r>
              <a:rPr lang="en-US" sz="1600" dirty="0" err="1">
                <a:solidFill>
                  <a:schemeClr val="tx2"/>
                </a:solidFill>
                <a:latin typeface="Consolas" panose="020B0609020204030204" pitchFamily="49" charset="0"/>
                <a:cs typeface="Consolas" panose="020B0609020204030204" pitchFamily="49" charset="0"/>
              </a:rPr>
              <a:t>code_llvm</a:t>
            </a:r>
            <a:r>
              <a:rPr lang="en-US" sz="1600" dirty="0">
                <a:solidFill>
                  <a:schemeClr val="tx2"/>
                </a:solidFill>
                <a:latin typeface="Consolas" panose="020B0609020204030204" pitchFamily="49" charset="0"/>
                <a:cs typeface="Consolas" panose="020B0609020204030204" pitchFamily="49" charset="0"/>
              </a:rPr>
              <a:t>( clip, (Array{Float32,1},</a:t>
            </a:r>
            <a:r>
              <a:rPr lang="en-US" sz="1600" dirty="0" smtClean="0">
                <a:solidFill>
                  <a:schemeClr val="tx2"/>
                </a:solidFill>
                <a:latin typeface="Consolas" panose="020B0609020204030204" pitchFamily="49" charset="0"/>
                <a:cs typeface="Consolas" panose="020B0609020204030204" pitchFamily="49" charset="0"/>
              </a:rPr>
              <a:t>Float32,Float32))</a:t>
            </a:r>
            <a:endParaRPr lang="en-US" sz="1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91364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26098" y="3395083"/>
            <a:ext cx="1463024" cy="2743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10" name="Rectangle 9"/>
          <p:cNvSpPr/>
          <p:nvPr/>
        </p:nvSpPr>
        <p:spPr>
          <a:xfrm>
            <a:off x="457245" y="2932474"/>
            <a:ext cx="1463024" cy="2743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2" name="Content Placeholder 1"/>
          <p:cNvSpPr>
            <a:spLocks noGrp="1"/>
          </p:cNvSpPr>
          <p:nvPr>
            <p:ph idx="1"/>
          </p:nvPr>
        </p:nvSpPr>
        <p:spPr>
          <a:xfrm>
            <a:off x="457245" y="1508781"/>
            <a:ext cx="6034974" cy="548634"/>
          </a:xfrm>
        </p:spPr>
        <p:txBody>
          <a:bodyPr/>
          <a:lstStyle/>
          <a:p>
            <a:r>
              <a:rPr lang="en-US" dirty="0" smtClean="0"/>
              <a:t>Look for “</a:t>
            </a:r>
            <a:r>
              <a:rPr lang="en-US" dirty="0" err="1" smtClean="0"/>
              <a:t>vector.body</a:t>
            </a:r>
            <a:r>
              <a:rPr lang="en-US" dirty="0" smtClean="0"/>
              <a:t>” and &lt;</a:t>
            </a:r>
            <a:r>
              <a:rPr lang="en-US" i="1" dirty="0" smtClean="0"/>
              <a:t>size </a:t>
            </a:r>
            <a:r>
              <a:rPr lang="en-US" dirty="0" smtClean="0"/>
              <a:t>x </a:t>
            </a:r>
            <a:r>
              <a:rPr lang="en-US" i="1" dirty="0" smtClean="0"/>
              <a:t>type</a:t>
            </a:r>
            <a:r>
              <a:rPr lang="en-US" dirty="0" smtClean="0"/>
              <a:t>&gt;</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24</a:t>
            </a:fld>
            <a:endParaRPr lang="en-US" dirty="0"/>
          </a:p>
        </p:txBody>
      </p:sp>
      <p:sp>
        <p:nvSpPr>
          <p:cNvPr id="4" name="Title 3"/>
          <p:cNvSpPr>
            <a:spLocks noGrp="1"/>
          </p:cNvSpPr>
          <p:nvPr>
            <p:ph type="title"/>
          </p:nvPr>
        </p:nvSpPr>
        <p:spPr>
          <a:xfrm>
            <a:off x="455613" y="442277"/>
            <a:ext cx="8229600" cy="700748"/>
          </a:xfrm>
        </p:spPr>
        <p:txBody>
          <a:bodyPr/>
          <a:lstStyle/>
          <a:p>
            <a:r>
              <a:rPr lang="en-US" dirty="0" smtClean="0"/>
              <a:t>Skimming </a:t>
            </a:r>
            <a:r>
              <a:rPr lang="en-US" dirty="0" err="1" smtClean="0"/>
              <a:t>code_llvm</a:t>
            </a:r>
            <a:r>
              <a:rPr lang="en-US" dirty="0" smtClean="0"/>
              <a:t> output</a:t>
            </a:r>
            <a:endParaRPr lang="en-US" dirty="0"/>
          </a:p>
        </p:txBody>
      </p:sp>
      <p:sp>
        <p:nvSpPr>
          <p:cNvPr id="6" name="TextBox 5"/>
          <p:cNvSpPr txBox="1"/>
          <p:nvPr/>
        </p:nvSpPr>
        <p:spPr>
          <a:xfrm>
            <a:off x="457245" y="2148854"/>
            <a:ext cx="6959186" cy="3785652"/>
          </a:xfrm>
          <a:prstGeom prst="rect">
            <a:avLst/>
          </a:prstGeom>
          <a:noFill/>
          <a:ln>
            <a:solidFill>
              <a:schemeClr val="tx1"/>
            </a:solidFill>
          </a:ln>
        </p:spPr>
        <p:txBody>
          <a:bodyPr wrap="square" rtlCol="0">
            <a:spAutoFit/>
          </a:bodyPr>
          <a:lstStyle/>
          <a:p>
            <a:r>
              <a:rPr lang="en-US" sz="1600" b="1" dirty="0">
                <a:solidFill>
                  <a:schemeClr val="tx2"/>
                </a:solidFill>
                <a:latin typeface="Consolas" panose="020B0609020204030204" pitchFamily="49" charset="0"/>
                <a:cs typeface="Consolas" panose="020B0609020204030204" pitchFamily="49" charset="0"/>
              </a:rPr>
              <a:t>vector.ph:  </a:t>
            </a:r>
            <a:r>
              <a:rPr lang="en-US" sz="1600" dirty="0" smtClean="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preds</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L.preheader</a:t>
            </a:r>
            <a:endParaRPr lang="en-US" sz="1600" dirty="0">
              <a:solidFill>
                <a:schemeClr val="tx2"/>
              </a:solidFill>
              <a:latin typeface="Consolas" panose="020B0609020204030204" pitchFamily="49" charset="0"/>
              <a:cs typeface="Consolas" panose="020B0609020204030204" pitchFamily="49" charset="0"/>
            </a:endParaRPr>
          </a:p>
          <a:p>
            <a:endParaRPr lang="en-US" sz="1600" dirty="0" smtClean="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endParaRPr lang="en-US" sz="1600" dirty="0">
              <a:solidFill>
                <a:schemeClr val="tx2"/>
              </a:solidFill>
              <a:latin typeface="Consolas" panose="020B0609020204030204" pitchFamily="49" charset="0"/>
              <a:cs typeface="Consolas" panose="020B0609020204030204" pitchFamily="49" charset="0"/>
            </a:endParaRPr>
          </a:p>
          <a:p>
            <a:r>
              <a:rPr lang="en-US" sz="1600" b="1" dirty="0" err="1">
                <a:solidFill>
                  <a:schemeClr val="tx2"/>
                </a:solidFill>
                <a:latin typeface="Consolas" panose="020B0609020204030204" pitchFamily="49" charset="0"/>
                <a:cs typeface="Consolas" panose="020B0609020204030204" pitchFamily="49" charset="0"/>
              </a:rPr>
              <a:t>vector.body</a:t>
            </a:r>
            <a:r>
              <a:rPr lang="en-US" sz="1600" b="1" dirty="0" smtClean="0">
                <a:solidFill>
                  <a:schemeClr val="tx2"/>
                </a:solidFill>
                <a:latin typeface="Consolas" panose="020B0609020204030204" pitchFamily="49" charset="0"/>
                <a:cs typeface="Consolas" panose="020B0609020204030204" pitchFamily="49" charset="0"/>
              </a:rPr>
              <a:t>:</a:t>
            </a:r>
            <a:r>
              <a:rPr lang="en-US" sz="1600" dirty="0" smtClean="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preds</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vector.body</a:t>
            </a:r>
            <a:r>
              <a:rPr lang="en-US" sz="1600" dirty="0">
                <a:solidFill>
                  <a:schemeClr val="tx2"/>
                </a:solidFill>
                <a:latin typeface="Consolas" panose="020B0609020204030204" pitchFamily="49" charset="0"/>
                <a:cs typeface="Consolas" panose="020B0609020204030204" pitchFamily="49" charset="0"/>
              </a:rPr>
              <a:t>, %vector.ph</a:t>
            </a:r>
          </a:p>
          <a:p>
            <a:r>
              <a:rPr lang="en-US" sz="1600" dirty="0" smtClean="0">
                <a:solidFill>
                  <a:schemeClr val="tx2"/>
                </a:solidFill>
                <a:latin typeface="Consolas" panose="020B0609020204030204" pitchFamily="49" charset="0"/>
                <a:cs typeface="Consolas" panose="020B0609020204030204" pitchFamily="49" charset="0"/>
              </a:rPr>
              <a:t>  ...</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%wide.load17 = load &lt;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%25, align 4</a:t>
            </a:r>
          </a:p>
          <a:p>
            <a:r>
              <a:rPr lang="en-US" sz="1600" dirty="0">
                <a:solidFill>
                  <a:schemeClr val="tx2"/>
                </a:solidFill>
                <a:latin typeface="Consolas" panose="020B0609020204030204" pitchFamily="49" charset="0"/>
                <a:cs typeface="Consolas" panose="020B0609020204030204" pitchFamily="49" charset="0"/>
              </a:rPr>
              <a:t>  %26 = </a:t>
            </a:r>
            <a:r>
              <a:rPr lang="en-US" sz="1600" dirty="0" err="1">
                <a:solidFill>
                  <a:schemeClr val="tx2"/>
                </a:solidFill>
                <a:latin typeface="Consolas" panose="020B0609020204030204" pitchFamily="49" charset="0"/>
                <a:cs typeface="Consolas" panose="020B0609020204030204" pitchFamily="49" charset="0"/>
              </a:rPr>
              <a:t>fcmp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uge</a:t>
            </a:r>
            <a:r>
              <a:rPr lang="en-US" sz="1600" dirty="0">
                <a:solidFill>
                  <a:schemeClr val="tx2"/>
                </a:solidFill>
                <a:latin typeface="Consolas" panose="020B0609020204030204" pitchFamily="49" charset="0"/>
                <a:cs typeface="Consolas" panose="020B0609020204030204" pitchFamily="49" charset="0"/>
              </a:rPr>
              <a:t> &lt;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a:t>
            </a:r>
            <a:r>
              <a:rPr lang="en-US" sz="1600" dirty="0" err="1">
                <a:solidFill>
                  <a:schemeClr val="tx2"/>
                </a:solidFill>
                <a:latin typeface="Consolas" panose="020B0609020204030204" pitchFamily="49" charset="0"/>
                <a:cs typeface="Consolas" panose="020B0609020204030204" pitchFamily="49" charset="0"/>
              </a:rPr>
              <a:t>wide.load</a:t>
            </a:r>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broadcast.splat19</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36 = and &lt;8 x i1&gt; %27, %33</a:t>
            </a:r>
          </a:p>
          <a:p>
            <a:r>
              <a:rPr lang="en-US" sz="1600" dirty="0">
                <a:solidFill>
                  <a:schemeClr val="tx2"/>
                </a:solidFill>
                <a:latin typeface="Consolas" panose="020B0609020204030204" pitchFamily="49" charset="0"/>
                <a:cs typeface="Consolas" panose="020B0609020204030204" pitchFamily="49" charset="0"/>
              </a:rPr>
              <a:t>  ...</a:t>
            </a:r>
          </a:p>
          <a:p>
            <a:r>
              <a:rPr lang="en-US" sz="1600" dirty="0" smtClean="0">
                <a:solidFill>
                  <a:schemeClr val="tx2"/>
                </a:solidFill>
                <a:latin typeface="Consolas" panose="020B0609020204030204" pitchFamily="49" charset="0"/>
                <a:cs typeface="Consolas" panose="020B0609020204030204" pitchFamily="49" charset="0"/>
              </a:rPr>
              <a:t>  store </a:t>
            </a:r>
            <a:r>
              <a:rPr lang="en-US" sz="1600" dirty="0">
                <a:solidFill>
                  <a:schemeClr val="tx2"/>
                </a:solidFill>
                <a:latin typeface="Consolas" panose="020B0609020204030204" pitchFamily="49" charset="0"/>
                <a:cs typeface="Consolas" panose="020B0609020204030204" pitchFamily="49" charset="0"/>
              </a:rPr>
              <a:t>&lt;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%predphi26, &lt;</a:t>
            </a:r>
            <a:r>
              <a:rPr lang="en-US" sz="1600" b="1" dirty="0">
                <a:solidFill>
                  <a:schemeClr val="tx2"/>
                </a:solidFill>
                <a:latin typeface="Consolas" panose="020B0609020204030204" pitchFamily="49" charset="0"/>
                <a:cs typeface="Consolas" panose="020B0609020204030204" pitchFamily="49" charset="0"/>
              </a:rPr>
              <a:t>8 x float</a:t>
            </a:r>
            <a:r>
              <a:rPr lang="en-US" sz="1600" dirty="0">
                <a:solidFill>
                  <a:schemeClr val="tx2"/>
                </a:solidFill>
                <a:latin typeface="Consolas" panose="020B0609020204030204" pitchFamily="49" charset="0"/>
                <a:cs typeface="Consolas" panose="020B0609020204030204" pitchFamily="49" charset="0"/>
              </a:rPr>
              <a:t>&gt;* %25, align 4</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index.next</a:t>
            </a:r>
            <a:r>
              <a:rPr lang="en-US" sz="1600" dirty="0">
                <a:solidFill>
                  <a:schemeClr val="tx2"/>
                </a:solidFill>
                <a:latin typeface="Consolas" panose="020B0609020204030204" pitchFamily="49" charset="0"/>
                <a:cs typeface="Consolas" panose="020B0609020204030204" pitchFamily="49" charset="0"/>
              </a:rPr>
              <a:t> = add i64 %index, 24</a:t>
            </a:r>
          </a:p>
          <a:p>
            <a:r>
              <a:rPr lang="en-US" sz="1600" dirty="0">
                <a:solidFill>
                  <a:schemeClr val="tx2"/>
                </a:solidFill>
                <a:latin typeface="Consolas" panose="020B0609020204030204" pitchFamily="49" charset="0"/>
                <a:cs typeface="Consolas" panose="020B0609020204030204" pitchFamily="49" charset="0"/>
              </a:rPr>
              <a:t>  %38 = </a:t>
            </a:r>
            <a:r>
              <a:rPr lang="en-US" sz="1600" dirty="0" err="1">
                <a:solidFill>
                  <a:schemeClr val="tx2"/>
                </a:solidFill>
                <a:latin typeface="Consolas" panose="020B0609020204030204" pitchFamily="49" charset="0"/>
                <a:cs typeface="Consolas" panose="020B0609020204030204" pitchFamily="49" charset="0"/>
              </a:rPr>
              <a:t>icmp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eq</a:t>
            </a:r>
            <a:r>
              <a:rPr lang="en-US" sz="1600" dirty="0">
                <a:solidFill>
                  <a:schemeClr val="tx2"/>
                </a:solidFill>
                <a:latin typeface="Consolas" panose="020B0609020204030204" pitchFamily="49" charset="0"/>
                <a:cs typeface="Consolas" panose="020B0609020204030204" pitchFamily="49" charset="0"/>
              </a:rPr>
              <a:t> i64 %</a:t>
            </a:r>
            <a:r>
              <a:rPr lang="en-US" sz="1600" dirty="0" err="1">
                <a:solidFill>
                  <a:schemeClr val="tx2"/>
                </a:solidFill>
                <a:latin typeface="Consolas" panose="020B0609020204030204" pitchFamily="49" charset="0"/>
                <a:cs typeface="Consolas" panose="020B0609020204030204" pitchFamily="49" charset="0"/>
              </a:rPr>
              <a:t>index.next</a:t>
            </a:r>
            <a:r>
              <a:rPr lang="en-US" sz="1600" dirty="0">
                <a:solidFill>
                  <a:schemeClr val="tx2"/>
                </a:solidFill>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n.vec</a:t>
            </a:r>
            <a:endParaRPr lang="en-US" sz="1600" dirty="0" smtClean="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br</a:t>
            </a:r>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i1 %38, label %</a:t>
            </a:r>
            <a:r>
              <a:rPr lang="en-US" sz="1600" dirty="0" err="1">
                <a:solidFill>
                  <a:schemeClr val="tx2"/>
                </a:solidFill>
                <a:latin typeface="Consolas" panose="020B0609020204030204" pitchFamily="49" charset="0"/>
                <a:cs typeface="Consolas" panose="020B0609020204030204" pitchFamily="49" charset="0"/>
              </a:rPr>
              <a:t>middle.block</a:t>
            </a:r>
            <a:r>
              <a:rPr lang="en-US" sz="1600" dirty="0">
                <a:solidFill>
                  <a:schemeClr val="tx2"/>
                </a:solidFill>
                <a:latin typeface="Consolas" panose="020B0609020204030204" pitchFamily="49" charset="0"/>
                <a:cs typeface="Consolas" panose="020B0609020204030204" pitchFamily="49" charset="0"/>
              </a:rPr>
              <a:t>, label </a:t>
            </a:r>
            <a:r>
              <a:rPr lang="en-US" sz="1600" b="1" dirty="0">
                <a:solidFill>
                  <a:schemeClr val="tx2"/>
                </a:solidFill>
                <a:latin typeface="Consolas" panose="020B0609020204030204" pitchFamily="49" charset="0"/>
                <a:cs typeface="Consolas" panose="020B0609020204030204" pitchFamily="49" charset="0"/>
              </a:rPr>
              <a:t>%</a:t>
            </a:r>
            <a:r>
              <a:rPr lang="en-US" sz="1600" b="1" dirty="0" err="1">
                <a:solidFill>
                  <a:schemeClr val="tx2"/>
                </a:solidFill>
                <a:latin typeface="Consolas" panose="020B0609020204030204" pitchFamily="49" charset="0"/>
                <a:cs typeface="Consolas" panose="020B0609020204030204" pitchFamily="49" charset="0"/>
              </a:rPr>
              <a:t>vector.body</a:t>
            </a:r>
            <a:endParaRPr lang="en-US" sz="1600" b="1"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1271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4336" y="3977634"/>
            <a:ext cx="8228012" cy="1920249"/>
          </a:xfrm>
        </p:spPr>
        <p:txBody>
          <a:bodyPr/>
          <a:lstStyle/>
          <a:p>
            <a:r>
              <a:rPr lang="en-US" dirty="0" smtClean="0"/>
              <a:t>Code </a:t>
            </a:r>
            <a:r>
              <a:rPr lang="en-US" dirty="0" err="1" smtClean="0"/>
              <a:t>vectorizes</a:t>
            </a:r>
            <a:r>
              <a:rPr lang="en-US" dirty="0" smtClean="0"/>
              <a:t> for Float32, but badly</a:t>
            </a:r>
          </a:p>
          <a:p>
            <a:pPr lvl="1"/>
            <a:r>
              <a:rPr lang="en-US" dirty="0"/>
              <a:t>R</a:t>
            </a:r>
            <a:r>
              <a:rPr lang="en-US" dirty="0" smtClean="0"/>
              <a:t>an about 1.37x faster without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r>
              <a:rPr lang="en-US" dirty="0"/>
              <a:t> for </a:t>
            </a:r>
            <a:r>
              <a:rPr lang="en-US" dirty="0" smtClean="0"/>
              <a:t>me</a:t>
            </a:r>
            <a:endParaRPr lang="en-US" dirty="0"/>
          </a:p>
          <a:p>
            <a:pPr lvl="1"/>
            <a:r>
              <a:rPr lang="en-US" dirty="0" smtClean="0"/>
              <a:t>Stride-2 load synthesized from raft of separate loads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25</a:t>
            </a:fld>
            <a:endParaRPr lang="en-US" dirty="0"/>
          </a:p>
        </p:txBody>
      </p:sp>
      <p:sp>
        <p:nvSpPr>
          <p:cNvPr id="4" name="Title 3"/>
          <p:cNvSpPr>
            <a:spLocks noGrp="1"/>
          </p:cNvSpPr>
          <p:nvPr>
            <p:ph type="title"/>
          </p:nvPr>
        </p:nvSpPr>
        <p:spPr/>
        <p:txBody>
          <a:bodyPr/>
          <a:lstStyle/>
          <a:p>
            <a:r>
              <a:rPr lang="en-US" dirty="0" smtClean="0"/>
              <a:t>Subscripts should be </a:t>
            </a:r>
            <a:r>
              <a:rPr lang="en-US" dirty="0"/>
              <a:t>unit-stride.</a:t>
            </a:r>
            <a:br>
              <a:rPr lang="en-US" dirty="0"/>
            </a:br>
            <a:endParaRPr lang="en-US" dirty="0"/>
          </a:p>
        </p:txBody>
      </p:sp>
      <p:sp>
        <p:nvSpPr>
          <p:cNvPr id="5" name="TextBox 4"/>
          <p:cNvSpPr txBox="1"/>
          <p:nvPr/>
        </p:nvSpPr>
        <p:spPr>
          <a:xfrm>
            <a:off x="548684" y="1508781"/>
            <a:ext cx="8138071" cy="1815882"/>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smtClean="0">
                <a:solidFill>
                  <a:schemeClr val="tx2"/>
                </a:solidFill>
                <a:latin typeface="Consolas" panose="020B0609020204030204" pitchFamily="49" charset="0"/>
                <a:cs typeface="Consolas" panose="020B0609020204030204" pitchFamily="49" charset="0"/>
              </a:rPr>
              <a:t>stride2( </a:t>
            </a:r>
            <a:r>
              <a:rPr lang="en-US" sz="1600" dirty="0">
                <a:solidFill>
                  <a:schemeClr val="tx2"/>
                </a:solidFill>
                <a:latin typeface="Consolas" panose="020B0609020204030204" pitchFamily="49" charset="0"/>
                <a:cs typeface="Consolas" panose="020B0609020204030204" pitchFamily="49" charset="0"/>
              </a:rPr>
              <a:t>a, b, x, y )</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a:t>
            </a:r>
            <a:r>
              <a:rPr lang="en-US" sz="1600" dirty="0" smtClean="0">
                <a:solidFill>
                  <a:schemeClr val="tx2"/>
                </a:solidFill>
                <a:latin typeface="Consolas" panose="020B0609020204030204" pitchFamily="49" charset="0"/>
                <a:cs typeface="Consolas" panose="020B0609020204030204" pitchFamily="49" charset="0"/>
              </a:rPr>
              <a:t>i=1:length(y)</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@inbounds y[i] = a * x[2*i] + b</a:t>
            </a:r>
          </a:p>
          <a:p>
            <a:r>
              <a:rPr lang="en-US" sz="1600" dirty="0">
                <a:solidFill>
                  <a:schemeClr val="tx2"/>
                </a:solidFill>
                <a:latin typeface="Consolas" panose="020B0609020204030204" pitchFamily="49" charset="0"/>
                <a:cs typeface="Consolas" panose="020B0609020204030204" pitchFamily="49" charset="0"/>
              </a:rPr>
              <a:t>    end</a:t>
            </a:r>
          </a:p>
          <a:p>
            <a:r>
              <a:rPr lang="en-US" sz="1600" dirty="0">
                <a:solidFill>
                  <a:schemeClr val="tx2"/>
                </a:solidFill>
                <a:latin typeface="Consolas" panose="020B0609020204030204" pitchFamily="49" charset="0"/>
                <a:cs typeface="Consolas" panose="020B0609020204030204" pitchFamily="49" charset="0"/>
              </a:rPr>
              <a:t>end</a:t>
            </a:r>
          </a:p>
          <a:p>
            <a:endParaRPr lang="en-US" sz="1600" dirty="0" smtClean="0">
              <a:solidFill>
                <a:schemeClr val="tx2"/>
              </a:solidFill>
              <a:latin typeface="Consolas" panose="020B0609020204030204" pitchFamily="49" charset="0"/>
              <a:cs typeface="Consolas" panose="020B0609020204030204" pitchFamily="49" charset="0"/>
            </a:endParaRPr>
          </a:p>
          <a:p>
            <a:r>
              <a:rPr lang="en-US" sz="1600" dirty="0" err="1" smtClean="0">
                <a:solidFill>
                  <a:schemeClr val="tx2"/>
                </a:solidFill>
                <a:latin typeface="Consolas" panose="020B0609020204030204" pitchFamily="49" charset="0"/>
                <a:cs typeface="Consolas" panose="020B0609020204030204" pitchFamily="49" charset="0"/>
              </a:rPr>
              <a:t>code_llvm</a:t>
            </a:r>
            <a:r>
              <a:rPr lang="en-US" sz="1600" dirty="0" smtClean="0">
                <a:solidFill>
                  <a:schemeClr val="tx2"/>
                </a:solidFill>
                <a:latin typeface="Consolas" panose="020B0609020204030204" pitchFamily="49" charset="0"/>
                <a:cs typeface="Consolas" panose="020B0609020204030204" pitchFamily="49" charset="0"/>
              </a:rPr>
              <a:t>(stride2</a:t>
            </a:r>
            <a:r>
              <a:rPr lang="en-US" sz="1600" dirty="0">
                <a:solidFill>
                  <a:schemeClr val="tx2"/>
                </a:solidFill>
                <a:latin typeface="Consolas" panose="020B0609020204030204" pitchFamily="49" charset="0"/>
                <a:cs typeface="Consolas" panose="020B0609020204030204" pitchFamily="49" charset="0"/>
              </a:rPr>
              <a:t>, (Float32,Float32,Array{Float32,1},Array{Float32,1}))</a:t>
            </a:r>
          </a:p>
        </p:txBody>
      </p:sp>
      <p:sp>
        <p:nvSpPr>
          <p:cNvPr id="17" name="Oval 16"/>
          <p:cNvSpPr/>
          <p:nvPr/>
        </p:nvSpPr>
        <p:spPr>
          <a:xfrm>
            <a:off x="3840488" y="1965976"/>
            <a:ext cx="777231" cy="450746"/>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Tree>
    <p:extLst>
      <p:ext uri="{BB962C8B-B14F-4D97-AF65-F5344CB8AC3E}">
        <p14:creationId xmlns:p14="http://schemas.microsoft.com/office/powerpoint/2010/main" val="304868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Arrays Can Work</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26</a:t>
            </a:fld>
            <a:endParaRPr lang="en-US" dirty="0"/>
          </a:p>
        </p:txBody>
      </p:sp>
      <p:sp>
        <p:nvSpPr>
          <p:cNvPr id="4" name="TextBox 3"/>
          <p:cNvSpPr txBox="1"/>
          <p:nvPr/>
        </p:nvSpPr>
        <p:spPr>
          <a:xfrm>
            <a:off x="548683" y="1348124"/>
            <a:ext cx="6949365" cy="3539430"/>
          </a:xfrm>
          <a:prstGeom prst="rect">
            <a:avLst/>
          </a:prstGeom>
          <a:noFill/>
          <a:ln>
            <a:solidFill>
              <a:schemeClr val="tx1"/>
            </a:solidFill>
          </a:ln>
        </p:spPr>
        <p:txBody>
          <a:bodyPr wrap="square" rtlCol="0">
            <a:spAutoFit/>
          </a:bodyPr>
          <a:lstStyle/>
          <a:p>
            <a:r>
              <a:rPr lang="en-US" sz="1500" dirty="0">
                <a:solidFill>
                  <a:schemeClr val="tx2"/>
                </a:solidFill>
                <a:latin typeface="Consolas" panose="020B0609020204030204" pitchFamily="49" charset="0"/>
                <a:cs typeface="Consolas" panose="020B0609020204030204" pitchFamily="49" charset="0"/>
              </a:rPr>
              <a:t>function </a:t>
            </a:r>
            <a:r>
              <a:rPr lang="en-US" sz="1500" dirty="0" err="1">
                <a:solidFill>
                  <a:schemeClr val="tx2"/>
                </a:solidFill>
                <a:latin typeface="Consolas" panose="020B0609020204030204" pitchFamily="49" charset="0"/>
                <a:cs typeface="Consolas" panose="020B0609020204030204" pitchFamily="49" charset="0"/>
              </a:rPr>
              <a:t>updateV</a:t>
            </a:r>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irange</a:t>
            </a:r>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jrange</a:t>
            </a:r>
            <a:r>
              <a:rPr lang="en-US" sz="1500" dirty="0">
                <a:solidFill>
                  <a:schemeClr val="tx2"/>
                </a:solidFill>
                <a:latin typeface="Consolas" panose="020B0609020204030204" pitchFamily="49" charset="0"/>
                <a:cs typeface="Consolas" panose="020B0609020204030204" pitchFamily="49" charset="0"/>
              </a:rPr>
              <a:t>, U, </a:t>
            </a:r>
            <a:r>
              <a:rPr lang="en-US" sz="1500" dirty="0" err="1">
                <a:solidFill>
                  <a:schemeClr val="tx2"/>
                </a:solidFill>
                <a:latin typeface="Consolas" panose="020B0609020204030204" pitchFamily="49" charset="0"/>
                <a:cs typeface="Consolas" panose="020B0609020204030204" pitchFamily="49" charset="0"/>
              </a:rPr>
              <a:t>Vx</a:t>
            </a:r>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Vy</a:t>
            </a:r>
            <a:r>
              <a:rPr lang="en-US" sz="1500" dirty="0">
                <a:solidFill>
                  <a:schemeClr val="tx2"/>
                </a:solidFill>
                <a:latin typeface="Consolas" panose="020B0609020204030204" pitchFamily="49" charset="0"/>
                <a:cs typeface="Consolas" panose="020B0609020204030204" pitchFamily="49" charset="0"/>
              </a:rPr>
              <a:t>, A )</a:t>
            </a:r>
          </a:p>
          <a:p>
            <a:r>
              <a:rPr lang="en-US" sz="1500" dirty="0">
                <a:solidFill>
                  <a:schemeClr val="tx2"/>
                </a:solidFill>
                <a:latin typeface="Consolas" panose="020B0609020204030204" pitchFamily="49" charset="0"/>
                <a:cs typeface="Consolas" panose="020B0609020204030204" pitchFamily="49" charset="0"/>
              </a:rPr>
              <a:t>    for j in </a:t>
            </a:r>
            <a:r>
              <a:rPr lang="en-US" sz="1500" dirty="0" err="1">
                <a:solidFill>
                  <a:schemeClr val="tx2"/>
                </a:solidFill>
                <a:latin typeface="Consolas" panose="020B0609020204030204" pitchFamily="49" charset="0"/>
                <a:cs typeface="Consolas" panose="020B0609020204030204" pitchFamily="49" charset="0"/>
              </a:rPr>
              <a:t>jrange</a:t>
            </a:r>
            <a:endParaRPr lang="en-US" sz="1500" dirty="0">
              <a:solidFill>
                <a:schemeClr val="tx2"/>
              </a:solidFill>
              <a:latin typeface="Consolas" panose="020B0609020204030204" pitchFamily="49" charset="0"/>
              <a:cs typeface="Consolas" panose="020B0609020204030204" pitchFamily="49" charset="0"/>
            </a:endParaRPr>
          </a:p>
          <a:p>
            <a:r>
              <a:rPr lang="en-US" sz="1500" dirty="0">
                <a:solidFill>
                  <a:schemeClr val="tx2"/>
                </a:solidFill>
                <a:latin typeface="Consolas" panose="020B0609020204030204" pitchFamily="49" charset="0"/>
                <a:cs typeface="Consolas" panose="020B0609020204030204" pitchFamily="49" charset="0"/>
              </a:rPr>
              <a:t>        </a:t>
            </a:r>
            <a:r>
              <a:rPr lang="en-US" sz="1500" b="1" dirty="0">
                <a:solidFill>
                  <a:schemeClr val="tx2"/>
                </a:solidFill>
                <a:latin typeface="Consolas" panose="020B0609020204030204" pitchFamily="49" charset="0"/>
                <a:cs typeface="Consolas" panose="020B0609020204030204" pitchFamily="49" charset="0"/>
              </a:rPr>
              <a:t>@</a:t>
            </a:r>
            <a:r>
              <a:rPr lang="en-US" sz="1500" b="1" dirty="0" err="1">
                <a:solidFill>
                  <a:schemeClr val="tx2"/>
                </a:solidFill>
                <a:latin typeface="Consolas" panose="020B0609020204030204" pitchFamily="49" charset="0"/>
                <a:cs typeface="Consolas" panose="020B0609020204030204" pitchFamily="49" charset="0"/>
              </a:rPr>
              <a:t>simd</a:t>
            </a:r>
            <a:r>
              <a:rPr lang="en-US" sz="1500" b="1" dirty="0">
                <a:solidFill>
                  <a:schemeClr val="tx2"/>
                </a:solidFill>
                <a:latin typeface="Consolas" panose="020B0609020204030204" pitchFamily="49" charset="0"/>
                <a:cs typeface="Consolas" panose="020B0609020204030204" pitchFamily="49" charset="0"/>
              </a:rPr>
              <a:t> </a:t>
            </a:r>
            <a:r>
              <a:rPr lang="en-US" sz="1500" dirty="0">
                <a:solidFill>
                  <a:schemeClr val="tx2"/>
                </a:solidFill>
                <a:latin typeface="Consolas" panose="020B0609020204030204" pitchFamily="49" charset="0"/>
                <a:cs typeface="Consolas" panose="020B0609020204030204" pitchFamily="49" charset="0"/>
              </a:rPr>
              <a:t>for i in </a:t>
            </a:r>
            <a:r>
              <a:rPr lang="en-US" sz="1500" dirty="0" err="1">
                <a:solidFill>
                  <a:schemeClr val="tx2"/>
                </a:solidFill>
                <a:latin typeface="Consolas" panose="020B0609020204030204" pitchFamily="49" charset="0"/>
                <a:cs typeface="Consolas" panose="020B0609020204030204" pitchFamily="49" charset="0"/>
              </a:rPr>
              <a:t>irange</a:t>
            </a:r>
            <a:endParaRPr lang="en-US" sz="1500" dirty="0">
              <a:solidFill>
                <a:schemeClr val="tx2"/>
              </a:solidFill>
              <a:latin typeface="Consolas" panose="020B0609020204030204" pitchFamily="49" charset="0"/>
              <a:cs typeface="Consolas" panose="020B0609020204030204" pitchFamily="49" charset="0"/>
            </a:endParaRPr>
          </a:p>
          <a:p>
            <a:r>
              <a:rPr lang="en-US" sz="1500" dirty="0">
                <a:solidFill>
                  <a:schemeClr val="tx2"/>
                </a:solidFill>
                <a:latin typeface="Consolas" panose="020B0609020204030204" pitchFamily="49" charset="0"/>
                <a:cs typeface="Consolas" panose="020B0609020204030204" pitchFamily="49" charset="0"/>
              </a:rPr>
              <a:t>            </a:t>
            </a:r>
            <a:r>
              <a:rPr lang="en-US" sz="1500" b="1" dirty="0">
                <a:solidFill>
                  <a:schemeClr val="tx2"/>
                </a:solidFill>
                <a:latin typeface="Consolas" panose="020B0609020204030204" pitchFamily="49" charset="0"/>
                <a:cs typeface="Consolas" panose="020B0609020204030204" pitchFamily="49" charset="0"/>
              </a:rPr>
              <a:t>@inbounds </a:t>
            </a:r>
            <a:r>
              <a:rPr lang="en-US" sz="1500" dirty="0">
                <a:solidFill>
                  <a:schemeClr val="tx2"/>
                </a:solidFill>
                <a:latin typeface="Consolas" panose="020B0609020204030204" pitchFamily="49" charset="0"/>
                <a:cs typeface="Consolas" panose="020B0609020204030204" pitchFamily="49" charset="0"/>
              </a:rPr>
              <a:t>begin</a:t>
            </a:r>
          </a:p>
          <a:p>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Vx</a:t>
            </a:r>
            <a:r>
              <a:rPr lang="en-US" sz="1500" dirty="0">
                <a:solidFill>
                  <a:schemeClr val="tx2"/>
                </a:solidFill>
                <a:latin typeface="Consolas" panose="020B0609020204030204" pitchFamily="49" charset="0"/>
                <a:cs typeface="Consolas" panose="020B0609020204030204" pitchFamily="49" charset="0"/>
              </a:rPr>
              <a:t>[</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 += (A[i,j+1]+A[</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])*(U[i,j+1]-U[</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a:t>
            </a:r>
          </a:p>
          <a:p>
            <a:r>
              <a:rPr lang="en-US" sz="1500" dirty="0">
                <a:solidFill>
                  <a:schemeClr val="tx2"/>
                </a:solidFill>
                <a:latin typeface="Consolas" panose="020B0609020204030204" pitchFamily="49" charset="0"/>
                <a:cs typeface="Consolas" panose="020B0609020204030204" pitchFamily="49" charset="0"/>
              </a:rPr>
              <a:t>                </a:t>
            </a:r>
            <a:r>
              <a:rPr lang="en-US" sz="1500" dirty="0" err="1">
                <a:solidFill>
                  <a:schemeClr val="tx2"/>
                </a:solidFill>
                <a:latin typeface="Consolas" panose="020B0609020204030204" pitchFamily="49" charset="0"/>
                <a:cs typeface="Consolas" panose="020B0609020204030204" pitchFamily="49" charset="0"/>
              </a:rPr>
              <a:t>Vy</a:t>
            </a:r>
            <a:r>
              <a:rPr lang="en-US" sz="1500" dirty="0">
                <a:solidFill>
                  <a:schemeClr val="tx2"/>
                </a:solidFill>
                <a:latin typeface="Consolas" panose="020B0609020204030204" pitchFamily="49" charset="0"/>
                <a:cs typeface="Consolas" panose="020B0609020204030204" pitchFamily="49" charset="0"/>
              </a:rPr>
              <a:t>[</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 += (A[i+1,j]+A[</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])*(U[i+1,j]-U[</a:t>
            </a:r>
            <a:r>
              <a:rPr lang="en-US" sz="1500" dirty="0" err="1">
                <a:solidFill>
                  <a:schemeClr val="tx2"/>
                </a:solidFill>
                <a:latin typeface="Consolas" panose="020B0609020204030204" pitchFamily="49" charset="0"/>
                <a:cs typeface="Consolas" panose="020B0609020204030204" pitchFamily="49" charset="0"/>
              </a:rPr>
              <a:t>i,j</a:t>
            </a:r>
            <a:r>
              <a:rPr lang="en-US" sz="1500" dirty="0">
                <a:solidFill>
                  <a:schemeClr val="tx2"/>
                </a:solidFill>
                <a:latin typeface="Consolas" panose="020B0609020204030204" pitchFamily="49" charset="0"/>
                <a:cs typeface="Consolas" panose="020B0609020204030204" pitchFamily="49" charset="0"/>
              </a:rPr>
              <a:t>])</a:t>
            </a:r>
          </a:p>
          <a:p>
            <a:r>
              <a:rPr lang="en-US" sz="1500" dirty="0">
                <a:solidFill>
                  <a:schemeClr val="tx2"/>
                </a:solidFill>
                <a:latin typeface="Consolas" panose="020B0609020204030204" pitchFamily="49" charset="0"/>
                <a:cs typeface="Consolas" panose="020B0609020204030204" pitchFamily="49" charset="0"/>
              </a:rPr>
              <a:t>            end</a:t>
            </a:r>
          </a:p>
          <a:p>
            <a:r>
              <a:rPr lang="en-US" sz="1500" dirty="0">
                <a:solidFill>
                  <a:schemeClr val="tx2"/>
                </a:solidFill>
                <a:latin typeface="Consolas" panose="020B0609020204030204" pitchFamily="49" charset="0"/>
                <a:cs typeface="Consolas" panose="020B0609020204030204" pitchFamily="49" charset="0"/>
              </a:rPr>
              <a:t>        end</a:t>
            </a:r>
          </a:p>
          <a:p>
            <a:r>
              <a:rPr lang="en-US" sz="1500" dirty="0">
                <a:solidFill>
                  <a:schemeClr val="tx2"/>
                </a:solidFill>
                <a:latin typeface="Consolas" panose="020B0609020204030204" pitchFamily="49" charset="0"/>
                <a:cs typeface="Consolas" panose="020B0609020204030204" pitchFamily="49" charset="0"/>
              </a:rPr>
              <a:t>    end</a:t>
            </a:r>
          </a:p>
          <a:p>
            <a:r>
              <a:rPr lang="en-US" sz="1500" dirty="0">
                <a:solidFill>
                  <a:schemeClr val="tx2"/>
                </a:solidFill>
                <a:latin typeface="Consolas" panose="020B0609020204030204" pitchFamily="49" charset="0"/>
                <a:cs typeface="Consolas" panose="020B0609020204030204" pitchFamily="49" charset="0"/>
              </a:rPr>
              <a:t>end</a:t>
            </a:r>
          </a:p>
          <a:p>
            <a:endParaRPr lang="en-US" sz="1500" dirty="0" smtClean="0">
              <a:solidFill>
                <a:schemeClr val="tx2"/>
              </a:solidFill>
              <a:latin typeface="Consolas" panose="020B0609020204030204" pitchFamily="49" charset="0"/>
              <a:cs typeface="Consolas" panose="020B0609020204030204" pitchFamily="49" charset="0"/>
            </a:endParaRPr>
          </a:p>
          <a:p>
            <a:r>
              <a:rPr lang="en-US" sz="1400" i="1" dirty="0">
                <a:solidFill>
                  <a:schemeClr val="tx2"/>
                </a:solidFill>
                <a:latin typeface="Consolas" panose="020B0609020204030204" pitchFamily="49" charset="0"/>
                <a:cs typeface="Consolas" panose="020B0609020204030204" pitchFamily="49" charset="0"/>
              </a:rPr>
              <a:t># Shows that code </a:t>
            </a:r>
            <a:r>
              <a:rPr lang="en-US" sz="1400" i="1" dirty="0" err="1">
                <a:solidFill>
                  <a:schemeClr val="tx2"/>
                </a:solidFill>
                <a:latin typeface="Consolas" panose="020B0609020204030204" pitchFamily="49" charset="0"/>
                <a:cs typeface="Consolas" panose="020B0609020204030204" pitchFamily="49" charset="0"/>
              </a:rPr>
              <a:t>vectorizes</a:t>
            </a:r>
            <a:r>
              <a:rPr lang="en-US" sz="1400" i="1" dirty="0">
                <a:solidFill>
                  <a:schemeClr val="tx2"/>
                </a:solidFill>
                <a:latin typeface="Consolas" panose="020B0609020204030204" pitchFamily="49" charset="0"/>
                <a:cs typeface="Consolas" panose="020B0609020204030204" pitchFamily="49" charset="0"/>
              </a:rPr>
              <a:t> for </a:t>
            </a:r>
            <a:r>
              <a:rPr lang="en-US" sz="1400" i="1" dirty="0" smtClean="0">
                <a:solidFill>
                  <a:schemeClr val="tx2"/>
                </a:solidFill>
                <a:latin typeface="Consolas" panose="020B0609020204030204" pitchFamily="49" charset="0"/>
                <a:cs typeface="Consolas" panose="020B0609020204030204" pitchFamily="49" charset="0"/>
              </a:rPr>
              <a:t>Float32</a:t>
            </a:r>
            <a:endParaRPr lang="en-US" sz="1500" dirty="0">
              <a:solidFill>
                <a:schemeClr val="tx2"/>
              </a:solidFill>
              <a:latin typeface="Consolas" panose="020B0609020204030204" pitchFamily="49" charset="0"/>
              <a:cs typeface="Consolas" panose="020B0609020204030204" pitchFamily="49" charset="0"/>
            </a:endParaRPr>
          </a:p>
          <a:p>
            <a:r>
              <a:rPr lang="en-US" sz="1500" dirty="0">
                <a:solidFill>
                  <a:schemeClr val="tx2"/>
                </a:solidFill>
                <a:latin typeface="Consolas" panose="020B0609020204030204" pitchFamily="49" charset="0"/>
                <a:cs typeface="Consolas" panose="020B0609020204030204" pitchFamily="49" charset="0"/>
              </a:rPr>
              <a:t>R = </a:t>
            </a:r>
            <a:r>
              <a:rPr lang="en-US" sz="1500" dirty="0" err="1">
                <a:solidFill>
                  <a:schemeClr val="tx2"/>
                </a:solidFill>
                <a:latin typeface="Consolas" panose="020B0609020204030204" pitchFamily="49" charset="0"/>
                <a:cs typeface="Consolas" panose="020B0609020204030204" pitchFamily="49" charset="0"/>
              </a:rPr>
              <a:t>typeof</a:t>
            </a:r>
            <a:r>
              <a:rPr lang="en-US" sz="1500" dirty="0">
                <a:solidFill>
                  <a:schemeClr val="tx2"/>
                </a:solidFill>
                <a:latin typeface="Consolas" panose="020B0609020204030204" pitchFamily="49" charset="0"/>
                <a:cs typeface="Consolas" panose="020B0609020204030204" pitchFamily="49" charset="0"/>
              </a:rPr>
              <a:t>(1:8)</a:t>
            </a:r>
          </a:p>
          <a:p>
            <a:r>
              <a:rPr lang="en-US" sz="1500" dirty="0">
                <a:solidFill>
                  <a:schemeClr val="tx2"/>
                </a:solidFill>
                <a:latin typeface="Consolas" panose="020B0609020204030204" pitchFamily="49" charset="0"/>
                <a:cs typeface="Consolas" panose="020B0609020204030204" pitchFamily="49" charset="0"/>
              </a:rPr>
              <a:t>A = Array{Float32,2</a:t>
            </a:r>
            <a:r>
              <a:rPr lang="en-US" sz="1500" dirty="0" smtClean="0">
                <a:solidFill>
                  <a:schemeClr val="tx2"/>
                </a:solidFill>
                <a:latin typeface="Consolas" panose="020B0609020204030204" pitchFamily="49" charset="0"/>
                <a:cs typeface="Consolas" panose="020B0609020204030204" pitchFamily="49" charset="0"/>
              </a:rPr>
              <a:t>}</a:t>
            </a:r>
            <a:endParaRPr lang="en-US" sz="1500" dirty="0">
              <a:solidFill>
                <a:schemeClr val="tx2"/>
              </a:solidFill>
              <a:latin typeface="Consolas" panose="020B0609020204030204" pitchFamily="49" charset="0"/>
              <a:cs typeface="Consolas" panose="020B0609020204030204" pitchFamily="49" charset="0"/>
            </a:endParaRPr>
          </a:p>
          <a:p>
            <a:r>
              <a:rPr lang="en-US" sz="1500" dirty="0" err="1">
                <a:solidFill>
                  <a:schemeClr val="tx2"/>
                </a:solidFill>
                <a:latin typeface="Consolas" panose="020B0609020204030204" pitchFamily="49" charset="0"/>
                <a:cs typeface="Consolas" panose="020B0609020204030204" pitchFamily="49" charset="0"/>
              </a:rPr>
              <a:t>code_llvm</a:t>
            </a:r>
            <a:r>
              <a:rPr lang="en-US" sz="1500" dirty="0">
                <a:solidFill>
                  <a:schemeClr val="tx2"/>
                </a:solidFill>
                <a:latin typeface="Consolas" panose="020B0609020204030204" pitchFamily="49" charset="0"/>
                <a:cs typeface="Consolas" panose="020B0609020204030204" pitchFamily="49" charset="0"/>
              </a:rPr>
              <a:t>(sweep,(R,R,A,A,A,A,A))</a:t>
            </a:r>
          </a:p>
        </p:txBody>
      </p:sp>
      <p:sp>
        <p:nvSpPr>
          <p:cNvPr id="5" name="Rounded Rectangle 4"/>
          <p:cNvSpPr/>
          <p:nvPr/>
        </p:nvSpPr>
        <p:spPr>
          <a:xfrm>
            <a:off x="1920269" y="5580946"/>
            <a:ext cx="5303462" cy="41713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latin typeface="Verdana" panose="020B0604030504040204" pitchFamily="34" charset="0"/>
                <a:cs typeface="Neo Sans Intel"/>
              </a:rPr>
              <a:t>In loop nest, put unit-stride loop innermost</a:t>
            </a:r>
            <a:endParaRPr lang="en-US" dirty="0">
              <a:solidFill>
                <a:schemeClr val="tx2"/>
              </a:solidFill>
              <a:latin typeface="Verdana" panose="020B0604030504040204" pitchFamily="34" charset="0"/>
              <a:cs typeface="Neo Sans Intel"/>
            </a:endParaRPr>
          </a:p>
        </p:txBody>
      </p:sp>
    </p:spTree>
    <p:extLst>
      <p:ext uri="{BB962C8B-B14F-4D97-AF65-F5344CB8AC3E}">
        <p14:creationId xmlns:p14="http://schemas.microsoft.com/office/powerpoint/2010/main" val="1887834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03147" y="1213943"/>
            <a:ext cx="6217852" cy="3129447"/>
          </a:xfrm>
        </p:spPr>
        <p:txBody>
          <a:bodyPr/>
          <a:lstStyle/>
          <a:p>
            <a:r>
              <a:rPr lang="en-US" b="1" dirty="0" smtClean="0"/>
              <a:t>All </a:t>
            </a:r>
            <a:r>
              <a:rPr lang="en-US" b="1" dirty="0" err="1" smtClean="0"/>
              <a:t>vectorization</a:t>
            </a:r>
            <a:r>
              <a:rPr lang="en-US" b="1" dirty="0" smtClean="0"/>
              <a:t> (currently)</a:t>
            </a:r>
          </a:p>
          <a:p>
            <a:pPr lvl="1"/>
            <a:r>
              <a:rPr lang="en-US" dirty="0" smtClean="0"/>
              <a:t>No cross-iteration dependencies</a:t>
            </a:r>
          </a:p>
          <a:p>
            <a:pPr lvl="1"/>
            <a:r>
              <a:rPr lang="en-US" dirty="0" smtClean="0"/>
              <a:t>Straight-line loop body</a:t>
            </a:r>
          </a:p>
          <a:p>
            <a:pPr lvl="2"/>
            <a:r>
              <a:rPr lang="en-US" dirty="0" smtClean="0"/>
              <a:t>@inbounds</a:t>
            </a:r>
          </a:p>
          <a:p>
            <a:pPr lvl="2"/>
            <a:r>
              <a:rPr lang="en-US" dirty="0" smtClean="0"/>
              <a:t>All calls </a:t>
            </a:r>
            <a:r>
              <a:rPr lang="en-US" dirty="0" err="1" smtClean="0"/>
              <a:t>inlined</a:t>
            </a:r>
            <a:r>
              <a:rPr lang="en-US" dirty="0" smtClean="0"/>
              <a:t> (learn to write type-stable code)</a:t>
            </a:r>
          </a:p>
          <a:p>
            <a:pPr lvl="1"/>
            <a:r>
              <a:rPr lang="en-US" dirty="0" smtClean="0"/>
              <a:t>Unit-stride subscripts</a:t>
            </a:r>
          </a:p>
          <a:p>
            <a:pPr lvl="1"/>
            <a:r>
              <a:rPr lang="en-US" dirty="0"/>
              <a:t>Float32 works best</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27</a:t>
            </a:fld>
            <a:endParaRPr lang="en-US" dirty="0"/>
          </a:p>
        </p:txBody>
      </p:sp>
      <p:sp>
        <p:nvSpPr>
          <p:cNvPr id="4" name="Title 3"/>
          <p:cNvSpPr>
            <a:spLocks noGrp="1"/>
          </p:cNvSpPr>
          <p:nvPr>
            <p:ph type="title"/>
          </p:nvPr>
        </p:nvSpPr>
        <p:spPr>
          <a:xfrm>
            <a:off x="455613" y="442277"/>
            <a:ext cx="8229600" cy="609309"/>
          </a:xfrm>
        </p:spPr>
        <p:txBody>
          <a:bodyPr/>
          <a:lstStyle/>
          <a:p>
            <a:r>
              <a:rPr lang="en-US" dirty="0" smtClean="0"/>
              <a:t>Programmer Responsibilities</a:t>
            </a:r>
            <a:endParaRPr lang="en-US" dirty="0"/>
          </a:p>
        </p:txBody>
      </p:sp>
      <p:sp>
        <p:nvSpPr>
          <p:cNvPr id="5" name="Content Placeholder 1"/>
          <p:cNvSpPr txBox="1">
            <a:spLocks/>
          </p:cNvSpPr>
          <p:nvPr/>
        </p:nvSpPr>
        <p:spPr>
          <a:xfrm>
            <a:off x="365831" y="4447712"/>
            <a:ext cx="3566095" cy="1653540"/>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800" kern="1200" baseline="0" dirty="0" err="1"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lang="en-US" sz="18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200" b="1" dirty="0" smtClean="0">
                <a:solidFill>
                  <a:srgbClr val="0071C5"/>
                </a:solidFill>
                <a:latin typeface="Verdana" panose="020B0604030504040204" pitchFamily="34" charset="0"/>
                <a:cs typeface="Verdana" panose="020B0604030504040204" pitchFamily="34" charset="0"/>
              </a:rPr>
              <a:t>Implicit </a:t>
            </a:r>
            <a:r>
              <a:rPr lang="en-US" sz="2200" b="1" dirty="0" err="1">
                <a:solidFill>
                  <a:srgbClr val="0071C5"/>
                </a:solidFill>
                <a:latin typeface="Verdana" panose="020B0604030504040204" pitchFamily="34" charset="0"/>
                <a:cs typeface="Verdana" panose="020B0604030504040204" pitchFamily="34" charset="0"/>
              </a:rPr>
              <a:t>vectorization</a:t>
            </a:r>
            <a:endParaRPr lang="en-US" sz="2200" b="1" dirty="0">
              <a:solidFill>
                <a:srgbClr val="0071C5"/>
              </a:solidFill>
              <a:latin typeface="Verdana" panose="020B0604030504040204" pitchFamily="34" charset="0"/>
              <a:cs typeface="Verdana" panose="020B0604030504040204" pitchFamily="34" charset="0"/>
            </a:endParaRPr>
          </a:p>
          <a:p>
            <a:pPr lvl="1"/>
            <a:r>
              <a:rPr lang="en-US" dirty="0">
                <a:latin typeface="Verdana" panose="020B0604030504040204" pitchFamily="34" charset="0"/>
                <a:cs typeface="Verdana" panose="020B0604030504040204" pitchFamily="34" charset="0"/>
              </a:rPr>
              <a:t>Just a few arrays </a:t>
            </a:r>
            <a:r>
              <a:rPr lang="en-US" dirty="0" smtClean="0">
                <a:latin typeface="Verdana" panose="020B0604030504040204" pitchFamily="34" charset="0"/>
                <a:cs typeface="Verdana" panose="020B0604030504040204" pitchFamily="34" charset="0"/>
              </a:rPr>
              <a:t>accessed</a:t>
            </a:r>
          </a:p>
          <a:p>
            <a:pPr lvl="1"/>
            <a:r>
              <a:rPr lang="en-US" dirty="0" smtClean="0">
                <a:latin typeface="Verdana" panose="020B0604030504040204" pitchFamily="34" charset="0"/>
                <a:cs typeface="Verdana" panose="020B0604030504040204" pitchFamily="34" charset="0"/>
              </a:rPr>
              <a:t>No floating-point reductions</a:t>
            </a:r>
            <a:endParaRPr lang="en-US" dirty="0">
              <a:latin typeface="Verdana" panose="020B0604030504040204" pitchFamily="34" charset="0"/>
              <a:cs typeface="Verdana" panose="020B0604030504040204" pitchFamily="34" charset="0"/>
            </a:endParaRPr>
          </a:p>
        </p:txBody>
      </p:sp>
      <p:sp>
        <p:nvSpPr>
          <p:cNvPr id="6" name="Content Placeholder 1"/>
          <p:cNvSpPr txBox="1">
            <a:spLocks/>
          </p:cNvSpPr>
          <p:nvPr/>
        </p:nvSpPr>
        <p:spPr>
          <a:xfrm>
            <a:off x="5029195" y="4434829"/>
            <a:ext cx="3474682" cy="1869821"/>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lang="en-US" sz="1800" kern="1200" baseline="0" dirty="0" err="1" smtClean="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lang="en-US" sz="1800" kern="1200" dirty="0" smtClean="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200" b="1" dirty="0" smtClean="0">
                <a:solidFill>
                  <a:srgbClr val="0071C5"/>
                </a:solidFill>
                <a:latin typeface="Verdana" panose="020B0604030504040204" pitchFamily="34" charset="0"/>
                <a:cs typeface="Verdana" panose="020B0604030504040204" pitchFamily="34" charset="0"/>
              </a:rPr>
              <a:t>Explicit </a:t>
            </a:r>
            <a:r>
              <a:rPr lang="en-US" sz="2200" b="1" dirty="0" err="1">
                <a:solidFill>
                  <a:srgbClr val="0071C5"/>
                </a:solidFill>
                <a:latin typeface="Verdana" panose="020B0604030504040204" pitchFamily="34" charset="0"/>
                <a:cs typeface="Verdana" panose="020B0604030504040204" pitchFamily="34" charset="0"/>
              </a:rPr>
              <a:t>vectorization</a:t>
            </a:r>
            <a:endParaRPr lang="en-US" sz="2200" b="1" dirty="0">
              <a:solidFill>
                <a:srgbClr val="0071C5"/>
              </a:solidFill>
              <a:latin typeface="Verdana" panose="020B0604030504040204" pitchFamily="34" charset="0"/>
              <a:cs typeface="Verdana" panose="020B0604030504040204" pitchFamily="34" charset="0"/>
            </a:endParaRPr>
          </a:p>
          <a:p>
            <a:pPr lvl="1"/>
            <a:r>
              <a:rPr lang="en-US" dirty="0">
                <a:latin typeface="Verdana" panose="020B0604030504040204" pitchFamily="34" charset="0"/>
                <a:cs typeface="Verdana" panose="020B0604030504040204" pitchFamily="34" charset="0"/>
              </a:rPr>
              <a:t>Use @</a:t>
            </a:r>
            <a:r>
              <a:rPr lang="en-US" dirty="0" err="1">
                <a:latin typeface="Verdana" panose="020B0604030504040204" pitchFamily="34" charset="0"/>
                <a:cs typeface="Verdana" panose="020B0604030504040204" pitchFamily="34" charset="0"/>
              </a:rPr>
              <a:t>simd</a:t>
            </a:r>
            <a:endParaRPr lang="en-US" dirty="0">
              <a:latin typeface="Verdana" panose="020B0604030504040204" pitchFamily="34" charset="0"/>
              <a:cs typeface="Verdana" panose="020B0604030504040204" pitchFamily="34" charset="0"/>
            </a:endParaRPr>
          </a:p>
          <a:p>
            <a:pPr lvl="1"/>
            <a:r>
              <a:rPr lang="en-US" dirty="0">
                <a:latin typeface="Verdana" panose="020B0604030504040204" pitchFamily="34" charset="0"/>
                <a:cs typeface="Verdana" panose="020B0604030504040204" pitchFamily="34" charset="0"/>
              </a:rPr>
              <a:t>Ensure there </a:t>
            </a:r>
            <a:r>
              <a:rPr lang="en-US" dirty="0" smtClean="0">
                <a:latin typeface="Verdana" panose="020B0604030504040204" pitchFamily="34" charset="0"/>
                <a:cs typeface="Verdana" panose="020B0604030504040204" pitchFamily="34" charset="0"/>
              </a:rPr>
              <a:t>are no </a:t>
            </a:r>
            <a:r>
              <a:rPr lang="en-US" dirty="0">
                <a:latin typeface="Verdana" panose="020B0604030504040204" pitchFamily="34" charset="0"/>
                <a:cs typeface="Verdana" panose="020B0604030504040204" pitchFamily="34" charset="0"/>
              </a:rPr>
              <a:t>cross-iteration dependencies</a:t>
            </a:r>
            <a:r>
              <a:rPr lang="en-US" dirty="0" smtClean="0">
                <a:latin typeface="Verdana" panose="020B0604030504040204" pitchFamily="34" charset="0"/>
                <a:cs typeface="Verdana" panose="020B0604030504040204" pitchFamily="34" charset="0"/>
              </a:rPr>
              <a:t>.</a:t>
            </a:r>
          </a:p>
          <a:p>
            <a:pPr lvl="1"/>
            <a:r>
              <a:rPr lang="en-US" dirty="0" smtClean="0">
                <a:latin typeface="Verdana" panose="020B0604030504040204" pitchFamily="34" charset="0"/>
                <a:cs typeface="Verdana" panose="020B0604030504040204" pitchFamily="34" charset="0"/>
              </a:rPr>
              <a:t>Local scalars for reductions.</a:t>
            </a:r>
            <a:endParaRPr lang="en-US"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12742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100" dirty="0" err="1" smtClean="0"/>
              <a:t>Vectorizer</a:t>
            </a:r>
            <a:r>
              <a:rPr lang="en-US" sz="2100" dirty="0" smtClean="0"/>
              <a:t> still limited to single basic block</a:t>
            </a:r>
          </a:p>
          <a:p>
            <a:pPr lvl="1"/>
            <a:r>
              <a:rPr lang="en-US" dirty="0" smtClean="0"/>
              <a:t>But often generates better code</a:t>
            </a:r>
          </a:p>
          <a:p>
            <a:r>
              <a:rPr lang="en-US" sz="2100" dirty="0" smtClean="0"/>
              <a:t>Enables </a:t>
            </a:r>
            <a:r>
              <a:rPr lang="en-US" sz="2100" dirty="0"/>
              <a:t>Intel® Advanced Vector Extensions 2 (Intel® AVX2</a:t>
            </a:r>
            <a:r>
              <a:rPr lang="en-US" sz="2100" dirty="0" smtClean="0"/>
              <a:t>)</a:t>
            </a:r>
          </a:p>
          <a:p>
            <a:pPr lvl="1"/>
            <a:r>
              <a:rPr lang="en-US" dirty="0" smtClean="0"/>
              <a:t> Fused multiply-add</a:t>
            </a:r>
          </a:p>
          <a:p>
            <a:pPr lvl="2"/>
            <a:r>
              <a:rPr lang="en-US" dirty="0" smtClean="0"/>
              <a:t>Issue: </a:t>
            </a:r>
            <a:r>
              <a:rPr lang="en-US" dirty="0"/>
              <a:t>r</a:t>
            </a:r>
            <a:r>
              <a:rPr lang="en-US" dirty="0" smtClean="0"/>
              <a:t>equires “unsafe algebra” to enable.</a:t>
            </a:r>
          </a:p>
          <a:p>
            <a:pPr marL="0" lvl="1" indent="0">
              <a:buNone/>
            </a:pP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28</a:t>
            </a:fld>
            <a:endParaRPr lang="en-US" dirty="0"/>
          </a:p>
        </p:txBody>
      </p:sp>
      <p:sp>
        <p:nvSpPr>
          <p:cNvPr id="4" name="Title 3"/>
          <p:cNvSpPr>
            <a:spLocks noGrp="1"/>
          </p:cNvSpPr>
          <p:nvPr>
            <p:ph type="title"/>
          </p:nvPr>
        </p:nvSpPr>
        <p:spPr/>
        <p:txBody>
          <a:bodyPr/>
          <a:lstStyle/>
          <a:p>
            <a:r>
              <a:rPr lang="en-US" dirty="0" smtClean="0"/>
              <a:t>Future: LLVM 3.5</a:t>
            </a:r>
            <a:endParaRPr lang="en-US" dirty="0"/>
          </a:p>
        </p:txBody>
      </p:sp>
    </p:spTree>
    <p:extLst>
      <p:ext uri="{BB962C8B-B14F-4D97-AF65-F5344CB8AC3E}">
        <p14:creationId xmlns:p14="http://schemas.microsoft.com/office/powerpoint/2010/main" val="989349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341"/>
            <a:ext cx="8320994" cy="5029145"/>
          </a:xfrm>
        </p:spPr>
        <p:txBody>
          <a:bodyPr/>
          <a:lstStyle/>
          <a:p>
            <a:r>
              <a:rPr lang="en-US" dirty="0" err="1" smtClean="0"/>
              <a:t>SLPVectorizer</a:t>
            </a:r>
            <a:r>
              <a:rPr lang="en-US" dirty="0" smtClean="0"/>
              <a:t> (PR#6271)</a:t>
            </a:r>
          </a:p>
          <a:p>
            <a:pPr lvl="1"/>
            <a:r>
              <a:rPr lang="en-US" dirty="0" err="1" smtClean="0"/>
              <a:t>Vectorizes</a:t>
            </a:r>
            <a:r>
              <a:rPr lang="en-US" dirty="0" smtClean="0"/>
              <a:t> tuple math</a:t>
            </a:r>
          </a:p>
          <a:p>
            <a:pPr lvl="1"/>
            <a:r>
              <a:rPr lang="en-US" dirty="0" smtClean="0"/>
              <a:t>Slows down compilation</a:t>
            </a:r>
          </a:p>
          <a:p>
            <a:pPr marL="0" lvl="1" indent="0">
              <a:spcBef>
                <a:spcPts val="1800"/>
              </a:spcBef>
              <a:buNone/>
            </a:pPr>
            <a:r>
              <a:rPr lang="en-US" sz="2200" dirty="0" err="1" smtClean="0">
                <a:solidFill>
                  <a:srgbClr val="0071C5"/>
                </a:solidFill>
                <a:cs typeface="Consolas" panose="020B0609020204030204" pitchFamily="49" charset="0"/>
              </a:rPr>
              <a:t>Vectorize</a:t>
            </a:r>
            <a:r>
              <a:rPr lang="en-US" sz="2200" dirty="0" smtClean="0">
                <a:solidFill>
                  <a:srgbClr val="0071C5"/>
                </a:solidFill>
                <a:cs typeface="Consolas" panose="020B0609020204030204" pitchFamily="49" charset="0"/>
              </a:rPr>
              <a:t> loops with bounds checks</a:t>
            </a:r>
            <a:endParaRPr lang="en-US" sz="2200" dirty="0" smtClean="0">
              <a:solidFill>
                <a:srgbClr val="0071C5"/>
              </a:solidFill>
              <a:latin typeface="Consolas" panose="020B0609020204030204" pitchFamily="49" charset="0"/>
              <a:cs typeface="Consolas" panose="020B0609020204030204" pitchFamily="49" charset="0"/>
            </a:endParaRPr>
          </a:p>
          <a:p>
            <a:pPr lvl="1"/>
            <a:r>
              <a:rPr lang="en-US" dirty="0" smtClean="0"/>
              <a:t>Exploit reordering permissiveness to </a:t>
            </a:r>
            <a:r>
              <a:rPr lang="en-US" dirty="0" err="1" smtClean="0"/>
              <a:t>vectorize</a:t>
            </a:r>
            <a:r>
              <a:rPr lang="en-US" dirty="0" smtClean="0"/>
              <a:t> or hoist bounds checks</a:t>
            </a:r>
            <a:endParaRPr lang="en-US" dirty="0"/>
          </a:p>
          <a:p>
            <a:pPr>
              <a:spcBef>
                <a:spcPts val="1800"/>
              </a:spcBef>
            </a:pPr>
            <a:r>
              <a:rPr lang="en-US" dirty="0" err="1" smtClean="0"/>
              <a:t>Vectorize</a:t>
            </a:r>
            <a:r>
              <a:rPr lang="en-US" dirty="0" smtClean="0"/>
              <a:t> loop bodies that are not straight-line code</a:t>
            </a:r>
          </a:p>
          <a:p>
            <a:pPr lvl="1"/>
            <a:r>
              <a:rPr lang="en-US" dirty="0" smtClean="0"/>
              <a:t>C/C++/Fortran compilers do this.</a:t>
            </a:r>
          </a:p>
          <a:p>
            <a:pPr lvl="1"/>
            <a:r>
              <a:rPr lang="en-US" dirty="0" smtClean="0"/>
              <a:t>SIMD with masking (e.g. Intel® AVX-512) make this worthwhile</a:t>
            </a:r>
          </a:p>
          <a:p>
            <a:pPr lvl="1"/>
            <a:r>
              <a:rPr lang="en-US" dirty="0" smtClean="0"/>
              <a:t>Requires major LLVM hacking</a:t>
            </a:r>
          </a:p>
          <a:p>
            <a:pPr marL="0" lvl="1" indent="0">
              <a:buNone/>
            </a:pPr>
            <a:r>
              <a:rPr lang="en-US" sz="2200" dirty="0" smtClean="0">
                <a:solidFill>
                  <a:srgbClr val="0071C5"/>
                </a:solidFill>
              </a:rPr>
              <a:t>Allow </a:t>
            </a:r>
            <a:r>
              <a:rPr lang="en-US" sz="2200" dirty="0">
                <a:solidFill>
                  <a:srgbClr val="0071C5"/>
                </a:solidFill>
              </a:rPr>
              <a:t>forward lexical </a:t>
            </a:r>
            <a:r>
              <a:rPr lang="en-US" sz="2200" dirty="0" smtClean="0">
                <a:solidFill>
                  <a:srgbClr val="0071C5"/>
                </a:solidFill>
              </a:rPr>
              <a:t>dependencies</a:t>
            </a:r>
          </a:p>
          <a:p>
            <a:pPr marL="0" lvl="1" indent="0">
              <a:buNone/>
            </a:pPr>
            <a:r>
              <a:rPr lang="en-US" sz="2200" dirty="0" smtClean="0">
                <a:solidFill>
                  <a:srgbClr val="0071C5"/>
                </a:solidFill>
              </a:rPr>
              <a:t>Diagnostics for why loop does not </a:t>
            </a:r>
            <a:r>
              <a:rPr lang="en-US" sz="2200" dirty="0" err="1" smtClean="0">
                <a:solidFill>
                  <a:srgbClr val="0071C5"/>
                </a:solidFill>
              </a:rPr>
              <a:t>vectorize</a:t>
            </a:r>
            <a:endParaRPr lang="en-US" sz="2200" dirty="0">
              <a:solidFill>
                <a:srgbClr val="0071C5"/>
              </a:solidFill>
            </a:endParaRPr>
          </a:p>
          <a:p>
            <a:pPr marL="0" lvl="1" indent="0">
              <a:buNone/>
            </a:pPr>
            <a:endParaRPr lang="en-US" dirty="0" smtClean="0"/>
          </a:p>
          <a:p>
            <a:pPr marL="0" lvl="1" indent="0">
              <a:buNone/>
            </a:pPr>
            <a:endParaRPr lang="en-US" dirty="0" smtClean="0"/>
          </a:p>
          <a:p>
            <a:endParaRPr lang="en-US" dirty="0"/>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29</a:t>
            </a:fld>
            <a:endParaRPr lang="en-US" dirty="0"/>
          </a:p>
        </p:txBody>
      </p:sp>
      <p:sp>
        <p:nvSpPr>
          <p:cNvPr id="4" name="Title 3"/>
          <p:cNvSpPr>
            <a:spLocks noGrp="1"/>
          </p:cNvSpPr>
          <p:nvPr>
            <p:ph type="title"/>
          </p:nvPr>
        </p:nvSpPr>
        <p:spPr/>
        <p:txBody>
          <a:bodyPr/>
          <a:lstStyle/>
          <a:p>
            <a:r>
              <a:rPr lang="en-US" dirty="0" smtClean="0"/>
              <a:t>Future Possibilities</a:t>
            </a:r>
            <a:endParaRPr lang="en-US" dirty="0"/>
          </a:p>
        </p:txBody>
      </p:sp>
    </p:spTree>
    <p:extLst>
      <p:ext uri="{BB962C8B-B14F-4D97-AF65-F5344CB8AC3E}">
        <p14:creationId xmlns:p14="http://schemas.microsoft.com/office/powerpoint/2010/main" val="530602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SIMD hardware</a:t>
            </a:r>
          </a:p>
          <a:p>
            <a:r>
              <a:rPr lang="en-US" dirty="0" err="1" smtClean="0"/>
              <a:t>Vectorization</a:t>
            </a:r>
            <a:r>
              <a:rPr lang="en-US" dirty="0" smtClean="0"/>
              <a:t> basics</a:t>
            </a:r>
          </a:p>
          <a:p>
            <a:r>
              <a:rPr lang="en-US" dirty="0" smtClean="0"/>
              <a:t>Recommendations on </a:t>
            </a:r>
            <a:r>
              <a:rPr lang="en-US" dirty="0" err="1" smtClean="0"/>
              <a:t>vectorization</a:t>
            </a:r>
            <a:r>
              <a:rPr lang="en-US" dirty="0" smtClean="0"/>
              <a:t> in Julia</a:t>
            </a:r>
          </a:p>
          <a:p>
            <a:r>
              <a:rPr lang="en-US" dirty="0" smtClean="0"/>
              <a:t>Future directions</a:t>
            </a:r>
          </a:p>
          <a:p>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a:t>
            </a:fld>
            <a:endParaRPr lang="en-US" dirty="0"/>
          </a:p>
        </p:txBody>
      </p:sp>
      <p:sp>
        <p:nvSpPr>
          <p:cNvPr id="4" name="Title 3"/>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4230300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601789"/>
            <a:ext cx="8414019" cy="4570411"/>
          </a:xfrm>
        </p:spPr>
        <p:txBody>
          <a:bodyPr/>
          <a:lstStyle/>
          <a:p>
            <a:r>
              <a:rPr lang="en-US" dirty="0" err="1" smtClean="0"/>
              <a:t>Vectorization</a:t>
            </a:r>
            <a:r>
              <a:rPr lang="en-US" dirty="0" smtClean="0"/>
              <a:t> is optimization that speeds up </a:t>
            </a:r>
            <a:r>
              <a:rPr lang="en-US" i="1" dirty="0" smtClean="0"/>
              <a:t>some </a:t>
            </a:r>
            <a:r>
              <a:rPr lang="en-US" dirty="0" smtClean="0"/>
              <a:t>routines</a:t>
            </a:r>
          </a:p>
          <a:p>
            <a:pPr lvl="1"/>
            <a:r>
              <a:rPr lang="en-US" b="1" dirty="0" smtClean="0"/>
              <a:t>Transposes</a:t>
            </a:r>
            <a:r>
              <a:rPr lang="en-US" dirty="0" smtClean="0"/>
              <a:t> evaluation order</a:t>
            </a:r>
          </a:p>
          <a:p>
            <a:r>
              <a:rPr lang="en-US" b="1" dirty="0" smtClean="0"/>
              <a:t>Implicit</a:t>
            </a:r>
            <a:r>
              <a:rPr lang="en-US" dirty="0" smtClean="0"/>
              <a:t> </a:t>
            </a:r>
            <a:r>
              <a:rPr lang="en-US" dirty="0" err="1" smtClean="0"/>
              <a:t>vectorization</a:t>
            </a:r>
            <a:r>
              <a:rPr lang="en-US" dirty="0" smtClean="0"/>
              <a:t> happens sometimes.</a:t>
            </a:r>
          </a:p>
          <a:p>
            <a:r>
              <a:rPr lang="en-US" b="1" dirty="0" smtClean="0"/>
              <a:t>Explicit</a:t>
            </a:r>
            <a:r>
              <a:rPr lang="en-US" dirty="0" smtClean="0"/>
              <a:t> </a:t>
            </a:r>
            <a:r>
              <a:rPr lang="en-US" dirty="0" err="1" smtClean="0"/>
              <a:t>vectorization</a:t>
            </a:r>
            <a:r>
              <a:rPr lang="en-US" dirty="0" smtClean="0"/>
              <a:t> requires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simd</a:t>
            </a:r>
            <a:endParaRPr lang="en-US" dirty="0">
              <a:latin typeface="Consolas" panose="020B0609020204030204" pitchFamily="49" charset="0"/>
              <a:cs typeface="Consolas" panose="020B0609020204030204" pitchFamily="49" charset="0"/>
            </a:endParaRPr>
          </a:p>
          <a:p>
            <a:r>
              <a:rPr lang="en-US" dirty="0"/>
              <a:t>Current </a:t>
            </a:r>
            <a:r>
              <a:rPr lang="en-US" dirty="0" smtClean="0"/>
              <a:t>limitations that might be removed in future:</a:t>
            </a:r>
            <a:endParaRPr lang="en-US" dirty="0"/>
          </a:p>
          <a:p>
            <a:pPr lvl="1"/>
            <a:r>
              <a:rPr lang="en-US" dirty="0"/>
              <a:t>Straight-line loop </a:t>
            </a:r>
            <a:r>
              <a:rPr lang="en-US" dirty="0" smtClean="0"/>
              <a:t>body</a:t>
            </a:r>
          </a:p>
          <a:p>
            <a:pPr lvl="1"/>
            <a:r>
              <a:rPr lang="en-US" dirty="0" smtClean="0"/>
              <a:t>Requires </a:t>
            </a:r>
            <a:r>
              <a:rPr lang="en-US" b="1" dirty="0" smtClean="0">
                <a:latin typeface="Consolas" panose="020B0609020204030204" pitchFamily="49" charset="0"/>
                <a:cs typeface="Consolas" panose="020B0609020204030204" pitchFamily="49" charset="0"/>
              </a:rPr>
              <a:t>@inbounds</a:t>
            </a:r>
            <a:endParaRPr lang="en-US" b="1" dirty="0">
              <a:latin typeface="Consolas" panose="020B0609020204030204" pitchFamily="49" charset="0"/>
              <a:cs typeface="Consolas" panose="020B0609020204030204" pitchFamily="49" charset="0"/>
            </a:endParaRPr>
          </a:p>
          <a:p>
            <a:pPr lvl="1"/>
            <a:r>
              <a:rPr lang="en-US" dirty="0"/>
              <a:t>Unit </a:t>
            </a:r>
            <a:r>
              <a:rPr lang="en-US" dirty="0" smtClean="0"/>
              <a:t>stride accesses to arrays</a:t>
            </a:r>
            <a:endParaRPr lang="en-US" dirty="0"/>
          </a:p>
          <a:p>
            <a:pPr lvl="1"/>
            <a:r>
              <a:rPr lang="en-US" dirty="0"/>
              <a:t>Works best with Float32</a:t>
            </a:r>
          </a:p>
          <a:p>
            <a:r>
              <a:rPr lang="en-US" dirty="0" smtClean="0"/>
              <a:t>There’s much room for future improvement</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30</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532113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31</a:t>
            </a:fld>
            <a:endParaRPr lang="en-US" dirty="0"/>
          </a:p>
        </p:txBody>
      </p:sp>
    </p:spTree>
    <p:extLst>
      <p:ext uri="{BB962C8B-B14F-4D97-AF65-F5344CB8AC3E}">
        <p14:creationId xmlns:p14="http://schemas.microsoft.com/office/powerpoint/2010/main" val="28632862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28600"/>
            <a:ext cx="8229600" cy="989013"/>
          </a:xfrm>
        </p:spPr>
        <p:txBody>
          <a:bodyPr/>
          <a:lstStyle/>
          <a:p>
            <a:r>
              <a:rPr lang="en-US" altLang="en-US" dirty="0" smtClean="0"/>
              <a:t>Legal Disclaimer</a:t>
            </a:r>
          </a:p>
        </p:txBody>
      </p:sp>
      <p:sp>
        <p:nvSpPr>
          <p:cNvPr id="24579" name="Content Placeholder 3"/>
          <p:cNvSpPr>
            <a:spLocks noGrp="1"/>
          </p:cNvSpPr>
          <p:nvPr>
            <p:ph idx="1"/>
          </p:nvPr>
        </p:nvSpPr>
        <p:spPr>
          <a:xfrm>
            <a:off x="455613" y="1600200"/>
            <a:ext cx="8167687" cy="4625975"/>
          </a:xfrm>
        </p:spPr>
        <p:txBody>
          <a:bodyPr/>
          <a:lstStyle/>
          <a:p>
            <a:r>
              <a:rPr lang="en-US" altLang="en-US" sz="1200" dirty="0" smtClean="0"/>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200" dirty="0" smtClean="0"/>
              <a:t>Intel and the Intel logo are trademarks of Intel Corporation in the U.S. and other countries.</a:t>
            </a:r>
          </a:p>
          <a:p>
            <a:r>
              <a:rPr lang="en-US" sz="1200" dirty="0"/>
              <a:t>*Other names and brands may be claimed as the property of others.</a:t>
            </a:r>
            <a:endParaRPr lang="en-US" altLang="en-US" sz="1200" dirty="0" smtClean="0"/>
          </a:p>
        </p:txBody>
      </p:sp>
      <p:sp>
        <p:nvSpPr>
          <p:cNvPr id="2" name="Slide Number Placeholder 1"/>
          <p:cNvSpPr>
            <a:spLocks noGrp="1"/>
          </p:cNvSpPr>
          <p:nvPr>
            <p:ph type="sldNum" sz="quarter" idx="12"/>
          </p:nvPr>
        </p:nvSpPr>
        <p:spPr/>
        <p:txBody>
          <a:bodyPr/>
          <a:lstStyle/>
          <a:p>
            <a:pPr>
              <a:defRPr/>
            </a:pPr>
            <a:fld id="{E2E972C9-3D20-468C-BBF1-A1AAD9D360EF}" type="slidenum">
              <a:rPr lang="en-US" altLang="en-US" smtClean="0"/>
              <a:pPr>
                <a:defRPr/>
              </a:pPr>
              <a:t>32</a:t>
            </a:fld>
            <a:endParaRPr lang="en-US" altLang="en-US" dirty="0"/>
          </a:p>
        </p:txBody>
      </p:sp>
    </p:spTree>
    <p:extLst>
      <p:ext uri="{BB962C8B-B14F-4D97-AF65-F5344CB8AC3E}">
        <p14:creationId xmlns:p14="http://schemas.microsoft.com/office/powerpoint/2010/main" val="265575792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rot="5400000">
            <a:off x="4334621" y="4151931"/>
            <a:ext cx="657651" cy="491926"/>
          </a:xfrm>
          <a:prstGeom prst="rightArrow">
            <a:avLst>
              <a:gd name="adj1" fmla="val 50000"/>
              <a:gd name="adj2" fmla="val 7071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2" name="Content Placeholder 1"/>
          <p:cNvSpPr>
            <a:spLocks noGrp="1"/>
          </p:cNvSpPr>
          <p:nvPr>
            <p:ph idx="1"/>
          </p:nvPr>
        </p:nvSpPr>
        <p:spPr>
          <a:xfrm>
            <a:off x="455614" y="1601789"/>
            <a:ext cx="6612138" cy="1150403"/>
          </a:xfrm>
        </p:spPr>
        <p:txBody>
          <a:bodyPr/>
          <a:lstStyle/>
          <a:p>
            <a:r>
              <a:rPr lang="en-US" b="1" dirty="0" smtClean="0"/>
              <a:t>S</a:t>
            </a:r>
            <a:r>
              <a:rPr lang="en-US" dirty="0" smtClean="0"/>
              <a:t>ingle </a:t>
            </a:r>
            <a:r>
              <a:rPr lang="en-US" b="1" dirty="0" smtClean="0"/>
              <a:t>I</a:t>
            </a:r>
            <a:r>
              <a:rPr lang="en-US" dirty="0" smtClean="0"/>
              <a:t>nstruction </a:t>
            </a:r>
            <a:r>
              <a:rPr lang="en-US" b="1" dirty="0" smtClean="0"/>
              <a:t>M</a:t>
            </a:r>
            <a:r>
              <a:rPr lang="en-US" dirty="0" smtClean="0"/>
              <a:t>ultiple </a:t>
            </a:r>
            <a:r>
              <a:rPr lang="en-US" b="1" dirty="0" smtClean="0"/>
              <a:t>D</a:t>
            </a:r>
            <a:r>
              <a:rPr lang="en-US" dirty="0" smtClean="0"/>
              <a:t>ata</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4</a:t>
            </a:fld>
            <a:endParaRPr lang="en-US" dirty="0"/>
          </a:p>
        </p:txBody>
      </p:sp>
      <p:sp>
        <p:nvSpPr>
          <p:cNvPr id="4" name="Title 3"/>
          <p:cNvSpPr>
            <a:spLocks noGrp="1"/>
          </p:cNvSpPr>
          <p:nvPr>
            <p:ph type="title"/>
          </p:nvPr>
        </p:nvSpPr>
        <p:spPr/>
        <p:txBody>
          <a:bodyPr/>
          <a:lstStyle/>
          <a:p>
            <a:r>
              <a:rPr lang="en-US" dirty="0" smtClean="0"/>
              <a:t>What is SIMD?</a:t>
            </a:r>
            <a:endParaRPr lang="en-US" dirty="0"/>
          </a:p>
        </p:txBody>
      </p:sp>
      <p:sp>
        <p:nvSpPr>
          <p:cNvPr id="8" name="Right Arrow 7"/>
          <p:cNvSpPr/>
          <p:nvPr/>
        </p:nvSpPr>
        <p:spPr>
          <a:xfrm rot="7939736">
            <a:off x="4715137" y="3041696"/>
            <a:ext cx="1238800" cy="453829"/>
          </a:xfrm>
          <a:prstGeom prst="rightArrow">
            <a:avLst>
              <a:gd name="adj1" fmla="val 50000"/>
              <a:gd name="adj2" fmla="val 94660"/>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10" name="Right Arrow 9"/>
          <p:cNvSpPr/>
          <p:nvPr/>
        </p:nvSpPr>
        <p:spPr>
          <a:xfrm rot="2801806">
            <a:off x="3474720" y="3108956"/>
            <a:ext cx="1031571" cy="491926"/>
          </a:xfrm>
          <a:prstGeom prst="rightArrow">
            <a:avLst>
              <a:gd name="adj1" fmla="val 50000"/>
              <a:gd name="adj2" fmla="val 7071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14" name="Oval 13"/>
          <p:cNvSpPr/>
          <p:nvPr/>
        </p:nvSpPr>
        <p:spPr>
          <a:xfrm>
            <a:off x="4319580" y="3538062"/>
            <a:ext cx="640992" cy="640992"/>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Verdana" panose="020B0604030504040204" pitchFamily="34" charset="0"/>
                <a:sym typeface="Symbol"/>
              </a:rPr>
              <a:t>+</a:t>
            </a:r>
            <a:endParaRPr lang="en-US" sz="3200" dirty="0">
              <a:solidFill>
                <a:schemeClr val="tx1"/>
              </a:solidFill>
              <a:latin typeface="Verdana" panose="020B0604030504040204" pitchFamily="34" charset="0"/>
            </a:endParaRPr>
          </a:p>
        </p:txBody>
      </p:sp>
      <p:grpSp>
        <p:nvGrpSpPr>
          <p:cNvPr id="16" name="Group 15"/>
          <p:cNvGrpSpPr/>
          <p:nvPr/>
        </p:nvGrpSpPr>
        <p:grpSpPr>
          <a:xfrm>
            <a:off x="2521703" y="2600967"/>
            <a:ext cx="1463040" cy="457200"/>
            <a:chOff x="6951268" y="1600220"/>
            <a:chExt cx="723996" cy="274637"/>
          </a:xfrm>
          <a:solidFill>
            <a:srgbClr val="FFFFFF"/>
          </a:solidFill>
        </p:grpSpPr>
        <p:sp>
          <p:nvSpPr>
            <p:cNvPr id="32" name="Rectangle 44"/>
            <p:cNvSpPr>
              <a:spLocks noChangeArrowheads="1"/>
            </p:cNvSpPr>
            <p:nvPr/>
          </p:nvSpPr>
          <p:spPr bwMode="auto">
            <a:xfrm>
              <a:off x="6951268" y="1600220"/>
              <a:ext cx="723996" cy="274637"/>
            </a:xfrm>
            <a:prstGeom prst="rect">
              <a:avLst/>
            </a:prstGeom>
            <a:grpFill/>
            <a:ln w="25400" algn="ctr">
              <a:solidFill>
                <a:schemeClr val="accent2"/>
              </a:solidFill>
              <a:miter lim="800000"/>
              <a:headEnd/>
              <a:tailEnd/>
            </a:ln>
            <a:effectLst/>
          </p:spPr>
          <p:txBody>
            <a:bodyPr wrap="none" anchor="ctr"/>
            <a:lstStyle/>
            <a:p>
              <a:endParaRPr lang="en-US" dirty="0">
                <a:latin typeface="Verdana" panose="020B0604030504040204" pitchFamily="34" charset="0"/>
              </a:endParaRPr>
            </a:p>
          </p:txBody>
        </p:sp>
        <p:sp>
          <p:nvSpPr>
            <p:cNvPr id="33" name="Line 46"/>
            <p:cNvSpPr>
              <a:spLocks noChangeShapeType="1"/>
            </p:cNvSpPr>
            <p:nvPr/>
          </p:nvSpPr>
          <p:spPr bwMode="auto">
            <a:xfrm>
              <a:off x="7132528" y="1600220"/>
              <a:ext cx="0" cy="274637"/>
            </a:xfrm>
            <a:prstGeom prst="line">
              <a:avLst/>
            </a:prstGeom>
            <a:grpFill/>
            <a:ln w="25400">
              <a:solidFill>
                <a:schemeClr val="accent2"/>
              </a:solidFill>
              <a:round/>
              <a:headEnd/>
              <a:tailEnd/>
            </a:ln>
            <a:effectLst/>
          </p:spPr>
          <p:txBody>
            <a:bodyPr wrap="none" anchor="ctr"/>
            <a:lstStyle/>
            <a:p>
              <a:endParaRPr lang="en-US" dirty="0">
                <a:latin typeface="Verdana" panose="020B0604030504040204" pitchFamily="34" charset="0"/>
              </a:endParaRPr>
            </a:p>
          </p:txBody>
        </p:sp>
        <p:sp>
          <p:nvSpPr>
            <p:cNvPr id="34" name="Line 47"/>
            <p:cNvSpPr>
              <a:spLocks noChangeShapeType="1"/>
            </p:cNvSpPr>
            <p:nvPr/>
          </p:nvSpPr>
          <p:spPr bwMode="auto">
            <a:xfrm>
              <a:off x="7313789" y="1600220"/>
              <a:ext cx="0" cy="274637"/>
            </a:xfrm>
            <a:prstGeom prst="line">
              <a:avLst/>
            </a:prstGeom>
            <a:grpFill/>
            <a:ln w="25400">
              <a:solidFill>
                <a:schemeClr val="accent2"/>
              </a:solidFill>
              <a:round/>
              <a:headEnd/>
              <a:tailEnd/>
            </a:ln>
            <a:effectLst/>
          </p:spPr>
          <p:txBody>
            <a:bodyPr wrap="none" anchor="ctr"/>
            <a:lstStyle/>
            <a:p>
              <a:endParaRPr lang="en-US" dirty="0">
                <a:latin typeface="Verdana" panose="020B0604030504040204" pitchFamily="34" charset="0"/>
              </a:endParaRPr>
            </a:p>
          </p:txBody>
        </p:sp>
        <p:sp>
          <p:nvSpPr>
            <p:cNvPr id="35" name="Line 48"/>
            <p:cNvSpPr>
              <a:spLocks noChangeShapeType="1"/>
            </p:cNvSpPr>
            <p:nvPr/>
          </p:nvSpPr>
          <p:spPr bwMode="auto">
            <a:xfrm>
              <a:off x="7494002" y="1600220"/>
              <a:ext cx="0" cy="274637"/>
            </a:xfrm>
            <a:prstGeom prst="line">
              <a:avLst/>
            </a:prstGeom>
            <a:grpFill/>
            <a:ln w="25400">
              <a:solidFill>
                <a:schemeClr val="accent2"/>
              </a:solidFill>
              <a:round/>
              <a:headEnd/>
              <a:tailEnd/>
            </a:ln>
            <a:effectLst/>
          </p:spPr>
          <p:txBody>
            <a:bodyPr wrap="none" anchor="ctr"/>
            <a:lstStyle/>
            <a:p>
              <a:endParaRPr lang="en-US" dirty="0">
                <a:latin typeface="Verdana" panose="020B0604030504040204" pitchFamily="34" charset="0"/>
              </a:endParaRPr>
            </a:p>
          </p:txBody>
        </p:sp>
      </p:grpSp>
      <p:grpSp>
        <p:nvGrpSpPr>
          <p:cNvPr id="17" name="Group 16"/>
          <p:cNvGrpSpPr/>
          <p:nvPr/>
        </p:nvGrpSpPr>
        <p:grpSpPr>
          <a:xfrm>
            <a:off x="3931927" y="4709141"/>
            <a:ext cx="1463040" cy="457200"/>
            <a:chOff x="6951268" y="1600220"/>
            <a:chExt cx="723996" cy="274637"/>
          </a:xfrm>
          <a:solidFill>
            <a:srgbClr val="FFFFFF"/>
          </a:solidFill>
        </p:grpSpPr>
        <p:sp>
          <p:nvSpPr>
            <p:cNvPr id="28" name="Rectangle 44"/>
            <p:cNvSpPr>
              <a:spLocks noChangeArrowheads="1"/>
            </p:cNvSpPr>
            <p:nvPr/>
          </p:nvSpPr>
          <p:spPr bwMode="auto">
            <a:xfrm>
              <a:off x="6951268" y="1600220"/>
              <a:ext cx="723996" cy="274637"/>
            </a:xfrm>
            <a:prstGeom prst="rect">
              <a:avLst/>
            </a:prstGeom>
            <a:grpFill/>
            <a:ln w="25400" algn="ctr">
              <a:solidFill>
                <a:schemeClr val="accent1"/>
              </a:solidFill>
              <a:miter lim="800000"/>
              <a:headEnd/>
              <a:tailEnd/>
            </a:ln>
            <a:effectLst/>
          </p:spPr>
          <p:txBody>
            <a:bodyPr wrap="none" anchor="ctr"/>
            <a:lstStyle/>
            <a:p>
              <a:endParaRPr lang="en-US" dirty="0">
                <a:latin typeface="Verdana" panose="020B0604030504040204" pitchFamily="34" charset="0"/>
              </a:endParaRPr>
            </a:p>
          </p:txBody>
        </p:sp>
        <p:sp>
          <p:nvSpPr>
            <p:cNvPr id="29" name="Line 46"/>
            <p:cNvSpPr>
              <a:spLocks noChangeShapeType="1"/>
            </p:cNvSpPr>
            <p:nvPr/>
          </p:nvSpPr>
          <p:spPr bwMode="auto">
            <a:xfrm>
              <a:off x="7132528" y="1600220"/>
              <a:ext cx="0" cy="274637"/>
            </a:xfrm>
            <a:prstGeom prst="line">
              <a:avLst/>
            </a:prstGeom>
            <a:grpFill/>
            <a:ln w="25400">
              <a:solidFill>
                <a:schemeClr val="accent1"/>
              </a:solidFill>
              <a:round/>
              <a:headEnd/>
              <a:tailEnd/>
            </a:ln>
            <a:effectLst/>
          </p:spPr>
          <p:txBody>
            <a:bodyPr wrap="none" anchor="ctr"/>
            <a:lstStyle/>
            <a:p>
              <a:endParaRPr lang="en-US" dirty="0">
                <a:latin typeface="Verdana" panose="020B0604030504040204" pitchFamily="34" charset="0"/>
              </a:endParaRPr>
            </a:p>
          </p:txBody>
        </p:sp>
        <p:sp>
          <p:nvSpPr>
            <p:cNvPr id="30" name="Line 47"/>
            <p:cNvSpPr>
              <a:spLocks noChangeShapeType="1"/>
            </p:cNvSpPr>
            <p:nvPr/>
          </p:nvSpPr>
          <p:spPr bwMode="auto">
            <a:xfrm>
              <a:off x="7313789" y="1600220"/>
              <a:ext cx="0" cy="274637"/>
            </a:xfrm>
            <a:prstGeom prst="line">
              <a:avLst/>
            </a:prstGeom>
            <a:grpFill/>
            <a:ln w="25400">
              <a:solidFill>
                <a:schemeClr val="accent1"/>
              </a:solidFill>
              <a:round/>
              <a:headEnd/>
              <a:tailEnd/>
            </a:ln>
            <a:effectLst/>
          </p:spPr>
          <p:txBody>
            <a:bodyPr wrap="none" anchor="ctr"/>
            <a:lstStyle/>
            <a:p>
              <a:endParaRPr lang="en-US" dirty="0">
                <a:latin typeface="Verdana" panose="020B0604030504040204" pitchFamily="34" charset="0"/>
              </a:endParaRPr>
            </a:p>
          </p:txBody>
        </p:sp>
        <p:sp>
          <p:nvSpPr>
            <p:cNvPr id="31" name="Line 48"/>
            <p:cNvSpPr>
              <a:spLocks noChangeShapeType="1"/>
            </p:cNvSpPr>
            <p:nvPr/>
          </p:nvSpPr>
          <p:spPr bwMode="auto">
            <a:xfrm>
              <a:off x="7494002" y="1600220"/>
              <a:ext cx="0" cy="274637"/>
            </a:xfrm>
            <a:prstGeom prst="line">
              <a:avLst/>
            </a:prstGeom>
            <a:grpFill/>
            <a:ln w="25400">
              <a:solidFill>
                <a:schemeClr val="accent1"/>
              </a:solidFill>
              <a:round/>
              <a:headEnd/>
              <a:tailEnd/>
            </a:ln>
            <a:effectLst/>
          </p:spPr>
          <p:txBody>
            <a:bodyPr wrap="none" anchor="ctr"/>
            <a:lstStyle/>
            <a:p>
              <a:endParaRPr lang="en-US" dirty="0">
                <a:latin typeface="Verdana" panose="020B0604030504040204" pitchFamily="34" charset="0"/>
              </a:endParaRPr>
            </a:p>
          </p:txBody>
        </p:sp>
      </p:grpSp>
      <p:grpSp>
        <p:nvGrpSpPr>
          <p:cNvPr id="57" name="Group 56"/>
          <p:cNvGrpSpPr/>
          <p:nvPr/>
        </p:nvGrpSpPr>
        <p:grpSpPr>
          <a:xfrm>
            <a:off x="5348619" y="2652815"/>
            <a:ext cx="1463040" cy="457200"/>
            <a:chOff x="6951268" y="1600220"/>
            <a:chExt cx="723996" cy="274637"/>
          </a:xfrm>
          <a:solidFill>
            <a:srgbClr val="FFFFFF"/>
          </a:solidFill>
        </p:grpSpPr>
        <p:sp>
          <p:nvSpPr>
            <p:cNvPr id="58" name="Rectangle 44"/>
            <p:cNvSpPr>
              <a:spLocks noChangeArrowheads="1"/>
            </p:cNvSpPr>
            <p:nvPr/>
          </p:nvSpPr>
          <p:spPr bwMode="auto">
            <a:xfrm>
              <a:off x="6951268" y="1600220"/>
              <a:ext cx="723996" cy="274637"/>
            </a:xfrm>
            <a:prstGeom prst="rect">
              <a:avLst/>
            </a:prstGeom>
            <a:grpFill/>
            <a:ln w="25400" algn="ctr">
              <a:solidFill>
                <a:schemeClr val="accent5">
                  <a:lumMod val="75000"/>
                </a:schemeClr>
              </a:solidFill>
              <a:miter lim="800000"/>
              <a:headEnd/>
              <a:tailEnd/>
            </a:ln>
            <a:effectLst/>
          </p:spPr>
          <p:txBody>
            <a:bodyPr wrap="none" anchor="ctr"/>
            <a:lstStyle/>
            <a:p>
              <a:endParaRPr lang="en-US" dirty="0">
                <a:latin typeface="Verdana" panose="020B0604030504040204" pitchFamily="34" charset="0"/>
              </a:endParaRPr>
            </a:p>
          </p:txBody>
        </p:sp>
        <p:sp>
          <p:nvSpPr>
            <p:cNvPr id="59" name="Line 46"/>
            <p:cNvSpPr>
              <a:spLocks noChangeShapeType="1"/>
            </p:cNvSpPr>
            <p:nvPr/>
          </p:nvSpPr>
          <p:spPr bwMode="auto">
            <a:xfrm>
              <a:off x="7132528" y="1600220"/>
              <a:ext cx="0" cy="274637"/>
            </a:xfrm>
            <a:prstGeom prst="line">
              <a:avLst/>
            </a:prstGeom>
            <a:grpFill/>
            <a:ln w="25400">
              <a:solidFill>
                <a:schemeClr val="accent5">
                  <a:lumMod val="75000"/>
                </a:schemeClr>
              </a:solidFill>
              <a:round/>
              <a:headEnd/>
              <a:tailEnd/>
            </a:ln>
            <a:effectLst/>
          </p:spPr>
          <p:txBody>
            <a:bodyPr wrap="none" anchor="ctr"/>
            <a:lstStyle/>
            <a:p>
              <a:endParaRPr lang="en-US" dirty="0">
                <a:latin typeface="Verdana" panose="020B0604030504040204" pitchFamily="34" charset="0"/>
              </a:endParaRPr>
            </a:p>
          </p:txBody>
        </p:sp>
        <p:sp>
          <p:nvSpPr>
            <p:cNvPr id="60" name="Line 47"/>
            <p:cNvSpPr>
              <a:spLocks noChangeShapeType="1"/>
            </p:cNvSpPr>
            <p:nvPr/>
          </p:nvSpPr>
          <p:spPr bwMode="auto">
            <a:xfrm>
              <a:off x="7313789" y="1600220"/>
              <a:ext cx="0" cy="274637"/>
            </a:xfrm>
            <a:prstGeom prst="line">
              <a:avLst/>
            </a:prstGeom>
            <a:grpFill/>
            <a:ln w="25400">
              <a:solidFill>
                <a:schemeClr val="accent5">
                  <a:lumMod val="75000"/>
                </a:schemeClr>
              </a:solidFill>
              <a:round/>
              <a:headEnd/>
              <a:tailEnd/>
            </a:ln>
            <a:effectLst/>
          </p:spPr>
          <p:txBody>
            <a:bodyPr wrap="none" anchor="ctr"/>
            <a:lstStyle/>
            <a:p>
              <a:endParaRPr lang="en-US" dirty="0">
                <a:latin typeface="Verdana" panose="020B0604030504040204" pitchFamily="34" charset="0"/>
              </a:endParaRPr>
            </a:p>
          </p:txBody>
        </p:sp>
        <p:sp>
          <p:nvSpPr>
            <p:cNvPr id="61" name="Line 48"/>
            <p:cNvSpPr>
              <a:spLocks noChangeShapeType="1"/>
            </p:cNvSpPr>
            <p:nvPr/>
          </p:nvSpPr>
          <p:spPr bwMode="auto">
            <a:xfrm>
              <a:off x="7494002" y="1600220"/>
              <a:ext cx="0" cy="274637"/>
            </a:xfrm>
            <a:prstGeom prst="line">
              <a:avLst/>
            </a:prstGeom>
            <a:grpFill/>
            <a:ln w="25400">
              <a:solidFill>
                <a:schemeClr val="accent5">
                  <a:lumMod val="75000"/>
                </a:schemeClr>
              </a:solidFill>
              <a:round/>
              <a:headEnd/>
              <a:tailEnd/>
            </a:ln>
            <a:effectLst/>
          </p:spPr>
          <p:txBody>
            <a:bodyPr wrap="none" anchor="ctr"/>
            <a:lstStyle/>
            <a:p>
              <a:endParaRPr lang="en-US" dirty="0">
                <a:latin typeface="Verdana" panose="020B0604030504040204" pitchFamily="34" charset="0"/>
              </a:endParaRPr>
            </a:p>
          </p:txBody>
        </p:sp>
      </p:grpSp>
      <p:sp>
        <p:nvSpPr>
          <p:cNvPr id="24" name="Rounded Rectangle 23"/>
          <p:cNvSpPr/>
          <p:nvPr/>
        </p:nvSpPr>
        <p:spPr>
          <a:xfrm>
            <a:off x="2011709" y="5768964"/>
            <a:ext cx="5212022" cy="41713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latin typeface="Verdana" panose="020B0604030504040204" pitchFamily="34" charset="0"/>
                <a:cs typeface="Neo Sans Intel"/>
              </a:rPr>
              <a:t>Single instruction operates across a tuple.</a:t>
            </a:r>
            <a:endParaRPr lang="en-US" dirty="0">
              <a:solidFill>
                <a:schemeClr val="tx2"/>
              </a:solidFill>
              <a:latin typeface="Verdana" panose="020B0604030504040204" pitchFamily="34" charset="0"/>
              <a:cs typeface="Neo Sans Intel"/>
            </a:endParaRPr>
          </a:p>
        </p:txBody>
      </p:sp>
    </p:spTree>
    <p:extLst>
      <p:ext uri="{BB962C8B-B14F-4D97-AF65-F5344CB8AC3E}">
        <p14:creationId xmlns:p14="http://schemas.microsoft.com/office/powerpoint/2010/main" val="3815826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Hardware Designers Like SIMD</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5</a:t>
            </a:fld>
            <a:endParaRPr lang="en-US" dirty="0"/>
          </a:p>
        </p:txBody>
      </p:sp>
      <p:sp>
        <p:nvSpPr>
          <p:cNvPr id="6" name="Rectangle 5"/>
          <p:cNvSpPr/>
          <p:nvPr/>
        </p:nvSpPr>
        <p:spPr>
          <a:xfrm>
            <a:off x="2219705" y="3324972"/>
            <a:ext cx="5838118" cy="364104"/>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Scheduler</a:t>
            </a:r>
            <a:endParaRPr lang="en-US" dirty="0">
              <a:solidFill>
                <a:schemeClr val="tx1"/>
              </a:solidFill>
              <a:latin typeface="Verdana" panose="020B0604030504040204" pitchFamily="34" charset="0"/>
            </a:endParaRPr>
          </a:p>
        </p:txBody>
      </p:sp>
      <p:sp>
        <p:nvSpPr>
          <p:cNvPr id="7" name="Rectangle 6"/>
          <p:cNvSpPr/>
          <p:nvPr/>
        </p:nvSpPr>
        <p:spPr>
          <a:xfrm>
            <a:off x="2219705" y="2491782"/>
            <a:ext cx="2394390" cy="582566"/>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Instruction </a:t>
            </a:r>
          </a:p>
          <a:p>
            <a:pPr algn="ctr"/>
            <a:r>
              <a:rPr lang="en-US" dirty="0" smtClean="0">
                <a:solidFill>
                  <a:schemeClr val="tx1"/>
                </a:solidFill>
                <a:latin typeface="Verdana" panose="020B0604030504040204" pitchFamily="34" charset="0"/>
              </a:rPr>
              <a:t>Decode/Queuing</a:t>
            </a:r>
            <a:endParaRPr lang="en-US" dirty="0">
              <a:solidFill>
                <a:schemeClr val="tx1"/>
              </a:solidFill>
              <a:latin typeface="Verdana" panose="020B0604030504040204" pitchFamily="34" charset="0"/>
            </a:endParaRPr>
          </a:p>
        </p:txBody>
      </p:sp>
      <p:sp>
        <p:nvSpPr>
          <p:cNvPr id="8" name="Rectangle 7"/>
          <p:cNvSpPr/>
          <p:nvPr/>
        </p:nvSpPr>
        <p:spPr>
          <a:xfrm>
            <a:off x="5135250" y="2491783"/>
            <a:ext cx="2911432" cy="582566"/>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Register Allocate/Rename/Retire</a:t>
            </a:r>
            <a:endParaRPr lang="en-US" dirty="0">
              <a:solidFill>
                <a:schemeClr val="tx1"/>
              </a:solidFill>
              <a:latin typeface="Verdana" panose="020B0604030504040204" pitchFamily="34" charset="0"/>
            </a:endParaRPr>
          </a:p>
        </p:txBody>
      </p:sp>
      <p:sp>
        <p:nvSpPr>
          <p:cNvPr id="4" name="Rectangle 3"/>
          <p:cNvSpPr/>
          <p:nvPr/>
        </p:nvSpPr>
        <p:spPr>
          <a:xfrm>
            <a:off x="2219705" y="1658593"/>
            <a:ext cx="2394390" cy="5486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L1 Instruction Cache</a:t>
            </a:r>
            <a:endParaRPr lang="en-US" dirty="0">
              <a:solidFill>
                <a:schemeClr val="tx1"/>
              </a:solidFill>
              <a:latin typeface="Verdana" panose="020B0604030504040204" pitchFamily="34" charset="0"/>
            </a:endParaRPr>
          </a:p>
        </p:txBody>
      </p:sp>
      <p:sp>
        <p:nvSpPr>
          <p:cNvPr id="13" name="Rectangle 12"/>
          <p:cNvSpPr/>
          <p:nvPr/>
        </p:nvSpPr>
        <p:spPr>
          <a:xfrm>
            <a:off x="3222033" y="3987957"/>
            <a:ext cx="822960" cy="4290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Load</a:t>
            </a:r>
            <a:endParaRPr lang="en-US" dirty="0">
              <a:solidFill>
                <a:schemeClr val="tx1"/>
              </a:solidFill>
              <a:latin typeface="Verdana" panose="020B0604030504040204" pitchFamily="34" charset="0"/>
            </a:endParaRPr>
          </a:p>
        </p:txBody>
      </p:sp>
      <p:sp>
        <p:nvSpPr>
          <p:cNvPr id="14" name="Rectangle 13"/>
          <p:cNvSpPr/>
          <p:nvPr/>
        </p:nvSpPr>
        <p:spPr>
          <a:xfrm>
            <a:off x="2219705" y="3987543"/>
            <a:ext cx="822960" cy="42992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Store</a:t>
            </a:r>
          </a:p>
        </p:txBody>
      </p:sp>
      <p:sp>
        <p:nvSpPr>
          <p:cNvPr id="20" name="Rectangle 19"/>
          <p:cNvSpPr/>
          <p:nvPr/>
        </p:nvSpPr>
        <p:spPr>
          <a:xfrm>
            <a:off x="4224361" y="3984044"/>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Load</a:t>
            </a:r>
            <a:endParaRPr lang="en-US" dirty="0">
              <a:solidFill>
                <a:schemeClr val="tx1"/>
              </a:solidFill>
              <a:latin typeface="Verdana" panose="020B0604030504040204" pitchFamily="34" charset="0"/>
            </a:endParaRPr>
          </a:p>
        </p:txBody>
      </p:sp>
      <p:sp>
        <p:nvSpPr>
          <p:cNvPr id="10" name="Rectangle 9"/>
          <p:cNvSpPr/>
          <p:nvPr/>
        </p:nvSpPr>
        <p:spPr>
          <a:xfrm>
            <a:off x="5226689" y="3987957"/>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ALU</a:t>
            </a:r>
            <a:endParaRPr lang="en-US" dirty="0">
              <a:solidFill>
                <a:schemeClr val="tx1"/>
              </a:solidFill>
              <a:latin typeface="Verdana" panose="020B0604030504040204" pitchFamily="34" charset="0"/>
            </a:endParaRPr>
          </a:p>
        </p:txBody>
      </p:sp>
      <p:sp>
        <p:nvSpPr>
          <p:cNvPr id="21" name="Rectangle 20"/>
          <p:cNvSpPr/>
          <p:nvPr/>
        </p:nvSpPr>
        <p:spPr>
          <a:xfrm>
            <a:off x="6229017" y="3987957"/>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ALU</a:t>
            </a:r>
            <a:endParaRPr lang="en-US" dirty="0">
              <a:solidFill>
                <a:schemeClr val="tx1"/>
              </a:solidFill>
              <a:latin typeface="Verdana" panose="020B0604030504040204" pitchFamily="34" charset="0"/>
            </a:endParaRPr>
          </a:p>
        </p:txBody>
      </p:sp>
      <p:sp>
        <p:nvSpPr>
          <p:cNvPr id="25" name="Rectangle 24"/>
          <p:cNvSpPr/>
          <p:nvPr/>
        </p:nvSpPr>
        <p:spPr>
          <a:xfrm>
            <a:off x="7231347" y="3987957"/>
            <a:ext cx="822960" cy="43692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ALU</a:t>
            </a:r>
            <a:endParaRPr lang="en-US" dirty="0">
              <a:solidFill>
                <a:schemeClr val="tx1"/>
              </a:solidFill>
              <a:latin typeface="Verdana" panose="020B0604030504040204" pitchFamily="34" charset="0"/>
            </a:endParaRPr>
          </a:p>
        </p:txBody>
      </p:sp>
      <p:sp>
        <p:nvSpPr>
          <p:cNvPr id="27" name="Rectangle 26"/>
          <p:cNvSpPr/>
          <p:nvPr/>
        </p:nvSpPr>
        <p:spPr>
          <a:xfrm>
            <a:off x="2377464" y="4675505"/>
            <a:ext cx="2680440" cy="4444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Memory Control</a:t>
            </a:r>
          </a:p>
        </p:txBody>
      </p:sp>
      <p:sp>
        <p:nvSpPr>
          <p:cNvPr id="28" name="Rectangle 27"/>
          <p:cNvSpPr/>
          <p:nvPr/>
        </p:nvSpPr>
        <p:spPr>
          <a:xfrm>
            <a:off x="5328743" y="5245228"/>
            <a:ext cx="2729080" cy="5825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Physical </a:t>
            </a:r>
          </a:p>
          <a:p>
            <a:pPr algn="ctr"/>
            <a:r>
              <a:rPr lang="en-US" dirty="0" smtClean="0">
                <a:solidFill>
                  <a:schemeClr val="tx1"/>
                </a:solidFill>
                <a:latin typeface="Verdana" panose="020B0604030504040204" pitchFamily="34" charset="0"/>
              </a:rPr>
              <a:t>Register File</a:t>
            </a:r>
            <a:endParaRPr lang="en-US" dirty="0">
              <a:solidFill>
                <a:schemeClr val="tx1"/>
              </a:solidFill>
              <a:latin typeface="Verdana" panose="020B0604030504040204" pitchFamily="34" charset="0"/>
            </a:endParaRPr>
          </a:p>
        </p:txBody>
      </p:sp>
      <p:cxnSp>
        <p:nvCxnSpPr>
          <p:cNvPr id="31" name="Straight Arrow Connector 30"/>
          <p:cNvCxnSpPr>
            <a:stCxn id="27" idx="2"/>
            <a:endCxn id="123" idx="0"/>
          </p:cNvCxnSpPr>
          <p:nvPr/>
        </p:nvCxnSpPr>
        <p:spPr>
          <a:xfrm>
            <a:off x="3717684" y="5119916"/>
            <a:ext cx="4013" cy="424965"/>
          </a:xfrm>
          <a:prstGeom prst="straightConnector1">
            <a:avLst/>
          </a:prstGeom>
          <a:ln w="50800">
            <a:solidFill>
              <a:schemeClr val="accent3"/>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638804" y="4417056"/>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614095" y="4424881"/>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631185" y="4420969"/>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2631185" y="3689075"/>
            <a:ext cx="0" cy="298881"/>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629352" y="3689075"/>
            <a:ext cx="0" cy="298468"/>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4635841" y="3689075"/>
            <a:ext cx="4161" cy="299295"/>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5638169" y="3689075"/>
            <a:ext cx="0" cy="298881"/>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640497" y="3689075"/>
            <a:ext cx="4163" cy="299708"/>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7642827" y="3689075"/>
            <a:ext cx="0" cy="299295"/>
          </a:xfrm>
          <a:prstGeom prst="straightConnector1">
            <a:avLst/>
          </a:prstGeom>
          <a:ln>
            <a:solidFill>
              <a:schemeClr val="tx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3421518" y="3074347"/>
            <a:ext cx="0" cy="250625"/>
          </a:xfrm>
          <a:prstGeom prst="straightConnector1">
            <a:avLst/>
          </a:prstGeom>
          <a:ln>
            <a:solidFill>
              <a:schemeClr val="tx2"/>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27" idx="3"/>
          </p:cNvCxnSpPr>
          <p:nvPr/>
        </p:nvCxnSpPr>
        <p:spPr>
          <a:xfrm>
            <a:off x="5057904" y="4897711"/>
            <a:ext cx="2584923" cy="0"/>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0" idx="2"/>
          </p:cNvCxnSpPr>
          <p:nvPr/>
        </p:nvCxnSpPr>
        <p:spPr>
          <a:xfrm>
            <a:off x="5638169" y="4424881"/>
            <a:ext cx="0" cy="472828"/>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21" idx="2"/>
          </p:cNvCxnSpPr>
          <p:nvPr/>
        </p:nvCxnSpPr>
        <p:spPr>
          <a:xfrm>
            <a:off x="6640497" y="4424881"/>
            <a:ext cx="4163" cy="472828"/>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25" idx="2"/>
          </p:cNvCxnSpPr>
          <p:nvPr/>
        </p:nvCxnSpPr>
        <p:spPr>
          <a:xfrm>
            <a:off x="7642827" y="4424881"/>
            <a:ext cx="0" cy="472828"/>
          </a:xfrm>
          <a:prstGeom prst="line">
            <a:avLst/>
          </a:prstGeom>
          <a:ln w="50800">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 idx="3"/>
            <a:endCxn id="8" idx="1"/>
          </p:cNvCxnSpPr>
          <p:nvPr/>
        </p:nvCxnSpPr>
        <p:spPr>
          <a:xfrm>
            <a:off x="4614095" y="2783065"/>
            <a:ext cx="521155" cy="1"/>
          </a:xfrm>
          <a:prstGeom prst="straightConnector1">
            <a:avLst/>
          </a:prstGeom>
          <a:ln>
            <a:solidFill>
              <a:schemeClr val="tx2"/>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sp>
        <p:nvSpPr>
          <p:cNvPr id="121" name="Rectangle 120"/>
          <p:cNvSpPr/>
          <p:nvPr/>
        </p:nvSpPr>
        <p:spPr>
          <a:xfrm flipH="1">
            <a:off x="823000" y="1644615"/>
            <a:ext cx="1002323" cy="4344677"/>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L2 Shared Cache</a:t>
            </a:r>
          </a:p>
        </p:txBody>
      </p:sp>
      <p:sp>
        <p:nvSpPr>
          <p:cNvPr id="122" name="Rectangle 121"/>
          <p:cNvSpPr/>
          <p:nvPr/>
        </p:nvSpPr>
        <p:spPr>
          <a:xfrm>
            <a:off x="2227730" y="1666618"/>
            <a:ext cx="2692662" cy="548640"/>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L1 Instruction Cache</a:t>
            </a:r>
            <a:endParaRPr lang="en-US" dirty="0">
              <a:solidFill>
                <a:schemeClr val="tx1"/>
              </a:solidFill>
              <a:latin typeface="Verdana" panose="020B0604030504040204" pitchFamily="34" charset="0"/>
            </a:endParaRPr>
          </a:p>
        </p:txBody>
      </p:sp>
      <p:sp>
        <p:nvSpPr>
          <p:cNvPr id="123" name="Rectangle 122"/>
          <p:cNvSpPr/>
          <p:nvPr/>
        </p:nvSpPr>
        <p:spPr>
          <a:xfrm>
            <a:off x="2377464" y="5544881"/>
            <a:ext cx="2688465" cy="444411"/>
          </a:xfrm>
          <a:prstGeom prst="rect">
            <a:avLst/>
          </a:prstGeom>
          <a:solidFill>
            <a:srgbClr val="79F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Verdana" panose="020B0604030504040204" pitchFamily="34" charset="0"/>
              </a:rPr>
              <a:t>L1 Data Cache</a:t>
            </a:r>
            <a:endParaRPr lang="en-US" dirty="0">
              <a:solidFill>
                <a:schemeClr val="tx1"/>
              </a:solidFill>
              <a:latin typeface="Verdana" panose="020B0604030504040204" pitchFamily="34" charset="0"/>
            </a:endParaRPr>
          </a:p>
        </p:txBody>
      </p:sp>
      <p:cxnSp>
        <p:nvCxnSpPr>
          <p:cNvPr id="55" name="Straight Arrow Connector 54"/>
          <p:cNvCxnSpPr/>
          <p:nvPr/>
        </p:nvCxnSpPr>
        <p:spPr>
          <a:xfrm>
            <a:off x="3413900" y="2207233"/>
            <a:ext cx="0" cy="250625"/>
          </a:xfrm>
          <a:prstGeom prst="straightConnector1">
            <a:avLst/>
          </a:prstGeom>
          <a:ln w="25400">
            <a:solidFill>
              <a:schemeClr val="tx1"/>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 idx="1"/>
          </p:cNvCxnSpPr>
          <p:nvPr/>
        </p:nvCxnSpPr>
        <p:spPr>
          <a:xfrm>
            <a:off x="1825324" y="1932913"/>
            <a:ext cx="394381" cy="0"/>
          </a:xfrm>
          <a:prstGeom prst="straightConnector1">
            <a:avLst/>
          </a:prstGeom>
          <a:ln w="50800">
            <a:solidFill>
              <a:schemeClr val="accent3"/>
            </a:solidFill>
            <a:headEnd type="none" w="lg" len="lg"/>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123" idx="1"/>
          </p:cNvCxnSpPr>
          <p:nvPr/>
        </p:nvCxnSpPr>
        <p:spPr>
          <a:xfrm>
            <a:off x="1825324" y="5767086"/>
            <a:ext cx="552140" cy="1"/>
          </a:xfrm>
          <a:prstGeom prst="straightConnector1">
            <a:avLst/>
          </a:prstGeom>
          <a:ln w="50800">
            <a:solidFill>
              <a:schemeClr val="accent3"/>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153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45" y="1600220"/>
            <a:ext cx="8228012" cy="4570411"/>
          </a:xfrm>
        </p:spPr>
        <p:txBody>
          <a:bodyPr/>
          <a:lstStyle/>
          <a:p>
            <a:r>
              <a:rPr lang="en-US" dirty="0" smtClean="0"/>
              <a:t>Program transformation for exploiting SIMD units</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6</a:t>
            </a:fld>
            <a:endParaRPr lang="en-US" dirty="0"/>
          </a:p>
        </p:txBody>
      </p:sp>
      <p:sp>
        <p:nvSpPr>
          <p:cNvPr id="4" name="Title 3"/>
          <p:cNvSpPr>
            <a:spLocks noGrp="1"/>
          </p:cNvSpPr>
          <p:nvPr>
            <p:ph type="title"/>
          </p:nvPr>
        </p:nvSpPr>
        <p:spPr/>
        <p:txBody>
          <a:bodyPr/>
          <a:lstStyle/>
          <a:p>
            <a:r>
              <a:rPr lang="en-US" dirty="0" err="1" smtClean="0"/>
              <a:t>Vectorization</a:t>
            </a:r>
            <a:endParaRPr lang="en-US" dirty="0"/>
          </a:p>
        </p:txBody>
      </p:sp>
    </p:spTree>
    <p:extLst>
      <p:ext uri="{BB962C8B-B14F-4D97-AF65-F5344CB8AC3E}">
        <p14:creationId xmlns:p14="http://schemas.microsoft.com/office/powerpoint/2010/main" val="3750397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of a Loop</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7</a:t>
            </a:fld>
            <a:endParaRPr lang="en-US" dirty="0"/>
          </a:p>
        </p:txBody>
      </p:sp>
      <p:sp>
        <p:nvSpPr>
          <p:cNvPr id="4" name="TextBox 3"/>
          <p:cNvSpPr txBox="1"/>
          <p:nvPr/>
        </p:nvSpPr>
        <p:spPr>
          <a:xfrm>
            <a:off x="462225" y="1306286"/>
            <a:ext cx="4340887" cy="1323439"/>
          </a:xfrm>
          <a:prstGeom prst="rect">
            <a:avLst/>
          </a:prstGeom>
          <a:noFill/>
          <a:ln>
            <a:solidFill>
              <a:schemeClr val="tx1"/>
            </a:solidFill>
          </a:ln>
        </p:spPr>
        <p:txBody>
          <a:bodyPr wrap="square" rtlCol="0">
            <a:spAutoFit/>
          </a:bodyPr>
          <a:lstStyle/>
          <a:p>
            <a:r>
              <a:rPr lang="en-US" sz="1600" dirty="0" smtClean="0">
                <a:solidFill>
                  <a:schemeClr val="tx2"/>
                </a:solidFill>
                <a:latin typeface="Consolas" panose="020B0609020204030204" pitchFamily="49" charset="0"/>
                <a:cs typeface="Consolas" panose="020B0609020204030204" pitchFamily="49" charset="0"/>
              </a:rPr>
              <a:t>function </a:t>
            </a:r>
            <a:r>
              <a:rPr lang="en-US" sz="1600" dirty="0" err="1" smtClean="0">
                <a:solidFill>
                  <a:schemeClr val="tx2"/>
                </a:solidFill>
                <a:latin typeface="Consolas" panose="020B0609020204030204" pitchFamily="49" charset="0"/>
                <a:cs typeface="Consolas" panose="020B0609020204030204" pitchFamily="49" charset="0"/>
              </a:rPr>
              <a:t>axpy</a:t>
            </a:r>
            <a:r>
              <a:rPr lang="en-US" sz="1600" dirty="0">
                <a:solidFill>
                  <a:schemeClr val="tx2"/>
                </a:solidFill>
                <a:latin typeface="Consolas" panose="020B0609020204030204" pitchFamily="49" charset="0"/>
                <a:cs typeface="Consolas" panose="020B0609020204030204" pitchFamily="49" charset="0"/>
              </a:rPr>
              <a:t>( a, x, y )</a:t>
            </a:r>
          </a:p>
          <a:p>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a:t>
            </a:r>
            <a:r>
              <a:rPr lang="en-US" sz="1600" b="1" dirty="0" err="1">
                <a:solidFill>
                  <a:schemeClr val="tx2"/>
                </a:solidFill>
                <a:latin typeface="Consolas" panose="020B0609020204030204" pitchFamily="49" charset="0"/>
                <a:cs typeface="Consolas" panose="020B0609020204030204" pitchFamily="49" charset="0"/>
              </a:rPr>
              <a:t>simd</a:t>
            </a:r>
            <a:r>
              <a:rPr lang="en-US" sz="1600" dirty="0">
                <a:solidFill>
                  <a:schemeClr val="tx2"/>
                </a:solidFill>
                <a:latin typeface="Consolas" panose="020B0609020204030204" pitchFamily="49" charset="0"/>
                <a:cs typeface="Consolas" panose="020B0609020204030204" pitchFamily="49" charset="0"/>
              </a:rPr>
              <a:t> for </a:t>
            </a:r>
            <a:r>
              <a:rPr lang="en-US" sz="1600" dirty="0" smtClean="0">
                <a:solidFill>
                  <a:schemeClr val="tx2"/>
                </a:solidFill>
                <a:latin typeface="Consolas" panose="020B0609020204030204" pitchFamily="49" charset="0"/>
                <a:cs typeface="Consolas" panose="020B0609020204030204" pitchFamily="49" charset="0"/>
              </a:rPr>
              <a:t>i=1:length(x)</a:t>
            </a:r>
          </a:p>
          <a:p>
            <a:r>
              <a:rPr lang="en-US" sz="1600" dirty="0" smtClean="0">
                <a:solidFill>
                  <a:schemeClr val="tx2"/>
                </a:solidFill>
                <a:latin typeface="Consolas" panose="020B0609020204030204" pitchFamily="49" charset="0"/>
                <a:cs typeface="Consolas" panose="020B0609020204030204" pitchFamily="49" charset="0"/>
              </a:rPr>
              <a:t>        </a:t>
            </a:r>
            <a:r>
              <a:rPr lang="en-US" sz="1600" b="1" dirty="0" smtClean="0">
                <a:solidFill>
                  <a:schemeClr val="tx2"/>
                </a:solidFill>
                <a:latin typeface="Consolas" panose="020B0609020204030204" pitchFamily="49" charset="0"/>
                <a:cs typeface="Consolas" panose="020B0609020204030204" pitchFamily="49" charset="0"/>
              </a:rPr>
              <a:t>@inbounds</a:t>
            </a:r>
            <a:r>
              <a:rPr lang="en-US" sz="1600" dirty="0" smtClean="0">
                <a:solidFill>
                  <a:schemeClr val="tx2"/>
                </a:solidFill>
                <a:latin typeface="Consolas" panose="020B0609020204030204" pitchFamily="49" charset="0"/>
                <a:cs typeface="Consolas" panose="020B0609020204030204" pitchFamily="49" charset="0"/>
              </a:rPr>
              <a:t> y[i] = y[i]+a*x[i]</a:t>
            </a:r>
          </a:p>
          <a:p>
            <a:r>
              <a:rPr lang="en-US" sz="1600" dirty="0" smtClean="0">
                <a:solidFill>
                  <a:schemeClr val="tx2"/>
                </a:solidFill>
                <a:latin typeface="Consolas" panose="020B0609020204030204" pitchFamily="49" charset="0"/>
                <a:cs typeface="Consolas" panose="020B0609020204030204" pitchFamily="49" charset="0"/>
              </a:rPr>
              <a:t>    end</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end</a:t>
            </a:r>
          </a:p>
        </p:txBody>
      </p:sp>
      <p:grpSp>
        <p:nvGrpSpPr>
          <p:cNvPr id="10" name="Group 9"/>
          <p:cNvGrpSpPr/>
          <p:nvPr/>
        </p:nvGrpSpPr>
        <p:grpSpPr>
          <a:xfrm>
            <a:off x="455613" y="2636115"/>
            <a:ext cx="8118231" cy="3879675"/>
            <a:chOff x="455613" y="2636115"/>
            <a:chExt cx="8118231" cy="3879675"/>
          </a:xfrm>
        </p:grpSpPr>
        <p:grpSp>
          <p:nvGrpSpPr>
            <p:cNvPr id="8" name="Group 7"/>
            <p:cNvGrpSpPr/>
            <p:nvPr/>
          </p:nvGrpSpPr>
          <p:grpSpPr>
            <a:xfrm>
              <a:off x="462225" y="2636115"/>
              <a:ext cx="8111619" cy="3371445"/>
              <a:chOff x="462225" y="2636115"/>
              <a:chExt cx="8111619" cy="3371445"/>
            </a:xfrm>
          </p:grpSpPr>
          <p:sp>
            <p:nvSpPr>
              <p:cNvPr id="5" name="TextBox 4"/>
              <p:cNvSpPr txBox="1"/>
              <p:nvPr/>
            </p:nvSpPr>
            <p:spPr>
              <a:xfrm>
                <a:off x="462225" y="3206793"/>
                <a:ext cx="8111619" cy="2800767"/>
              </a:xfrm>
              <a:prstGeom prst="rect">
                <a:avLst/>
              </a:prstGeom>
              <a:noFill/>
              <a:ln>
                <a:solidFill>
                  <a:schemeClr val="tx1"/>
                </a:solidFill>
              </a:ln>
            </p:spPr>
            <p:txBody>
              <a:bodyPr wrap="square" rtlCol="0">
                <a:spAutoFit/>
              </a:bodyPr>
              <a:lstStyle/>
              <a:p>
                <a:r>
                  <a:rPr lang="en-US" sz="1600" dirty="0">
                    <a:solidFill>
                      <a:schemeClr val="tx2"/>
                    </a:solidFill>
                    <a:latin typeface="Consolas" panose="020B0609020204030204" pitchFamily="49" charset="0"/>
                    <a:cs typeface="Consolas" panose="020B0609020204030204" pitchFamily="49" charset="0"/>
                  </a:rPr>
                  <a:t>function </a:t>
                </a:r>
                <a:r>
                  <a:rPr lang="en-US" sz="1600" dirty="0" err="1" smtClean="0">
                    <a:solidFill>
                      <a:schemeClr val="tx2"/>
                    </a:solidFill>
                    <a:latin typeface="Consolas" panose="020B0609020204030204" pitchFamily="49" charset="0"/>
                    <a:cs typeface="Consolas" panose="020B0609020204030204" pitchFamily="49" charset="0"/>
                  </a:rPr>
                  <a:t>axpy</a:t>
                </a:r>
                <a:r>
                  <a:rPr lang="en-US" sz="1600" dirty="0">
                    <a:solidFill>
                      <a:schemeClr val="tx2"/>
                    </a:solidFill>
                    <a:latin typeface="Consolas" panose="020B0609020204030204" pitchFamily="49" charset="0"/>
                    <a:cs typeface="Consolas" panose="020B0609020204030204" pitchFamily="49" charset="0"/>
                  </a:rPr>
                  <a:t>( a::Float32, x::Array{Float32,1}, y::Array{Float32,1} )</a:t>
                </a:r>
              </a:p>
              <a:p>
                <a:r>
                  <a:rPr lang="en-US" sz="1600" dirty="0" smtClean="0">
                    <a:solidFill>
                      <a:schemeClr val="tx2"/>
                    </a:solidFill>
                    <a:latin typeface="Consolas" panose="020B0609020204030204" pitchFamily="49" charset="0"/>
                    <a:cs typeface="Consolas" panose="020B0609020204030204" pitchFamily="49" charset="0"/>
                  </a:rPr>
                  <a:t>    @</a:t>
                </a:r>
                <a:r>
                  <a:rPr lang="en-US" sz="1600" dirty="0">
                    <a:solidFill>
                      <a:schemeClr val="tx2"/>
                    </a:solidFill>
                    <a:latin typeface="Consolas" panose="020B0609020204030204" pitchFamily="49" charset="0"/>
                    <a:cs typeface="Consolas" panose="020B0609020204030204" pitchFamily="49" charset="0"/>
                  </a:rPr>
                  <a:t>inbounds </a:t>
                </a:r>
                <a:r>
                  <a:rPr lang="en-US" sz="1600" dirty="0" smtClean="0">
                    <a:solidFill>
                      <a:schemeClr val="tx2"/>
                    </a:solidFill>
                    <a:latin typeface="Consolas" panose="020B0609020204030204" pitchFamily="49" charset="0"/>
                    <a:cs typeface="Consolas" panose="020B0609020204030204" pitchFamily="49" charset="0"/>
                  </a:rPr>
                  <a:t>for i=1:</a:t>
                </a:r>
                <a:r>
                  <a:rPr lang="en-US" sz="1600" b="1" dirty="0" smtClean="0">
                    <a:solidFill>
                      <a:schemeClr val="tx2"/>
                    </a:solidFill>
                    <a:latin typeface="Consolas" panose="020B0609020204030204" pitchFamily="49" charset="0"/>
                    <a:cs typeface="Consolas" panose="020B0609020204030204" pitchFamily="49" charset="0"/>
                  </a:rPr>
                  <a:t>4</a:t>
                </a:r>
                <a:r>
                  <a:rPr lang="en-US" sz="1600" dirty="0" smtClean="0">
                    <a:solidFill>
                      <a:schemeClr val="tx2"/>
                    </a:solidFill>
                    <a:latin typeface="Consolas" panose="020B0609020204030204" pitchFamily="49" charset="0"/>
                    <a:cs typeface="Consolas" panose="020B0609020204030204" pitchFamily="49" charset="0"/>
                  </a:rPr>
                  <a:t>:length(x) </a:t>
                </a:r>
              </a:p>
              <a:p>
                <a:r>
                  <a:rPr lang="en-US" sz="1600" i="1" dirty="0" smtClean="0">
                    <a:solidFill>
                      <a:schemeClr val="tx2"/>
                    </a:solidFill>
                    <a:latin typeface="Consolas" panose="020B0609020204030204" pitchFamily="49" charset="0"/>
                    <a:cs typeface="Consolas" panose="020B0609020204030204" pitchFamily="49" charset="0"/>
                  </a:rPr>
                  <a:t>        # </a:t>
                </a:r>
                <a:r>
                  <a:rPr lang="en-US" sz="1600" i="1" dirty="0">
                    <a:solidFill>
                      <a:schemeClr val="tx2"/>
                    </a:solidFill>
                    <a:latin typeface="Consolas" panose="020B0609020204030204" pitchFamily="49" charset="0"/>
                    <a:cs typeface="Consolas" panose="020B0609020204030204" pitchFamily="49" charset="0"/>
                  </a:rPr>
                  <a:t>Four logical iterations per physical iteration</a:t>
                </a:r>
                <a:r>
                  <a:rPr lang="en-US" sz="1600" dirty="0" smtClean="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t1 </a:t>
                </a:r>
                <a:r>
                  <a:rPr lang="en-US" sz="1600" dirty="0">
                    <a:solidFill>
                      <a:schemeClr val="tx2"/>
                    </a:solidFill>
                    <a:latin typeface="Consolas" panose="020B0609020204030204" pitchFamily="49" charset="0"/>
                    <a:cs typeface="Consolas" panose="020B0609020204030204" pitchFamily="49" charset="0"/>
                  </a:rPr>
                  <a:t>= (x[i],x[i+1],x[i+2],x[i+3])   </a:t>
                </a:r>
                <a:r>
                  <a:rPr lang="en-US" sz="1600" i="1" dirty="0">
                    <a:solidFill>
                      <a:schemeClr val="tx2"/>
                    </a:solidFill>
                    <a:latin typeface="Consolas" panose="020B0609020204030204" pitchFamily="49" charset="0"/>
                    <a:cs typeface="Consolas" panose="020B0609020204030204" pitchFamily="49" charset="0"/>
                  </a:rPr>
                  <a:t># Load tuple</a:t>
                </a:r>
              </a:p>
              <a:p>
                <a:r>
                  <a:rPr lang="en-US" sz="1600" dirty="0">
                    <a:solidFill>
                      <a:schemeClr val="tx2"/>
                    </a:solidFill>
                    <a:latin typeface="Consolas" panose="020B0609020204030204" pitchFamily="49" charset="0"/>
                    <a:cs typeface="Consolas" panose="020B0609020204030204" pitchFamily="49" charset="0"/>
                  </a:rPr>
                  <a:t>        t2 = (y[i],y[i+1],y[i+2],y[i+3])   </a:t>
                </a:r>
                <a:r>
                  <a:rPr lang="en-US" sz="1600" i="1" dirty="0">
                    <a:solidFill>
                      <a:schemeClr val="tx2"/>
                    </a:solidFill>
                    <a:latin typeface="Consolas" panose="020B0609020204030204" pitchFamily="49" charset="0"/>
                    <a:cs typeface="Consolas" panose="020B0609020204030204" pitchFamily="49" charset="0"/>
                  </a:rPr>
                  <a:t># Load tuple</a:t>
                </a:r>
              </a:p>
              <a:p>
                <a:r>
                  <a:rPr lang="en-US" sz="1600" dirty="0">
                    <a:solidFill>
                      <a:schemeClr val="tx2"/>
                    </a:solidFill>
                    <a:latin typeface="Consolas" panose="020B0609020204030204" pitchFamily="49" charset="0"/>
                    <a:cs typeface="Consolas" panose="020B0609020204030204" pitchFamily="49" charset="0"/>
                  </a:rPr>
                  <a:t>        t3 = </a:t>
                </a:r>
                <a:r>
                  <a:rPr lang="en-US" sz="1600" dirty="0" smtClean="0">
                    <a:solidFill>
                      <a:schemeClr val="tx2"/>
                    </a:solidFill>
                    <a:latin typeface="Consolas" panose="020B0609020204030204" pitchFamily="49" charset="0"/>
                    <a:cs typeface="Consolas" panose="020B0609020204030204" pitchFamily="49" charset="0"/>
                  </a:rPr>
                  <a:t>a*t1                          </a:t>
                </a:r>
                <a:r>
                  <a:rPr lang="en-US" sz="1600" i="1" dirty="0">
                    <a:solidFill>
                      <a:schemeClr val="tx2"/>
                    </a:solidFill>
                    <a:latin typeface="Consolas" panose="020B0609020204030204" pitchFamily="49" charset="0"/>
                    <a:cs typeface="Consolas" panose="020B0609020204030204" pitchFamily="49" charset="0"/>
                  </a:rPr>
                  <a:t># Scalar times tuple</a:t>
                </a:r>
              </a:p>
              <a:p>
                <a:r>
                  <a:rPr lang="en-US" sz="1600" dirty="0">
                    <a:solidFill>
                      <a:schemeClr val="tx2"/>
                    </a:solidFill>
                    <a:latin typeface="Consolas" panose="020B0609020204030204" pitchFamily="49" charset="0"/>
                    <a:cs typeface="Consolas" panose="020B0609020204030204" pitchFamily="49" charset="0"/>
                  </a:rPr>
                  <a:t>        t4 = </a:t>
                </a:r>
                <a:r>
                  <a:rPr lang="en-US" sz="1600" dirty="0" smtClean="0">
                    <a:solidFill>
                      <a:schemeClr val="tx2"/>
                    </a:solidFill>
                    <a:latin typeface="Consolas" panose="020B0609020204030204" pitchFamily="49" charset="0"/>
                    <a:cs typeface="Consolas" panose="020B0609020204030204" pitchFamily="49" charset="0"/>
                  </a:rPr>
                  <a:t>t2+t3                         </a:t>
                </a:r>
                <a:r>
                  <a:rPr lang="en-US" sz="1600" i="1" dirty="0" smtClean="0">
                    <a:solidFill>
                      <a:schemeClr val="tx2"/>
                    </a:solidFill>
                    <a:latin typeface="Consolas" panose="020B0609020204030204" pitchFamily="49" charset="0"/>
                    <a:cs typeface="Consolas" panose="020B0609020204030204" pitchFamily="49" charset="0"/>
                  </a:rPr>
                  <a:t># </a:t>
                </a:r>
                <a:r>
                  <a:rPr lang="en-US" sz="1600" i="1" dirty="0">
                    <a:solidFill>
                      <a:schemeClr val="tx2"/>
                    </a:solidFill>
                    <a:latin typeface="Consolas" panose="020B0609020204030204" pitchFamily="49" charset="0"/>
                    <a:cs typeface="Consolas" panose="020B0609020204030204" pitchFamily="49" charset="0"/>
                  </a:rPr>
                  <a:t>Tuple add</a:t>
                </a:r>
              </a:p>
              <a:p>
                <a:r>
                  <a:rPr lang="en-US" sz="1600" dirty="0">
                    <a:solidFill>
                      <a:schemeClr val="tx2"/>
                    </a:solidFill>
                    <a:latin typeface="Consolas" panose="020B0609020204030204" pitchFamily="49" charset="0"/>
                    <a:cs typeface="Consolas" panose="020B0609020204030204" pitchFamily="49" charset="0"/>
                  </a:rPr>
                  <a:t>        (y[i],y[i+1],y[i+2],y[i+3]) = t4   </a:t>
                </a:r>
                <a:r>
                  <a:rPr lang="en-US" sz="1600" i="1" dirty="0">
                    <a:solidFill>
                      <a:schemeClr val="tx2"/>
                    </a:solidFill>
                    <a:latin typeface="Consolas" panose="020B0609020204030204" pitchFamily="49" charset="0"/>
                    <a:cs typeface="Consolas" panose="020B0609020204030204" pitchFamily="49" charset="0"/>
                  </a:rPr>
                  <a:t># Tuple store</a:t>
                </a:r>
              </a:p>
              <a:p>
                <a:r>
                  <a:rPr lang="en-US" sz="1600" dirty="0" smtClean="0">
                    <a:solidFill>
                      <a:schemeClr val="tx2"/>
                    </a:solidFill>
                    <a:latin typeface="Consolas" panose="020B0609020204030204" pitchFamily="49" charset="0"/>
                    <a:cs typeface="Consolas" panose="020B0609020204030204" pitchFamily="49" charset="0"/>
                  </a:rPr>
                  <a:t>    end</a:t>
                </a:r>
                <a:endParaRPr lang="en-US" sz="1600" dirty="0">
                  <a:solidFill>
                    <a:schemeClr val="tx2"/>
                  </a:solidFill>
                  <a:latin typeface="Consolas" panose="020B0609020204030204" pitchFamily="49" charset="0"/>
                  <a:cs typeface="Consolas" panose="020B0609020204030204" pitchFamily="49" charset="0"/>
                </a:endParaRPr>
              </a:p>
              <a:p>
                <a:r>
                  <a:rPr lang="en-US" sz="1600" dirty="0" smtClean="0">
                    <a:solidFill>
                      <a:schemeClr val="tx2"/>
                    </a:solidFill>
                    <a:latin typeface="Consolas" panose="020B0609020204030204" pitchFamily="49" charset="0"/>
                    <a:cs typeface="Consolas" panose="020B0609020204030204" pitchFamily="49" charset="0"/>
                  </a:rPr>
                  <a:t>    </a:t>
                </a:r>
                <a:r>
                  <a:rPr lang="en-US" sz="1600" i="1" dirty="0" smtClean="0">
                    <a:solidFill>
                      <a:schemeClr val="tx2"/>
                    </a:solidFill>
                    <a:latin typeface="Consolas" panose="020B0609020204030204" pitchFamily="49" charset="0"/>
                    <a:cs typeface="Consolas" panose="020B0609020204030204" pitchFamily="49" charset="0"/>
                  </a:rPr>
                  <a:t>... </a:t>
                </a:r>
                <a:r>
                  <a:rPr lang="en-US" sz="1600" i="1" dirty="0">
                    <a:solidFill>
                      <a:schemeClr val="tx2"/>
                    </a:solidFill>
                    <a:latin typeface="Consolas" panose="020B0609020204030204" pitchFamily="49" charset="0"/>
                    <a:cs typeface="Consolas" panose="020B0609020204030204" pitchFamily="49" charset="0"/>
                  </a:rPr>
                  <a:t>Scalar loop for remaining </a:t>
                </a:r>
                <a:r>
                  <a:rPr lang="en-US" sz="1600" i="1" dirty="0" smtClean="0">
                    <a:solidFill>
                      <a:schemeClr val="tx2"/>
                    </a:solidFill>
                    <a:latin typeface="Consolas" panose="020B0609020204030204" pitchFamily="49" charset="0"/>
                    <a:cs typeface="Consolas" panose="020B0609020204030204" pitchFamily="49" charset="0"/>
                  </a:rPr>
                  <a:t>iterations ...</a:t>
                </a:r>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end</a:t>
                </a:r>
                <a:endParaRPr lang="en-US" sz="1600" dirty="0" smtClean="0">
                  <a:solidFill>
                    <a:schemeClr val="tx2"/>
                  </a:solidFill>
                  <a:latin typeface="Consolas" panose="020B0609020204030204" pitchFamily="49" charset="0"/>
                  <a:cs typeface="Consolas" panose="020B0609020204030204" pitchFamily="49" charset="0"/>
                </a:endParaRPr>
              </a:p>
            </p:txBody>
          </p:sp>
          <p:sp>
            <p:nvSpPr>
              <p:cNvPr id="6" name="Down Arrow 5"/>
              <p:cNvSpPr/>
              <p:nvPr/>
            </p:nvSpPr>
            <p:spPr>
              <a:xfrm>
                <a:off x="2237713" y="2636115"/>
                <a:ext cx="573221" cy="570678"/>
              </a:xfrm>
              <a:prstGeom prst="downArrow">
                <a:avLst>
                  <a:gd name="adj1" fmla="val 38184"/>
                  <a:gd name="adj2"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Verdana" panose="020B0604030504040204" pitchFamily="34" charset="0"/>
                </a:endParaRPr>
              </a:p>
            </p:txBody>
          </p:sp>
        </p:grpSp>
        <p:sp>
          <p:nvSpPr>
            <p:cNvPr id="7" name="TextBox 6"/>
            <p:cNvSpPr txBox="1"/>
            <p:nvPr/>
          </p:nvSpPr>
          <p:spPr>
            <a:xfrm>
              <a:off x="455613" y="6177236"/>
              <a:ext cx="5250706" cy="338554"/>
            </a:xfrm>
            <a:prstGeom prst="rect">
              <a:avLst/>
            </a:prstGeom>
            <a:noFill/>
          </p:spPr>
          <p:txBody>
            <a:bodyPr wrap="square" rtlCol="0">
              <a:spAutoFit/>
            </a:bodyPr>
            <a:lstStyle/>
            <a:p>
              <a:r>
                <a:rPr lang="en-US" sz="1600" dirty="0" smtClean="0">
                  <a:solidFill>
                    <a:schemeClr val="tx2"/>
                  </a:solidFill>
                  <a:latin typeface="Verdana" panose="020B0604030504040204" pitchFamily="34" charset="0"/>
                  <a:cs typeface="Neo Sans Intel"/>
                </a:rPr>
                <a:t>Note: example assumes tuple math exists.</a:t>
              </a:r>
            </a:p>
          </p:txBody>
        </p:sp>
      </p:grpSp>
    </p:spTree>
    <p:extLst>
      <p:ext uri="{BB962C8B-B14F-4D97-AF65-F5344CB8AC3E}">
        <p14:creationId xmlns:p14="http://schemas.microsoft.com/office/powerpoint/2010/main" val="334485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Order of Evaluation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5866545"/>
              </p:ext>
            </p:extLst>
          </p:nvPr>
        </p:nvGraphicFramePr>
        <p:xfrm>
          <a:off x="1524000" y="1196039"/>
          <a:ext cx="6096000" cy="4642060"/>
        </p:xfrm>
        <a:graphic>
          <a:graphicData uri="http://schemas.openxmlformats.org/drawingml/2006/table">
            <a:tbl>
              <a:tblPr firstRow="1" bandRow="1">
                <a:tableStyleId>{5C22544A-7EE6-4342-B048-85BDC9FD1C3A}</a:tableStyleId>
              </a:tblPr>
              <a:tblGrid>
                <a:gridCol w="1524000"/>
                <a:gridCol w="1524000"/>
                <a:gridCol w="1524000"/>
                <a:gridCol w="1524000"/>
              </a:tblGrid>
              <a:tr h="928412">
                <a:tc>
                  <a:txBody>
                    <a:bodyPr/>
                    <a:lstStyle/>
                    <a:p>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1</a:t>
                      </a:r>
                      <a:r>
                        <a:rPr lang="en-US" b="0" baseline="0" dirty="0" smtClean="0">
                          <a:solidFill>
                            <a:schemeClr val="tx1"/>
                          </a:solidFill>
                          <a:latin typeface="Verdana" panose="020B0604030504040204" pitchFamily="34" charset="0"/>
                        </a:rPr>
                        <a:t>=x[1]</a:t>
                      </a:r>
                      <a:endParaRPr lang="en-US" b="0" baseline="0"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2</a:t>
                      </a:r>
                      <a:r>
                        <a:rPr lang="en-US" b="0" baseline="0" dirty="0" smtClean="0">
                          <a:solidFill>
                            <a:schemeClr val="tx1"/>
                          </a:solidFill>
                          <a:latin typeface="Verdana" panose="020B0604030504040204" pitchFamily="34" charset="0"/>
                        </a:rPr>
                        <a:t>=x[2]</a:t>
                      </a:r>
                      <a:endParaRPr lang="en-US" b="0" baseline="0"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3</a:t>
                      </a:r>
                      <a:r>
                        <a:rPr lang="en-US" b="0" baseline="0" dirty="0" smtClean="0">
                          <a:solidFill>
                            <a:schemeClr val="tx1"/>
                          </a:solidFill>
                          <a:latin typeface="Verdana" panose="020B0604030504040204" pitchFamily="34" charset="0"/>
                        </a:rPr>
                        <a:t>=x[3]</a:t>
                      </a:r>
                      <a:endParaRPr lang="en-US" b="0" baseline="0"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4</a:t>
                      </a:r>
                      <a:r>
                        <a:rPr lang="en-US" b="0" baseline="0" dirty="0" smtClean="0">
                          <a:solidFill>
                            <a:schemeClr val="tx1"/>
                          </a:solidFill>
                          <a:latin typeface="Verdana" panose="020B0604030504040204" pitchFamily="34" charset="0"/>
                        </a:rPr>
                        <a:t>=x[4]</a:t>
                      </a:r>
                      <a:endParaRPr lang="en-US" b="0" baseline="0"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1</a:t>
                      </a:r>
                      <a:r>
                        <a:rPr lang="en-US" baseline="0" dirty="0" smtClean="0">
                          <a:solidFill>
                            <a:schemeClr val="tx1"/>
                          </a:solidFill>
                          <a:latin typeface="Verdana" panose="020B0604030504040204" pitchFamily="34" charset="0"/>
                        </a:rPr>
                        <a:t>=y[1]</a:t>
                      </a:r>
                      <a:endParaRPr lang="en-US" baseline="-25000" dirty="0" smtClean="0">
                        <a:solidFill>
                          <a:schemeClr val="tx1"/>
                        </a:solidFill>
                        <a:latin typeface="Verdana" panose="020B0604030504040204" pitchFamily="34" charset="0"/>
                      </a:endParaRPr>
                    </a:p>
                  </a:txBody>
                  <a:tcPr marL="73152" marR="73152"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2</a:t>
                      </a:r>
                      <a:r>
                        <a:rPr lang="en-US" baseline="0" dirty="0" smtClean="0">
                          <a:solidFill>
                            <a:schemeClr val="tx1"/>
                          </a:solidFill>
                          <a:latin typeface="Verdana" panose="020B0604030504040204" pitchFamily="34" charset="0"/>
                        </a:rPr>
                        <a:t>=y[2]</a:t>
                      </a:r>
                      <a:endParaRPr lang="en-US" baseline="-25000" dirty="0" smtClean="0">
                        <a:solidFill>
                          <a:schemeClr val="tx1"/>
                        </a:solidFill>
                        <a:latin typeface="Verdana" panose="020B0604030504040204" pitchFamily="34" charset="0"/>
                      </a:endParaRPr>
                    </a:p>
                  </a:txBody>
                  <a:tcPr marL="73152" marR="73152"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3</a:t>
                      </a:r>
                      <a:r>
                        <a:rPr lang="en-US" baseline="0" dirty="0" smtClean="0">
                          <a:solidFill>
                            <a:schemeClr val="tx1"/>
                          </a:solidFill>
                          <a:latin typeface="Verdana" panose="020B0604030504040204" pitchFamily="34" charset="0"/>
                        </a:rPr>
                        <a:t>=y[3]</a:t>
                      </a:r>
                      <a:endParaRPr lang="en-US" baseline="-25000" dirty="0" smtClean="0">
                        <a:solidFill>
                          <a:schemeClr val="tx1"/>
                        </a:solidFill>
                        <a:latin typeface="Verdana" panose="020B0604030504040204" pitchFamily="34" charset="0"/>
                      </a:endParaRPr>
                    </a:p>
                  </a:txBody>
                  <a:tcPr marL="73152" marR="73152"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4</a:t>
                      </a:r>
                      <a:r>
                        <a:rPr lang="en-US" baseline="0" dirty="0" smtClean="0">
                          <a:solidFill>
                            <a:schemeClr val="tx1"/>
                          </a:solidFill>
                          <a:latin typeface="Verdana" panose="020B0604030504040204" pitchFamily="34" charset="0"/>
                        </a:rPr>
                        <a:t>=y[4]</a:t>
                      </a:r>
                      <a:endParaRPr lang="en-US" baseline="-25000" dirty="0" smtClean="0">
                        <a:solidFill>
                          <a:schemeClr val="tx1"/>
                        </a:solidFill>
                        <a:latin typeface="Verdana" panose="020B0604030504040204" pitchFamily="34" charset="0"/>
                      </a:endParaRPr>
                    </a:p>
                  </a:txBody>
                  <a:tcPr marL="73152" marR="73152"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1</a:t>
                      </a:r>
                      <a:r>
                        <a:rPr lang="en-US" b="0" baseline="0" dirty="0" smtClean="0">
                          <a:solidFill>
                            <a:schemeClr val="tx1"/>
                          </a:solidFill>
                          <a:latin typeface="Verdana" panose="020B0604030504040204" pitchFamily="34" charset="0"/>
                        </a:rPr>
                        <a:t>=a*</a:t>
                      </a:r>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1</a:t>
                      </a: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2</a:t>
                      </a:r>
                      <a:r>
                        <a:rPr lang="en-US" b="0" baseline="0" dirty="0" smtClean="0">
                          <a:solidFill>
                            <a:schemeClr val="tx1"/>
                          </a:solidFill>
                          <a:latin typeface="Verdana" panose="020B0604030504040204" pitchFamily="34" charset="0"/>
                        </a:rPr>
                        <a:t>=a*</a:t>
                      </a:r>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2</a:t>
                      </a: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3</a:t>
                      </a:r>
                      <a:r>
                        <a:rPr lang="en-US" b="0" baseline="0" dirty="0" smtClean="0">
                          <a:solidFill>
                            <a:schemeClr val="tx1"/>
                          </a:solidFill>
                          <a:latin typeface="Verdana" panose="020B0604030504040204" pitchFamily="34" charset="0"/>
                        </a:rPr>
                        <a:t>=a*</a:t>
                      </a:r>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3</a:t>
                      </a: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4</a:t>
                      </a:r>
                      <a:r>
                        <a:rPr lang="en-US" b="0" baseline="0" dirty="0" smtClean="0">
                          <a:solidFill>
                            <a:schemeClr val="tx1"/>
                          </a:solidFill>
                          <a:latin typeface="Verdana" panose="020B0604030504040204" pitchFamily="34" charset="0"/>
                        </a:rPr>
                        <a:t>=a*</a:t>
                      </a:r>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4</a:t>
                      </a: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latin typeface="Verdana" panose="020B0604030504040204" pitchFamily="34" charset="0"/>
                        </a:rPr>
                        <a:t>t4</a:t>
                      </a:r>
                      <a:r>
                        <a:rPr lang="en-US" baseline="-25000" dirty="0" smtClean="0">
                          <a:solidFill>
                            <a:schemeClr val="tx1"/>
                          </a:solidFill>
                          <a:latin typeface="Verdana" panose="020B0604030504040204" pitchFamily="34" charset="0"/>
                        </a:rPr>
                        <a:t>1</a:t>
                      </a:r>
                      <a:r>
                        <a:rPr lang="en-US" baseline="0" dirty="0" smtClean="0">
                          <a:solidFill>
                            <a:schemeClr val="tx1"/>
                          </a:solidFill>
                          <a:latin typeface="Verdana" panose="020B0604030504040204" pitchFamily="34" charset="0"/>
                        </a:rPr>
                        <a:t>=</a:t>
                      </a: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1</a:t>
                      </a:r>
                      <a:r>
                        <a:rPr lang="en-US" baseline="0" dirty="0" smtClean="0">
                          <a:solidFill>
                            <a:schemeClr val="tx1"/>
                          </a:solidFill>
                          <a:latin typeface="Verdana" panose="020B0604030504040204" pitchFamily="34" charset="0"/>
                        </a:rPr>
                        <a:t>+</a:t>
                      </a: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1</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t4</a:t>
                      </a:r>
                      <a:r>
                        <a:rPr lang="en-US" baseline="-25000" dirty="0" smtClean="0">
                          <a:solidFill>
                            <a:schemeClr val="tx1"/>
                          </a:solidFill>
                          <a:latin typeface="Verdana" panose="020B0604030504040204" pitchFamily="34" charset="0"/>
                        </a:rPr>
                        <a:t>2</a:t>
                      </a:r>
                      <a:r>
                        <a:rPr lang="en-US" baseline="0" dirty="0" smtClean="0">
                          <a:solidFill>
                            <a:schemeClr val="tx1"/>
                          </a:solidFill>
                          <a:latin typeface="Verdana" panose="020B0604030504040204" pitchFamily="34" charset="0"/>
                        </a:rPr>
                        <a:t>=</a:t>
                      </a: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2</a:t>
                      </a:r>
                      <a:r>
                        <a:rPr lang="en-US" baseline="0" dirty="0" smtClean="0">
                          <a:solidFill>
                            <a:schemeClr val="tx1"/>
                          </a:solidFill>
                          <a:latin typeface="Verdana" panose="020B0604030504040204" pitchFamily="34" charset="0"/>
                        </a:rPr>
                        <a:t>+</a:t>
                      </a: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2</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t4</a:t>
                      </a:r>
                      <a:r>
                        <a:rPr lang="en-US" baseline="-25000" dirty="0" smtClean="0">
                          <a:solidFill>
                            <a:schemeClr val="tx1"/>
                          </a:solidFill>
                          <a:latin typeface="Verdana" panose="020B0604030504040204" pitchFamily="34" charset="0"/>
                        </a:rPr>
                        <a:t>3</a:t>
                      </a:r>
                      <a:r>
                        <a:rPr lang="en-US" baseline="0" dirty="0" smtClean="0">
                          <a:solidFill>
                            <a:schemeClr val="tx1"/>
                          </a:solidFill>
                          <a:latin typeface="Verdana" panose="020B0604030504040204" pitchFamily="34" charset="0"/>
                        </a:rPr>
                        <a:t>=</a:t>
                      </a: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3</a:t>
                      </a:r>
                      <a:r>
                        <a:rPr lang="en-US" baseline="0" dirty="0" smtClean="0">
                          <a:solidFill>
                            <a:schemeClr val="tx1"/>
                          </a:solidFill>
                          <a:latin typeface="Verdana" panose="020B0604030504040204" pitchFamily="34" charset="0"/>
                        </a:rPr>
                        <a:t>+</a:t>
                      </a: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3</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t4</a:t>
                      </a:r>
                      <a:r>
                        <a:rPr lang="en-US" baseline="-25000" dirty="0" smtClean="0">
                          <a:solidFill>
                            <a:schemeClr val="tx1"/>
                          </a:solidFill>
                          <a:latin typeface="Verdana" panose="020B0604030504040204" pitchFamily="34" charset="0"/>
                        </a:rPr>
                        <a:t>4</a:t>
                      </a:r>
                      <a:r>
                        <a:rPr lang="en-US" baseline="0" dirty="0" smtClean="0">
                          <a:solidFill>
                            <a:schemeClr val="tx1"/>
                          </a:solidFill>
                          <a:latin typeface="Verdana" panose="020B0604030504040204" pitchFamily="34" charset="0"/>
                        </a:rPr>
                        <a:t>=</a:t>
                      </a: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4</a:t>
                      </a:r>
                      <a:r>
                        <a:rPr lang="en-US" baseline="0" dirty="0" smtClean="0">
                          <a:solidFill>
                            <a:schemeClr val="tx1"/>
                          </a:solidFill>
                          <a:latin typeface="Verdana" panose="020B0604030504040204" pitchFamily="34" charset="0"/>
                        </a:rPr>
                        <a:t>+</a:t>
                      </a: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4</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latin typeface="Verdana" panose="020B0604030504040204" pitchFamily="34" charset="0"/>
                        </a:rPr>
                        <a:t>y[1] =t4</a:t>
                      </a:r>
                      <a:r>
                        <a:rPr lang="en-US" baseline="-25000" dirty="0" smtClean="0">
                          <a:solidFill>
                            <a:schemeClr val="tx1"/>
                          </a:solidFill>
                          <a:latin typeface="Verdana" panose="020B0604030504040204" pitchFamily="34" charset="0"/>
                        </a:rPr>
                        <a:t>1</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y[2] =t4</a:t>
                      </a:r>
                      <a:r>
                        <a:rPr lang="en-US" baseline="-25000" dirty="0" smtClean="0">
                          <a:solidFill>
                            <a:schemeClr val="tx1"/>
                          </a:solidFill>
                          <a:latin typeface="Verdana" panose="020B0604030504040204" pitchFamily="34" charset="0"/>
                        </a:rPr>
                        <a:t>2</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y[3] =t4</a:t>
                      </a:r>
                      <a:r>
                        <a:rPr lang="en-US" baseline="-25000" dirty="0" smtClean="0">
                          <a:solidFill>
                            <a:schemeClr val="tx1"/>
                          </a:solidFill>
                          <a:latin typeface="Verdana" panose="020B0604030504040204" pitchFamily="34" charset="0"/>
                        </a:rPr>
                        <a:t>3</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y[4] =t4</a:t>
                      </a:r>
                      <a:r>
                        <a:rPr lang="en-US" baseline="-25000" dirty="0" smtClean="0">
                          <a:solidFill>
                            <a:schemeClr val="tx1"/>
                          </a:solidFill>
                          <a:latin typeface="Verdana" panose="020B0604030504040204" pitchFamily="34" charset="0"/>
                        </a:rPr>
                        <a:t>4</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6" name="Straight Arrow Connector 5"/>
          <p:cNvCxnSpPr/>
          <p:nvPr/>
        </p:nvCxnSpPr>
        <p:spPr>
          <a:xfrm>
            <a:off x="1503904"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3042977"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600471"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127820" y="1708227"/>
            <a:ext cx="10048" cy="3537020"/>
          </a:xfrm>
          <a:prstGeom prst="straightConnector1">
            <a:avLst/>
          </a:prstGeom>
          <a:ln>
            <a:solidFill>
              <a:srgbClr val="0070C0"/>
            </a:solidFill>
            <a:tailEnd type="arrow"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75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Vectorization</a:t>
            </a:r>
            <a:r>
              <a:rPr lang="en-US" dirty="0" smtClean="0"/>
              <a:t> Transposes the Order</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0471837"/>
              </p:ext>
            </p:extLst>
          </p:nvPr>
        </p:nvGraphicFramePr>
        <p:xfrm>
          <a:off x="1524000" y="1196039"/>
          <a:ext cx="6096000" cy="4642060"/>
        </p:xfrm>
        <a:graphic>
          <a:graphicData uri="http://schemas.openxmlformats.org/drawingml/2006/table">
            <a:tbl>
              <a:tblPr firstRow="1" bandRow="1">
                <a:tableStyleId>{5C22544A-7EE6-4342-B048-85BDC9FD1C3A}</a:tableStyleId>
              </a:tblPr>
              <a:tblGrid>
                <a:gridCol w="1524000"/>
                <a:gridCol w="1524000"/>
                <a:gridCol w="1524000"/>
                <a:gridCol w="1524000"/>
              </a:tblGrid>
              <a:tr h="928412">
                <a:tc>
                  <a:txBody>
                    <a:bodyPr/>
                    <a:lstStyle/>
                    <a:p>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1</a:t>
                      </a:r>
                      <a:r>
                        <a:rPr lang="en-US" b="0" baseline="0" dirty="0" smtClean="0">
                          <a:solidFill>
                            <a:schemeClr val="tx1"/>
                          </a:solidFill>
                          <a:latin typeface="Verdana" panose="020B0604030504040204" pitchFamily="34" charset="0"/>
                        </a:rPr>
                        <a:t>=x[1]</a:t>
                      </a:r>
                      <a:endParaRPr lang="en-US" b="0" baseline="0"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2</a:t>
                      </a:r>
                      <a:r>
                        <a:rPr lang="en-US" b="0" baseline="0" dirty="0" smtClean="0">
                          <a:solidFill>
                            <a:schemeClr val="tx1"/>
                          </a:solidFill>
                          <a:latin typeface="Verdana" panose="020B0604030504040204" pitchFamily="34" charset="0"/>
                        </a:rPr>
                        <a:t>=x[2]</a:t>
                      </a:r>
                      <a:endParaRPr lang="en-US" b="0" baseline="0"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3</a:t>
                      </a:r>
                      <a:r>
                        <a:rPr lang="en-US" b="0" baseline="0" dirty="0" smtClean="0">
                          <a:solidFill>
                            <a:schemeClr val="tx1"/>
                          </a:solidFill>
                          <a:latin typeface="Verdana" panose="020B0604030504040204" pitchFamily="34" charset="0"/>
                        </a:rPr>
                        <a:t>=x[3]</a:t>
                      </a:r>
                      <a:endParaRPr lang="en-US" b="0" baseline="0"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4</a:t>
                      </a:r>
                      <a:r>
                        <a:rPr lang="en-US" b="0" baseline="0" dirty="0" smtClean="0">
                          <a:solidFill>
                            <a:schemeClr val="tx1"/>
                          </a:solidFill>
                          <a:latin typeface="Verdana" panose="020B0604030504040204" pitchFamily="34" charset="0"/>
                        </a:rPr>
                        <a:t>=x[4]</a:t>
                      </a:r>
                      <a:endParaRPr lang="en-US" b="0" baseline="0"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1</a:t>
                      </a:r>
                      <a:r>
                        <a:rPr lang="en-US" baseline="0" dirty="0" smtClean="0">
                          <a:solidFill>
                            <a:schemeClr val="tx1"/>
                          </a:solidFill>
                          <a:latin typeface="Verdana" panose="020B0604030504040204" pitchFamily="34" charset="0"/>
                        </a:rPr>
                        <a:t>=y[1]</a:t>
                      </a:r>
                      <a:endParaRPr lang="en-US" baseline="-25000" dirty="0" smtClean="0">
                        <a:solidFill>
                          <a:schemeClr val="tx1"/>
                        </a:solidFill>
                        <a:latin typeface="Verdana" panose="020B0604030504040204" pitchFamily="34" charset="0"/>
                      </a:endParaRPr>
                    </a:p>
                  </a:txBody>
                  <a:tcPr marL="73152" marR="73152"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2</a:t>
                      </a:r>
                      <a:r>
                        <a:rPr lang="en-US" baseline="0" dirty="0" smtClean="0">
                          <a:solidFill>
                            <a:schemeClr val="tx1"/>
                          </a:solidFill>
                          <a:latin typeface="Verdana" panose="020B0604030504040204" pitchFamily="34" charset="0"/>
                        </a:rPr>
                        <a:t>=y[2]</a:t>
                      </a:r>
                      <a:endParaRPr lang="en-US" baseline="-25000" dirty="0" smtClean="0">
                        <a:solidFill>
                          <a:schemeClr val="tx1"/>
                        </a:solidFill>
                        <a:latin typeface="Verdana" panose="020B0604030504040204" pitchFamily="34" charset="0"/>
                      </a:endParaRPr>
                    </a:p>
                  </a:txBody>
                  <a:tcPr marL="73152" marR="73152"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3</a:t>
                      </a:r>
                      <a:r>
                        <a:rPr lang="en-US" baseline="0" dirty="0" smtClean="0">
                          <a:solidFill>
                            <a:schemeClr val="tx1"/>
                          </a:solidFill>
                          <a:latin typeface="Verdana" panose="020B0604030504040204" pitchFamily="34" charset="0"/>
                        </a:rPr>
                        <a:t>=y[3]</a:t>
                      </a:r>
                      <a:endParaRPr lang="en-US" baseline="-25000" dirty="0" smtClean="0">
                        <a:solidFill>
                          <a:schemeClr val="tx1"/>
                        </a:solidFill>
                        <a:latin typeface="Verdana" panose="020B0604030504040204" pitchFamily="34" charset="0"/>
                      </a:endParaRPr>
                    </a:p>
                  </a:txBody>
                  <a:tcPr marL="73152" marR="73152"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4</a:t>
                      </a:r>
                      <a:r>
                        <a:rPr lang="en-US" baseline="0" dirty="0" smtClean="0">
                          <a:solidFill>
                            <a:schemeClr val="tx1"/>
                          </a:solidFill>
                          <a:latin typeface="Verdana" panose="020B0604030504040204" pitchFamily="34" charset="0"/>
                        </a:rPr>
                        <a:t>=y[4]</a:t>
                      </a:r>
                      <a:endParaRPr lang="en-US" baseline="-25000" dirty="0" smtClean="0">
                        <a:solidFill>
                          <a:schemeClr val="tx1"/>
                        </a:solidFill>
                        <a:latin typeface="Verdana" panose="020B0604030504040204" pitchFamily="34" charset="0"/>
                      </a:endParaRPr>
                    </a:p>
                  </a:txBody>
                  <a:tcPr marL="73152" marR="73152"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9284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1</a:t>
                      </a:r>
                      <a:r>
                        <a:rPr lang="en-US" b="0" baseline="0" dirty="0" smtClean="0">
                          <a:solidFill>
                            <a:schemeClr val="tx1"/>
                          </a:solidFill>
                          <a:latin typeface="Verdana" panose="020B0604030504040204" pitchFamily="34" charset="0"/>
                        </a:rPr>
                        <a:t>=a*</a:t>
                      </a:r>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1</a:t>
                      </a: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2</a:t>
                      </a:r>
                      <a:r>
                        <a:rPr lang="en-US" b="0" baseline="0" dirty="0" smtClean="0">
                          <a:solidFill>
                            <a:schemeClr val="tx1"/>
                          </a:solidFill>
                          <a:latin typeface="Verdana" panose="020B0604030504040204" pitchFamily="34" charset="0"/>
                        </a:rPr>
                        <a:t>=a*</a:t>
                      </a:r>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2</a:t>
                      </a: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3</a:t>
                      </a:r>
                      <a:r>
                        <a:rPr lang="en-US" b="0" baseline="0" dirty="0" smtClean="0">
                          <a:solidFill>
                            <a:schemeClr val="tx1"/>
                          </a:solidFill>
                          <a:latin typeface="Verdana" panose="020B0604030504040204" pitchFamily="34" charset="0"/>
                        </a:rPr>
                        <a:t>=a*</a:t>
                      </a:r>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3</a:t>
                      </a: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4</a:t>
                      </a:r>
                      <a:r>
                        <a:rPr lang="en-US" b="0" baseline="0" dirty="0" smtClean="0">
                          <a:solidFill>
                            <a:schemeClr val="tx1"/>
                          </a:solidFill>
                          <a:latin typeface="Verdana" panose="020B0604030504040204" pitchFamily="34" charset="0"/>
                        </a:rPr>
                        <a:t>=a*</a:t>
                      </a:r>
                      <a:r>
                        <a:rPr lang="en-US" b="0" dirty="0" smtClean="0">
                          <a:solidFill>
                            <a:schemeClr val="tx1"/>
                          </a:solidFill>
                          <a:latin typeface="Verdana" panose="020B0604030504040204" pitchFamily="34" charset="0"/>
                        </a:rPr>
                        <a:t>t1</a:t>
                      </a:r>
                      <a:r>
                        <a:rPr lang="en-US" b="0" baseline="-25000" dirty="0" smtClean="0">
                          <a:solidFill>
                            <a:schemeClr val="tx1"/>
                          </a:solidFill>
                          <a:latin typeface="Verdana" panose="020B0604030504040204" pitchFamily="34" charset="0"/>
                        </a:rPr>
                        <a:t>3</a:t>
                      </a: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latin typeface="Verdana" panose="020B0604030504040204" pitchFamily="34" charset="0"/>
                        </a:rPr>
                        <a:t>t4</a:t>
                      </a:r>
                      <a:r>
                        <a:rPr lang="en-US" baseline="-25000" dirty="0" smtClean="0">
                          <a:solidFill>
                            <a:schemeClr val="tx1"/>
                          </a:solidFill>
                          <a:latin typeface="Verdana" panose="020B0604030504040204" pitchFamily="34" charset="0"/>
                        </a:rPr>
                        <a:t>1</a:t>
                      </a:r>
                      <a:r>
                        <a:rPr lang="en-US" baseline="0" dirty="0" smtClean="0">
                          <a:solidFill>
                            <a:schemeClr val="tx1"/>
                          </a:solidFill>
                          <a:latin typeface="Verdana" panose="020B0604030504040204" pitchFamily="34" charset="0"/>
                        </a:rPr>
                        <a:t>=</a:t>
                      </a: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1</a:t>
                      </a:r>
                      <a:r>
                        <a:rPr lang="en-US" baseline="0" dirty="0" smtClean="0">
                          <a:solidFill>
                            <a:schemeClr val="tx1"/>
                          </a:solidFill>
                          <a:latin typeface="Verdana" panose="020B0604030504040204" pitchFamily="34" charset="0"/>
                        </a:rPr>
                        <a:t>+</a:t>
                      </a: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1</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t4</a:t>
                      </a:r>
                      <a:r>
                        <a:rPr lang="en-US" baseline="-25000" dirty="0" smtClean="0">
                          <a:solidFill>
                            <a:schemeClr val="tx1"/>
                          </a:solidFill>
                          <a:latin typeface="Verdana" panose="020B0604030504040204" pitchFamily="34" charset="0"/>
                        </a:rPr>
                        <a:t>2</a:t>
                      </a:r>
                      <a:r>
                        <a:rPr lang="en-US" baseline="0" dirty="0" smtClean="0">
                          <a:solidFill>
                            <a:schemeClr val="tx1"/>
                          </a:solidFill>
                          <a:latin typeface="Verdana" panose="020B0604030504040204" pitchFamily="34" charset="0"/>
                        </a:rPr>
                        <a:t>=</a:t>
                      </a: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2</a:t>
                      </a:r>
                      <a:r>
                        <a:rPr lang="en-US" baseline="0" dirty="0" smtClean="0">
                          <a:solidFill>
                            <a:schemeClr val="tx1"/>
                          </a:solidFill>
                          <a:latin typeface="Verdana" panose="020B0604030504040204" pitchFamily="34" charset="0"/>
                        </a:rPr>
                        <a:t>+</a:t>
                      </a: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2</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t4</a:t>
                      </a:r>
                      <a:r>
                        <a:rPr lang="en-US" baseline="-25000" dirty="0" smtClean="0">
                          <a:solidFill>
                            <a:schemeClr val="tx1"/>
                          </a:solidFill>
                          <a:latin typeface="Verdana" panose="020B0604030504040204" pitchFamily="34" charset="0"/>
                        </a:rPr>
                        <a:t>3</a:t>
                      </a:r>
                      <a:r>
                        <a:rPr lang="en-US" baseline="0" dirty="0" smtClean="0">
                          <a:solidFill>
                            <a:schemeClr val="tx1"/>
                          </a:solidFill>
                          <a:latin typeface="Verdana" panose="020B0604030504040204" pitchFamily="34" charset="0"/>
                        </a:rPr>
                        <a:t>=</a:t>
                      </a: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3</a:t>
                      </a:r>
                      <a:r>
                        <a:rPr lang="en-US" baseline="0" dirty="0" smtClean="0">
                          <a:solidFill>
                            <a:schemeClr val="tx1"/>
                          </a:solidFill>
                          <a:latin typeface="Verdana" panose="020B0604030504040204" pitchFamily="34" charset="0"/>
                        </a:rPr>
                        <a:t>+</a:t>
                      </a: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3</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t4</a:t>
                      </a:r>
                      <a:r>
                        <a:rPr lang="en-US" baseline="-25000" dirty="0" smtClean="0">
                          <a:solidFill>
                            <a:schemeClr val="tx1"/>
                          </a:solidFill>
                          <a:latin typeface="Verdana" panose="020B0604030504040204" pitchFamily="34" charset="0"/>
                        </a:rPr>
                        <a:t>4</a:t>
                      </a:r>
                      <a:r>
                        <a:rPr lang="en-US" baseline="0" dirty="0" smtClean="0">
                          <a:solidFill>
                            <a:schemeClr val="tx1"/>
                          </a:solidFill>
                          <a:latin typeface="Verdana" panose="020B0604030504040204" pitchFamily="34" charset="0"/>
                        </a:rPr>
                        <a:t>=</a:t>
                      </a:r>
                      <a:r>
                        <a:rPr lang="en-US" dirty="0" smtClean="0">
                          <a:solidFill>
                            <a:schemeClr val="tx1"/>
                          </a:solidFill>
                          <a:latin typeface="Verdana" panose="020B0604030504040204" pitchFamily="34" charset="0"/>
                        </a:rPr>
                        <a:t>t2</a:t>
                      </a:r>
                      <a:r>
                        <a:rPr lang="en-US" baseline="-25000" dirty="0" smtClean="0">
                          <a:solidFill>
                            <a:schemeClr val="tx1"/>
                          </a:solidFill>
                          <a:latin typeface="Verdana" panose="020B0604030504040204" pitchFamily="34" charset="0"/>
                        </a:rPr>
                        <a:t>3</a:t>
                      </a:r>
                      <a:r>
                        <a:rPr lang="en-US" baseline="0" dirty="0" smtClean="0">
                          <a:solidFill>
                            <a:schemeClr val="tx1"/>
                          </a:solidFill>
                          <a:latin typeface="Verdana" panose="020B0604030504040204" pitchFamily="34" charset="0"/>
                        </a:rPr>
                        <a:t>+</a:t>
                      </a:r>
                      <a:r>
                        <a:rPr lang="en-US" b="0" dirty="0" smtClean="0">
                          <a:solidFill>
                            <a:schemeClr val="tx1"/>
                          </a:solidFill>
                          <a:latin typeface="Verdana" panose="020B0604030504040204" pitchFamily="34" charset="0"/>
                        </a:rPr>
                        <a:t>t3</a:t>
                      </a:r>
                      <a:r>
                        <a:rPr lang="en-US" b="0" baseline="-25000" dirty="0" smtClean="0">
                          <a:solidFill>
                            <a:schemeClr val="tx1"/>
                          </a:solidFill>
                          <a:latin typeface="Verdana" panose="020B0604030504040204" pitchFamily="34" charset="0"/>
                        </a:rPr>
                        <a:t>3</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28412">
                <a:tc>
                  <a:txBody>
                    <a:bodyPr/>
                    <a:lstStyle/>
                    <a:p>
                      <a:r>
                        <a:rPr lang="en-US" dirty="0" smtClean="0">
                          <a:solidFill>
                            <a:schemeClr val="tx1"/>
                          </a:solidFill>
                          <a:latin typeface="Verdana" panose="020B0604030504040204" pitchFamily="34" charset="0"/>
                        </a:rPr>
                        <a:t>y[1] =t4</a:t>
                      </a:r>
                      <a:r>
                        <a:rPr lang="en-US" baseline="-25000" dirty="0" smtClean="0">
                          <a:solidFill>
                            <a:schemeClr val="tx1"/>
                          </a:solidFill>
                          <a:latin typeface="Verdana" panose="020B0604030504040204" pitchFamily="34" charset="0"/>
                        </a:rPr>
                        <a:t>1</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y[2] =t4</a:t>
                      </a:r>
                      <a:r>
                        <a:rPr lang="en-US" baseline="-25000" dirty="0" smtClean="0">
                          <a:solidFill>
                            <a:schemeClr val="tx1"/>
                          </a:solidFill>
                          <a:latin typeface="Verdana" panose="020B0604030504040204" pitchFamily="34" charset="0"/>
                        </a:rPr>
                        <a:t>2</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y[3] =t4</a:t>
                      </a:r>
                      <a:r>
                        <a:rPr lang="en-US" baseline="-25000" dirty="0" smtClean="0">
                          <a:solidFill>
                            <a:schemeClr val="tx1"/>
                          </a:solidFill>
                          <a:latin typeface="Verdana" panose="020B0604030504040204" pitchFamily="34" charset="0"/>
                        </a:rPr>
                        <a:t>3</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smtClean="0">
                          <a:solidFill>
                            <a:schemeClr val="tx1"/>
                          </a:solidFill>
                          <a:latin typeface="Verdana" panose="020B0604030504040204" pitchFamily="34" charset="0"/>
                        </a:rPr>
                        <a:t>y[4] =t4</a:t>
                      </a:r>
                      <a:r>
                        <a:rPr lang="en-US" baseline="-25000" dirty="0" smtClean="0">
                          <a:solidFill>
                            <a:schemeClr val="tx1"/>
                          </a:solidFill>
                          <a:latin typeface="Verdana" panose="020B0604030504040204" pitchFamily="34" charset="0"/>
                        </a:rPr>
                        <a:t>4</a:t>
                      </a:r>
                      <a:endParaRPr lang="en-US" dirty="0">
                        <a:solidFill>
                          <a:schemeClr val="tx1"/>
                        </a:solidFill>
                        <a:latin typeface="Verdana" panose="020B0604030504040204" pitchFamily="34" charset="0"/>
                      </a:endParaRPr>
                    </a:p>
                  </a:txBody>
                  <a:tcPr marL="73152" marR="73152"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6" name="Straight Arrow Connector 5"/>
          <p:cNvCxnSpPr/>
          <p:nvPr/>
        </p:nvCxnSpPr>
        <p:spPr>
          <a:xfrm>
            <a:off x="1524000" y="1838855"/>
            <a:ext cx="5550039"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524000" y="2813545"/>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524000" y="3697800"/>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524000" y="4632297"/>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524000" y="5538323"/>
            <a:ext cx="5630426" cy="0"/>
          </a:xfrm>
          <a:prstGeom prst="straightConnector1">
            <a:avLst/>
          </a:prstGeom>
          <a:ln>
            <a:solidFill>
              <a:srgbClr val="FF0000"/>
            </a:solidFill>
            <a:tailEnd type="arrow" w="lg" len="lg"/>
          </a:ln>
          <a:effectLst/>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1097318" y="5988819"/>
            <a:ext cx="6675047" cy="41713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2"/>
                </a:solidFill>
                <a:latin typeface="Verdana" panose="020B0604030504040204" pitchFamily="34" charset="0"/>
                <a:cs typeface="Neo Sans Intel"/>
              </a:rPr>
              <a:t>Vectorization</a:t>
            </a:r>
            <a:r>
              <a:rPr lang="en-US" dirty="0" smtClean="0">
                <a:solidFill>
                  <a:schemeClr val="tx2"/>
                </a:solidFill>
                <a:latin typeface="Verdana" panose="020B0604030504040204" pitchFamily="34" charset="0"/>
                <a:cs typeface="Neo Sans Intel"/>
              </a:rPr>
              <a:t> transposes each chunk of iteration space.</a:t>
            </a:r>
            <a:endParaRPr lang="en-US" dirty="0">
              <a:solidFill>
                <a:schemeClr val="tx2"/>
              </a:solidFill>
              <a:latin typeface="Verdana" panose="020B0604030504040204" pitchFamily="34" charset="0"/>
              <a:cs typeface="Neo Sans Intel"/>
            </a:endParaRPr>
          </a:p>
        </p:txBody>
      </p:sp>
    </p:spTree>
    <p:extLst>
      <p:ext uri="{BB962C8B-B14F-4D97-AF65-F5344CB8AC3E}">
        <p14:creationId xmlns:p14="http://schemas.microsoft.com/office/powerpoint/2010/main" val="35177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heme/theme1.xml><?xml version="1.0" encoding="utf-8"?>
<a:theme xmlns:a="http://schemas.openxmlformats.org/drawingml/2006/main" name="1_intel_PPT_LgtTmplt_Stndrd_CLEAR_0114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2592</Words>
  <Application>Microsoft Office PowerPoint</Application>
  <PresentationFormat>On-screen Show (4:3)</PresentationFormat>
  <Paragraphs>553</Paragraphs>
  <Slides>32</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32</vt:i4>
      </vt:variant>
      <vt:variant>
        <vt:lpstr>Custom Shows</vt:lpstr>
      </vt:variant>
      <vt:variant>
        <vt:i4>1</vt:i4>
      </vt:variant>
    </vt:vector>
  </HeadingPairs>
  <TitlesOfParts>
    <vt:vector size="41" baseType="lpstr">
      <vt:lpstr>Arial</vt:lpstr>
      <vt:lpstr>Verdana</vt:lpstr>
      <vt:lpstr>Intel Clear</vt:lpstr>
      <vt:lpstr>Symbol</vt:lpstr>
      <vt:lpstr>Consolas</vt:lpstr>
      <vt:lpstr>Neo Sans Intel</vt:lpstr>
      <vt:lpstr>Wingdings</vt:lpstr>
      <vt:lpstr>1_intel_PPT_LgtTmplt_Stndrd_CLEAR_011414</vt:lpstr>
      <vt:lpstr>Practical Vectorization in Julia Make those SIMD units (that you bought) work for you.</vt:lpstr>
      <vt:lpstr>Scope</vt:lpstr>
      <vt:lpstr>Outline</vt:lpstr>
      <vt:lpstr>What is SIMD?</vt:lpstr>
      <vt:lpstr>Why Hardware Designers Like SIMD</vt:lpstr>
      <vt:lpstr>Vectorization</vt:lpstr>
      <vt:lpstr>Vectorization of a Loop</vt:lpstr>
      <vt:lpstr>Serial Order of Evaluation</vt:lpstr>
      <vt:lpstr>Vectorization Transposes the Order</vt:lpstr>
      <vt:lpstr>Compilers 101</vt:lpstr>
      <vt:lpstr>Implicit vs. Explicit Vectorization</vt:lpstr>
      <vt:lpstr>Example of Run-Time Check</vt:lpstr>
      <vt:lpstr>Vectorization of Reduction</vt:lpstr>
      <vt:lpstr>Serial Order of Summation</vt:lpstr>
      <vt:lpstr>Vectorization Reorders Reduction</vt:lpstr>
      <vt:lpstr>Impact of Reassociation Requirement</vt:lpstr>
      <vt:lpstr>Occasional Speedup Surprise</vt:lpstr>
      <vt:lpstr>Instruction Level Parallelism</vt:lpstr>
      <vt:lpstr>Vectorization Recommendations  (Julia with LLVM 3.3)</vt:lpstr>
      <vt:lpstr>No cross-iteration dependencies </vt:lpstr>
      <vt:lpstr>Trip Count Must Be Obvious</vt:lpstr>
      <vt:lpstr>Loop body should be straight-line code.</vt:lpstr>
      <vt:lpstr>Example with ?: that works</vt:lpstr>
      <vt:lpstr>Skimming code_llvm output</vt:lpstr>
      <vt:lpstr>Subscripts should be unit-stride. </vt:lpstr>
      <vt:lpstr>2D Arrays Can Work</vt:lpstr>
      <vt:lpstr>Programmer Responsibilities</vt:lpstr>
      <vt:lpstr>Future: LLVM 3.5</vt:lpstr>
      <vt:lpstr>Future Possibilities</vt:lpstr>
      <vt:lpstr>Summary</vt:lpstr>
      <vt:lpstr>PowerPoint Presentation</vt:lpstr>
      <vt:lpstr>Legal Disclaimer</vt:lpstr>
      <vt:lpstr>Opt 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2014-04-08T16:37:22Z</dcterms:created>
  <dcterms:modified xsi:type="dcterms:W3CDTF">2014-06-29T17:06:24Z</dcterms:modified>
</cp:coreProperties>
</file>