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9"/>
  </p:notesMasterIdLst>
  <p:sldIdLst>
    <p:sldId id="256" r:id="rId2"/>
    <p:sldId id="257" r:id="rId3"/>
    <p:sldId id="266" r:id="rId4"/>
    <p:sldId id="307" r:id="rId5"/>
    <p:sldId id="308" r:id="rId6"/>
    <p:sldId id="303" r:id="rId7"/>
    <p:sldId id="269" r:id="rId8"/>
    <p:sldId id="302" r:id="rId9"/>
    <p:sldId id="271" r:id="rId10"/>
    <p:sldId id="305" r:id="rId11"/>
    <p:sldId id="336" r:id="rId12"/>
    <p:sldId id="337" r:id="rId13"/>
    <p:sldId id="342" r:id="rId14"/>
    <p:sldId id="274" r:id="rId15"/>
    <p:sldId id="30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309" r:id="rId24"/>
    <p:sldId id="314" r:id="rId25"/>
    <p:sldId id="28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01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E2C1C-B336-44BA-B7EC-16A5F362A5D4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E5AAF-ABD3-4CD8-BBB9-B7B8DC57D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2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78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2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46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0" y="115888"/>
            <a:ext cx="918063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Нижегородский государственный университет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latin typeface="Arial" pitchFamily="34" charset="0"/>
                <a:cs typeface="Arial" pitchFamily="34" charset="0"/>
              </a:rPr>
              <a:t>им.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Н.И. Лобачевского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000" b="1" i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2000" b="1" i="1" baseline="0" dirty="0" smtClean="0">
                <a:latin typeface="Arial" pitchFamily="34" charset="0"/>
                <a:cs typeface="Arial" pitchFamily="34" charset="0"/>
              </a:rPr>
              <a:t> Вычислительной математики и кибернетики</a:t>
            </a:r>
            <a:endParaRPr lang="ru-RU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8" y="260648"/>
            <a:ext cx="864249" cy="76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8112" y="207963"/>
            <a:ext cx="2108688" cy="5957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2046" y="207963"/>
            <a:ext cx="6185389" cy="5957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384931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2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7" y="207963"/>
            <a:ext cx="838493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754" y="6408738"/>
            <a:ext cx="189327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905" y="6408738"/>
            <a:ext cx="531788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3659" y="6408738"/>
            <a:ext cx="8631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+mn-lt"/>
                <a:cs typeface="Arial" pitchFamily="34" charset="0"/>
              </a:defRPr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udacsmsusu/file-cabine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cuda/3_2/toolkit/docs/CUDA_C_Programming_Guid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cudacsmsusu/file-cabine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/>
          <a:lstStyle/>
          <a:p>
            <a:pPr algn="ctr"/>
            <a:r>
              <a:rPr lang="ru-RU" sz="4000" dirty="0" smtClean="0"/>
              <a:t>Введение в архитектуру </a:t>
            </a:r>
            <a:r>
              <a:rPr lang="en-US" sz="4000" dirty="0" smtClean="0"/>
              <a:t>GPU.</a:t>
            </a:r>
            <a:br>
              <a:rPr lang="en-US" sz="4000" dirty="0" smtClean="0"/>
            </a:br>
            <a:r>
              <a:rPr lang="ru-RU" sz="4000" dirty="0" smtClean="0"/>
              <a:t>Язык </a:t>
            </a:r>
            <a:r>
              <a:rPr lang="en-US" sz="4000" dirty="0" smtClean="0"/>
              <a:t>CUDA C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961384"/>
            <a:ext cx="4392488" cy="1131912"/>
          </a:xfrm>
        </p:spPr>
        <p:txBody>
          <a:bodyPr/>
          <a:lstStyle/>
          <a:p>
            <a:pPr algn="r"/>
            <a:r>
              <a:rPr lang="ru-RU" b="1" dirty="0" smtClean="0"/>
              <a:t>Горшков А.В.</a:t>
            </a:r>
            <a:r>
              <a:rPr lang="ru-RU" dirty="0" smtClean="0"/>
              <a:t>, </a:t>
            </a:r>
            <a:r>
              <a:rPr lang="ru-RU" dirty="0" err="1" smtClean="0"/>
              <a:t>Бастраков</a:t>
            </a:r>
            <a:r>
              <a:rPr lang="ru-RU" dirty="0" smtClean="0"/>
              <a:t> С.И.</a:t>
            </a:r>
          </a:p>
          <a:p>
            <a:pPr algn="r"/>
            <a:r>
              <a:rPr lang="en-US" dirty="0" smtClean="0">
                <a:hlinkClick r:id="rId3"/>
              </a:rPr>
              <a:t>anton.v.gorshkov@gmail.com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памяти </a:t>
            </a:r>
            <a:r>
              <a:rPr lang="en-US" dirty="0" smtClean="0"/>
              <a:t>Tesla 10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kern="1200" dirty="0" smtClean="0"/>
              <a:t>Глобальная </a:t>
            </a:r>
            <a:r>
              <a:rPr lang="ru-RU" kern="1200" dirty="0" smtClean="0"/>
              <a:t>(</a:t>
            </a:r>
            <a:r>
              <a:rPr lang="en-US" i="1" kern="1200" dirty="0" smtClean="0"/>
              <a:t>device/global</a:t>
            </a:r>
            <a:r>
              <a:rPr lang="ru-RU" kern="1200" dirty="0" smtClean="0"/>
              <a:t>)</a:t>
            </a:r>
            <a:r>
              <a:rPr lang="en-US" b="1" kern="1200" dirty="0" smtClean="0"/>
              <a:t> </a:t>
            </a:r>
            <a:r>
              <a:rPr lang="en-US" dirty="0" smtClean="0"/>
              <a:t>–</a:t>
            </a:r>
            <a:r>
              <a:rPr lang="en-US" kern="1200" dirty="0" smtClean="0"/>
              <a:t> </a:t>
            </a:r>
            <a:r>
              <a:rPr lang="ru-RU" kern="1200" dirty="0" smtClean="0"/>
              <a:t>общая для устройства.</a:t>
            </a:r>
          </a:p>
          <a:p>
            <a:r>
              <a:rPr lang="ru-RU" b="1" dirty="0" smtClean="0"/>
              <a:t>Разделяемая </a:t>
            </a:r>
            <a:r>
              <a:rPr lang="ru-RU" dirty="0" smtClean="0"/>
              <a:t>(</a:t>
            </a:r>
            <a:r>
              <a:rPr lang="en-US" i="1" dirty="0" smtClean="0"/>
              <a:t>shared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kern="1200" dirty="0" smtClean="0"/>
              <a:t>общая для всех </a:t>
            </a:r>
            <a:r>
              <a:rPr lang="en-US" kern="1200" dirty="0" smtClean="0"/>
              <a:t>SP </a:t>
            </a:r>
            <a:r>
              <a:rPr lang="ru-RU" kern="1200" dirty="0" smtClean="0"/>
              <a:t>в одном </a:t>
            </a:r>
            <a:r>
              <a:rPr lang="en-US" kern="1200" dirty="0" smtClean="0"/>
              <a:t>MP</a:t>
            </a:r>
            <a:r>
              <a:rPr lang="ru-RU" kern="1200" dirty="0" smtClean="0"/>
              <a:t>.</a:t>
            </a:r>
            <a:endParaRPr lang="en-US" b="1" dirty="0" smtClean="0"/>
          </a:p>
          <a:p>
            <a:r>
              <a:rPr lang="ru-RU" b="1" kern="1200" dirty="0" smtClean="0"/>
              <a:t>Константный кэш </a:t>
            </a:r>
            <a:r>
              <a:rPr lang="ru-RU" kern="1200" dirty="0" smtClean="0"/>
              <a:t>(</a:t>
            </a:r>
            <a:r>
              <a:rPr lang="en-US" i="1" kern="1200" dirty="0" smtClean="0"/>
              <a:t>constant cache</a:t>
            </a:r>
            <a:r>
              <a:rPr lang="ru-RU" kern="1200" dirty="0" smtClean="0"/>
              <a:t>)</a:t>
            </a:r>
            <a:r>
              <a:rPr lang="en-US" kern="1200" dirty="0" smtClean="0"/>
              <a:t> </a:t>
            </a:r>
            <a:r>
              <a:rPr lang="en-US" dirty="0" smtClean="0"/>
              <a:t>–</a:t>
            </a:r>
            <a:r>
              <a:rPr lang="en-US" kern="1200" dirty="0" smtClean="0"/>
              <a:t> </a:t>
            </a:r>
            <a:r>
              <a:rPr lang="ru-RU" kern="1200" dirty="0" smtClean="0"/>
              <a:t>только чтение, общий для всех </a:t>
            </a:r>
            <a:r>
              <a:rPr lang="en-US" kern="1200" dirty="0" smtClean="0"/>
              <a:t>SP</a:t>
            </a:r>
            <a:r>
              <a:rPr lang="ru-RU" kern="1200" dirty="0" smtClean="0"/>
              <a:t> в одном </a:t>
            </a:r>
            <a:r>
              <a:rPr lang="en-US" kern="1200" dirty="0" smtClean="0"/>
              <a:t>MP)</a:t>
            </a:r>
            <a:r>
              <a:rPr lang="ru-RU" kern="1200" dirty="0" smtClean="0"/>
              <a:t>.</a:t>
            </a:r>
            <a:endParaRPr lang="en-US" b="1" kern="1200" dirty="0" smtClean="0"/>
          </a:p>
          <a:p>
            <a:r>
              <a:rPr lang="ru-RU" b="1" kern="1200" dirty="0" smtClean="0"/>
              <a:t>Текстурный кэш </a:t>
            </a:r>
            <a:r>
              <a:rPr lang="ru-RU" kern="1200" dirty="0" smtClean="0"/>
              <a:t>(</a:t>
            </a:r>
            <a:r>
              <a:rPr lang="en-US" i="1" kern="1200" dirty="0" smtClean="0"/>
              <a:t>texture cache</a:t>
            </a:r>
            <a:r>
              <a:rPr lang="ru-RU" kern="1200" dirty="0" smtClean="0"/>
              <a:t>)</a:t>
            </a:r>
            <a:r>
              <a:rPr lang="en-US" b="1" kern="1200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только чтение, общий для всех </a:t>
            </a:r>
            <a:r>
              <a:rPr lang="en-US" dirty="0" smtClean="0"/>
              <a:t>SP</a:t>
            </a:r>
            <a:r>
              <a:rPr lang="ru-RU" dirty="0" smtClean="0"/>
              <a:t> в одном </a:t>
            </a:r>
            <a:r>
              <a:rPr lang="en-US" dirty="0" smtClean="0"/>
              <a:t>MP)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Регистры </a:t>
            </a:r>
            <a:r>
              <a:rPr lang="ru-RU" dirty="0" smtClean="0"/>
              <a:t>(</a:t>
            </a:r>
            <a:r>
              <a:rPr lang="en-US" i="1" dirty="0" smtClean="0"/>
              <a:t>register</a:t>
            </a:r>
            <a:r>
              <a:rPr lang="ru-RU" dirty="0" smtClean="0"/>
              <a:t>)</a:t>
            </a:r>
            <a:r>
              <a:rPr lang="ru-RU" b="1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(логически) эксклюзивны для </a:t>
            </a:r>
            <a:r>
              <a:rPr lang="en-US" dirty="0" smtClean="0"/>
              <a:t>SP</a:t>
            </a:r>
            <a:r>
              <a:rPr lang="ru-RU" dirty="0" smtClean="0"/>
              <a:t>.</a:t>
            </a:r>
            <a:endParaRPr lang="en-US" b="1" dirty="0" smtClean="0"/>
          </a:p>
          <a:p>
            <a:pPr lvl="0"/>
            <a:r>
              <a:rPr lang="ru-RU" b="1" kern="1200" dirty="0" smtClean="0"/>
              <a:t>Локальная </a:t>
            </a:r>
            <a:r>
              <a:rPr lang="ru-RU" kern="1200" dirty="0" smtClean="0"/>
              <a:t>(</a:t>
            </a:r>
            <a:r>
              <a:rPr lang="en-US" i="1" kern="1200" dirty="0" smtClean="0"/>
              <a:t>local</a:t>
            </a:r>
            <a:r>
              <a:rPr lang="ru-RU" kern="1200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(логически) эксклюзивна для </a:t>
            </a:r>
            <a:r>
              <a:rPr lang="en-US" dirty="0" smtClean="0"/>
              <a:t>SP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Мультипроцессор </a:t>
            </a:r>
            <a:r>
              <a:rPr lang="en-US" dirty="0" smtClean="0"/>
              <a:t>Fermi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7"/>
            <a:ext cx="482453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1043608" y="573325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ru-RU" sz="1800" dirty="0"/>
              <a:t>А.В. Боресков, А.А. Харламов «Архитектура и программирование массивно-параллельных вычислительных систем»</a:t>
            </a:r>
          </a:p>
        </p:txBody>
      </p:sp>
    </p:spTree>
    <p:extLst>
      <p:ext uri="{BB962C8B-B14F-4D97-AF65-F5344CB8AC3E}">
        <p14:creationId xmlns:p14="http://schemas.microsoft.com/office/powerpoint/2010/main" val="306619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Kepler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7" y="1340768"/>
            <a:ext cx="8629686" cy="439248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95319" y="6016054"/>
            <a:ext cx="7431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</a:t>
            </a:r>
            <a:r>
              <a:rPr lang="en-US" sz="1400" dirty="0"/>
              <a:t>://www.nvidia.ru/content/PDF/kepler/NV_DS_Tesla_KCompute_Arch_May_2012_LR.pdf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7648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Maxwell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pic>
        <p:nvPicPr>
          <p:cNvPr id="6146" name="Picture 2" descr="http://www.3dnews.ru/assets/external/illustrations/2014/07/18/824242/n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2" y="1340768"/>
            <a:ext cx="8064896" cy="45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3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capability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Compute capability</a:t>
            </a:r>
            <a:r>
              <a:rPr lang="en-US" dirty="0" smtClean="0"/>
              <a:t> </a:t>
            </a:r>
            <a:r>
              <a:rPr lang="ru-RU" dirty="0" smtClean="0"/>
              <a:t>служит для классификации устройств по качественным архитектурным особенностям.</a:t>
            </a:r>
          </a:p>
          <a:p>
            <a:pPr algn="just"/>
            <a:r>
              <a:rPr lang="ru-RU" dirty="0" smtClean="0"/>
              <a:t>Определяется при помощи номеров главной (</a:t>
            </a:r>
            <a:r>
              <a:rPr lang="en-US" dirty="0" smtClean="0"/>
              <a:t>major) </a:t>
            </a:r>
            <a:r>
              <a:rPr lang="ru-RU" dirty="0" smtClean="0"/>
              <a:t>и второстепенной (</a:t>
            </a:r>
            <a:r>
              <a:rPr lang="en-US" dirty="0" smtClean="0"/>
              <a:t>minor) </a:t>
            </a:r>
            <a:r>
              <a:rPr lang="ru-RU" dirty="0" smtClean="0"/>
              <a:t>ревизий, записывается в виде </a:t>
            </a:r>
            <a:r>
              <a:rPr lang="en-US" dirty="0" err="1" smtClean="0"/>
              <a:t>major.minor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Таблица </a:t>
            </a:r>
            <a:r>
              <a:rPr lang="en-US" dirty="0" smtClean="0"/>
              <a:t>compute capability (</a:t>
            </a:r>
            <a:r>
              <a:rPr lang="ru-RU" dirty="0" smtClean="0"/>
              <a:t>а также числа мультипроцессоров и </a:t>
            </a:r>
            <a:r>
              <a:rPr lang="en-US" dirty="0" smtClean="0"/>
              <a:t>CUDA-</a:t>
            </a:r>
            <a:r>
              <a:rPr lang="ru-RU" dirty="0" smtClean="0"/>
              <a:t>ядер) всех устройств в </a:t>
            </a:r>
            <a:r>
              <a:rPr lang="en-US" dirty="0" smtClean="0"/>
              <a:t>Appendix A</a:t>
            </a:r>
            <a:r>
              <a:rPr lang="ru-RU" dirty="0" smtClean="0"/>
              <a:t> в </a:t>
            </a:r>
            <a:r>
              <a:rPr lang="en-US" dirty="0" smtClean="0"/>
              <a:t>NVIDIA CUDA C Programming Guide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b="1" dirty="0" smtClean="0"/>
              <a:t>Kepler</a:t>
            </a:r>
            <a:r>
              <a:rPr lang="en-US" dirty="0" smtClean="0"/>
              <a:t> </a:t>
            </a:r>
            <a:r>
              <a:rPr lang="ru-RU" dirty="0" smtClean="0"/>
              <a:t>имеет номер главной ревизии </a:t>
            </a:r>
            <a:r>
              <a:rPr lang="ru-RU" dirty="0"/>
              <a:t>3</a:t>
            </a:r>
            <a:r>
              <a:rPr lang="ru-RU" dirty="0" smtClean="0"/>
              <a:t> (то есть </a:t>
            </a:r>
            <a:r>
              <a:rPr lang="en-US" dirty="0" smtClean="0"/>
              <a:t>compute capabili</a:t>
            </a:r>
            <a:r>
              <a:rPr lang="en-US" dirty="0"/>
              <a:t>t</a:t>
            </a:r>
            <a:r>
              <a:rPr lang="en-US" dirty="0" smtClean="0"/>
              <a:t>y </a:t>
            </a:r>
            <a:r>
              <a:rPr lang="en-US" dirty="0"/>
              <a:t>3</a:t>
            </a:r>
            <a:r>
              <a:rPr lang="en-US" dirty="0" smtClean="0"/>
              <a:t>.x), </a:t>
            </a:r>
            <a:r>
              <a:rPr lang="en-US" b="1" dirty="0" smtClean="0"/>
              <a:t>Fermi</a:t>
            </a:r>
            <a:r>
              <a:rPr lang="en-US" dirty="0" smtClean="0"/>
              <a:t> – 2.x, </a:t>
            </a:r>
            <a:r>
              <a:rPr lang="ru-RU" dirty="0" smtClean="0"/>
              <a:t>все более ранние архитектуры имеют номер главной ревизии 1</a:t>
            </a:r>
            <a:r>
              <a:rPr lang="en-US" dirty="0" smtClean="0"/>
              <a:t> (</a:t>
            </a:r>
            <a:r>
              <a:rPr lang="ru-RU" dirty="0" smtClean="0"/>
              <a:t>то есть </a:t>
            </a:r>
            <a:r>
              <a:rPr lang="en-US" dirty="0" smtClean="0"/>
              <a:t>compute capability 1.x)</a:t>
            </a:r>
            <a:r>
              <a:rPr lang="ru-RU" dirty="0" smtClean="0"/>
              <a:t>.</a:t>
            </a:r>
          </a:p>
          <a:p>
            <a:pPr algn="just"/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capability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Отличия различных </a:t>
            </a:r>
            <a:r>
              <a:rPr lang="en-US" dirty="0" smtClean="0"/>
              <a:t>compute capability </a:t>
            </a:r>
            <a:r>
              <a:rPr lang="ru-RU" dirty="0" smtClean="0"/>
              <a:t>в </a:t>
            </a:r>
            <a:r>
              <a:rPr lang="en-US" dirty="0" smtClean="0"/>
              <a:t>Appendix G</a:t>
            </a:r>
            <a:r>
              <a:rPr lang="ru-RU" dirty="0" smtClean="0"/>
              <a:t> в </a:t>
            </a:r>
            <a:r>
              <a:rPr lang="en-US" dirty="0" smtClean="0"/>
              <a:t>NVIDIA CUDA C Programming Guide.</a:t>
            </a:r>
          </a:p>
          <a:p>
            <a:r>
              <a:rPr lang="ru-RU" dirty="0" smtClean="0"/>
              <a:t>Поддержка вычислений с плавающей точкой в двойной точности</a:t>
            </a:r>
            <a:r>
              <a:rPr lang="en-US" dirty="0" smtClean="0"/>
              <a:t>, </a:t>
            </a:r>
            <a:r>
              <a:rPr lang="ru-RU" dirty="0" smtClean="0"/>
              <a:t>начиная с </a:t>
            </a:r>
            <a:r>
              <a:rPr lang="en-US" dirty="0" smtClean="0"/>
              <a:t>compute capability</a:t>
            </a:r>
            <a:r>
              <a:rPr lang="ru-RU" dirty="0" smtClean="0"/>
              <a:t> </a:t>
            </a:r>
            <a:r>
              <a:rPr lang="en-US" dirty="0" smtClean="0"/>
              <a:t>1.3.</a:t>
            </a:r>
            <a:endParaRPr lang="ru-RU" dirty="0" smtClean="0"/>
          </a:p>
          <a:p>
            <a:r>
              <a:rPr lang="ru-RU" dirty="0" smtClean="0"/>
              <a:t>Поддержка классов (</a:t>
            </a:r>
            <a:r>
              <a:rPr lang="en-US" dirty="0" smtClean="0"/>
              <a:t>C++)</a:t>
            </a:r>
            <a:r>
              <a:rPr lang="ru-RU" dirty="0" smtClean="0"/>
              <a:t>, начиная с </a:t>
            </a:r>
            <a:r>
              <a:rPr lang="en-US" dirty="0" smtClean="0"/>
              <a:t>compute capability 2.0</a:t>
            </a:r>
            <a:endParaRPr lang="ru-RU" dirty="0" smtClean="0"/>
          </a:p>
          <a:p>
            <a:pPr lvl="1"/>
            <a:r>
              <a:rPr lang="ru-RU" dirty="0" smtClean="0"/>
              <a:t>Виртуальные функции не поддерживаются</a:t>
            </a:r>
            <a:r>
              <a:rPr lang="en-US" dirty="0" smtClean="0"/>
              <a:t> </a:t>
            </a:r>
            <a:r>
              <a:rPr lang="ru-RU" dirty="0" smtClean="0"/>
              <a:t>до версии 4.0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От </a:t>
            </a:r>
            <a:r>
              <a:rPr lang="en-US" dirty="0" smtClean="0"/>
              <a:t>compute capability </a:t>
            </a:r>
            <a:r>
              <a:rPr lang="ru-RU" dirty="0" smtClean="0"/>
              <a:t>существенно зависят требования для эффективного доступа к глобальной памяти.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выполнения программ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ru-RU" dirty="0" smtClean="0"/>
              <a:t>Большое количество </a:t>
            </a:r>
            <a:r>
              <a:rPr lang="ru-RU" b="1" dirty="0" smtClean="0"/>
              <a:t>потоков </a:t>
            </a:r>
            <a:r>
              <a:rPr lang="ru-RU" dirty="0" smtClean="0"/>
              <a:t>(</a:t>
            </a:r>
            <a:r>
              <a:rPr lang="en-US" i="1" dirty="0" smtClean="0"/>
              <a:t>thread</a:t>
            </a:r>
            <a:r>
              <a:rPr lang="ru-RU" dirty="0" smtClean="0"/>
              <a:t>) параллельно выполняют одну и ту же функцию – </a:t>
            </a:r>
            <a:r>
              <a:rPr lang="ru-RU" b="1" dirty="0" smtClean="0"/>
              <a:t>ядро</a:t>
            </a:r>
            <a:r>
              <a:rPr lang="ru-RU" dirty="0" smtClean="0"/>
              <a:t> (</a:t>
            </a:r>
            <a:r>
              <a:rPr lang="en-US" i="1" dirty="0" smtClean="0"/>
              <a:t>kernel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ru-RU" dirty="0"/>
              <a:t>н</a:t>
            </a:r>
            <a:r>
              <a:rPr lang="ru-RU" dirty="0" smtClean="0"/>
              <a:t>а </a:t>
            </a:r>
            <a:r>
              <a:rPr lang="en-US" dirty="0" smtClean="0"/>
              <a:t>Fermi </a:t>
            </a:r>
            <a:r>
              <a:rPr lang="ru-RU" dirty="0" smtClean="0"/>
              <a:t>одновременно может исполняться до 4 разных ядер.</a:t>
            </a:r>
          </a:p>
          <a:p>
            <a:pPr algn="just">
              <a:lnSpc>
                <a:spcPct val="90000"/>
              </a:lnSpc>
            </a:pPr>
            <a:r>
              <a:rPr lang="ru-RU" dirty="0" smtClean="0"/>
              <a:t>Потоки группируются в </a:t>
            </a:r>
            <a:r>
              <a:rPr lang="ru-RU" b="1" dirty="0" smtClean="0"/>
              <a:t>блоки</a:t>
            </a:r>
            <a:r>
              <a:rPr lang="ru-RU" dirty="0" smtClean="0"/>
              <a:t> (</a:t>
            </a:r>
            <a:r>
              <a:rPr lang="en-US" i="1" dirty="0" smtClean="0"/>
              <a:t>thread blocks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ru-RU" dirty="0"/>
              <a:t>К</a:t>
            </a:r>
            <a:r>
              <a:rPr lang="ru-RU" dirty="0" smtClean="0"/>
              <a:t>аждый блок исполняется на одном мультипроцессоре, его потоки – на скалярных процессорах</a:t>
            </a:r>
            <a:r>
              <a:rPr lang="en-US" dirty="0" smtClean="0"/>
              <a:t>/CUDA-</a:t>
            </a:r>
            <a:r>
              <a:rPr lang="ru-RU" dirty="0" smtClean="0"/>
              <a:t>ядрах данного мультипроцессора.</a:t>
            </a:r>
            <a:endParaRPr lang="en-US" dirty="0" smtClean="0"/>
          </a:p>
          <a:p>
            <a:pPr algn="just">
              <a:lnSpc>
                <a:spcPct val="90000"/>
              </a:lnSpc>
            </a:pPr>
            <a:r>
              <a:rPr lang="ru-RU" dirty="0" smtClean="0"/>
              <a:t>Блоки объединяются в </a:t>
            </a:r>
            <a:r>
              <a:rPr lang="ru-RU" b="1" dirty="0" smtClean="0"/>
              <a:t>решетку</a:t>
            </a:r>
            <a:r>
              <a:rPr lang="en-US" b="1" dirty="0" smtClean="0"/>
              <a:t>/</a:t>
            </a:r>
            <a:r>
              <a:rPr lang="ru-RU" b="1" dirty="0" smtClean="0"/>
              <a:t>сетку блоков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grid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ru-RU" dirty="0" smtClean="0"/>
              <a:t>Ядро выполняется на решетке из блоков.</a:t>
            </a:r>
          </a:p>
          <a:p>
            <a:pPr algn="just">
              <a:lnSpc>
                <a:spcPct val="90000"/>
              </a:lnSpc>
            </a:pPr>
            <a:r>
              <a:rPr lang="ru-RU" dirty="0" smtClean="0"/>
              <a:t>Размер блока и размер решетки блоков задается при вызове ядра.</a:t>
            </a:r>
          </a:p>
          <a:p>
            <a:pPr algn="just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196975"/>
            <a:ext cx="8075240" cy="4968875"/>
          </a:xfrm>
        </p:spPr>
        <p:txBody>
          <a:bodyPr/>
          <a:lstStyle/>
          <a:p>
            <a:pPr lvl="0" algn="just"/>
            <a:r>
              <a:rPr lang="ru-RU" dirty="0" smtClean="0"/>
              <a:t>К</a:t>
            </a:r>
            <a:r>
              <a:rPr lang="ru-RU" kern="1200" dirty="0" smtClean="0"/>
              <a:t>аждый поток и блок потоков имеют </a:t>
            </a:r>
            <a:r>
              <a:rPr lang="ru-RU" b="1" kern="1200" dirty="0" smtClean="0"/>
              <a:t>идентификаторы</a:t>
            </a:r>
            <a:endParaRPr lang="ru-RU" kern="1200" dirty="0" smtClean="0"/>
          </a:p>
          <a:p>
            <a:pPr lvl="1" algn="just"/>
            <a:r>
              <a:rPr lang="ru-RU" kern="1200" dirty="0"/>
              <a:t>к</a:t>
            </a:r>
            <a:r>
              <a:rPr lang="ru-RU" kern="1200" dirty="0" smtClean="0"/>
              <a:t>аждый поток и блок могут определить, с какими данными они должны работать.</a:t>
            </a:r>
          </a:p>
          <a:p>
            <a:pPr lvl="0" algn="just"/>
            <a:r>
              <a:rPr lang="en-US" kern="1200" dirty="0" smtClean="0"/>
              <a:t>Block ID (1D </a:t>
            </a:r>
            <a:r>
              <a:rPr lang="ru-RU" kern="1200" dirty="0" smtClean="0"/>
              <a:t>или</a:t>
            </a:r>
            <a:r>
              <a:rPr lang="en-US" kern="1200" dirty="0" smtClean="0"/>
              <a:t> 2D)</a:t>
            </a:r>
            <a:r>
              <a:rPr lang="ru-RU" kern="1200" dirty="0" smtClean="0"/>
              <a:t>.</a:t>
            </a:r>
            <a:endParaRPr lang="en-US" kern="1200" dirty="0" smtClean="0"/>
          </a:p>
          <a:p>
            <a:pPr lvl="0" algn="just"/>
            <a:r>
              <a:rPr lang="en-US" kern="1200" dirty="0" smtClean="0"/>
              <a:t>Thread ID (1D, 2D</a:t>
            </a:r>
            <a:r>
              <a:rPr lang="ru-RU" kern="1200" dirty="0" smtClean="0"/>
              <a:t> или</a:t>
            </a:r>
            <a:r>
              <a:rPr lang="en-US" kern="1200" dirty="0" smtClean="0"/>
              <a:t> 3D)</a:t>
            </a:r>
            <a:r>
              <a:rPr lang="ru-RU" kern="1200" dirty="0" smtClean="0"/>
              <a:t>.</a:t>
            </a:r>
          </a:p>
          <a:p>
            <a:pPr lvl="0" algn="just"/>
            <a:r>
              <a:rPr lang="ru-RU" kern="1200" dirty="0" smtClean="0"/>
              <a:t>Многомерная индексация может упрощать декомпозицию многомерных данных (к примеру, матриц).</a:t>
            </a:r>
          </a:p>
          <a:p>
            <a:pPr lvl="1" algn="just"/>
            <a:endParaRPr lang="en-US" b="1" kern="1200" dirty="0" smtClean="0"/>
          </a:p>
          <a:p>
            <a:pPr algn="just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95736" y="1025949"/>
            <a:ext cx="4896544" cy="4983297"/>
          </a:xfrm>
          <a:prstGeom prst="rect">
            <a:avLst/>
          </a:prstGeom>
          <a:ln>
            <a:prstDash val="solid"/>
          </a:ln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1043608" y="600924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NVIDIA CUDA C Programming Guide v. 3.2</a:t>
            </a:r>
            <a:endParaRPr lang="ru-RU" sz="1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 в архитектуру </a:t>
            </a:r>
            <a:r>
              <a:rPr lang="en-US" dirty="0" smtClean="0"/>
              <a:t>GPU</a:t>
            </a:r>
            <a:endParaRPr lang="ru-RU" dirty="0" smtClean="0"/>
          </a:p>
          <a:p>
            <a:r>
              <a:rPr lang="ru-RU" dirty="0" smtClean="0"/>
              <a:t>Модель выполнения</a:t>
            </a:r>
            <a:r>
              <a:rPr lang="ru-RU" dirty="0"/>
              <a:t> </a:t>
            </a:r>
            <a:r>
              <a:rPr lang="ru-RU" dirty="0" smtClean="0"/>
              <a:t>программ на </a:t>
            </a:r>
            <a:r>
              <a:rPr lang="en-US" dirty="0" smtClean="0"/>
              <a:t>GPU</a:t>
            </a:r>
          </a:p>
          <a:p>
            <a:r>
              <a:rPr lang="ru-RU" dirty="0" smtClean="0"/>
              <a:t>Язык </a:t>
            </a:r>
            <a:r>
              <a:rPr lang="en-US" dirty="0" smtClean="0"/>
              <a:t>CUDA C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потоков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ru-RU" dirty="0" smtClean="0"/>
              <a:t>Потоки внутри одного блока выполняются на одном мультипроцессоре, они способны взаимодействовать между собой посредством:</a:t>
            </a:r>
          </a:p>
          <a:p>
            <a:pPr lvl="1" algn="just">
              <a:defRPr/>
            </a:pPr>
            <a:r>
              <a:rPr lang="ru-RU" dirty="0" smtClean="0"/>
              <a:t>разделяемой памяти</a:t>
            </a:r>
            <a:r>
              <a:rPr lang="en-US" dirty="0" smtClean="0"/>
              <a:t>;</a:t>
            </a:r>
            <a:endParaRPr lang="ru-RU" dirty="0" smtClean="0"/>
          </a:p>
          <a:p>
            <a:pPr lvl="1" algn="just">
              <a:defRPr/>
            </a:pPr>
            <a:r>
              <a:rPr lang="ru-RU" dirty="0" smtClean="0"/>
              <a:t>точек синхронизации</a:t>
            </a:r>
            <a:r>
              <a:rPr lang="en-US" dirty="0"/>
              <a:t>.</a:t>
            </a:r>
            <a:endParaRPr lang="ru-RU" dirty="0" smtClean="0"/>
          </a:p>
          <a:p>
            <a:pPr algn="just">
              <a:defRPr/>
            </a:pPr>
            <a:r>
              <a:rPr lang="ru-RU" dirty="0" smtClean="0"/>
              <a:t>Два потока из различных блоков могут взаимодействовать лишь через глобальную память</a:t>
            </a:r>
            <a:r>
              <a:rPr lang="en-US" dirty="0"/>
              <a:t>.</a:t>
            </a:r>
            <a:endParaRPr lang="ru-RU" dirty="0" smtClean="0"/>
          </a:p>
          <a:p>
            <a:pPr algn="just">
              <a:defRPr/>
            </a:pPr>
            <a:r>
              <a:rPr lang="ru-RU" dirty="0"/>
              <a:t>А</a:t>
            </a:r>
            <a:r>
              <a:rPr lang="ru-RU" dirty="0" smtClean="0"/>
              <a:t>томарные функции для разделяемой и глобальной памяти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блоков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Автоматическое распределение блоков на мультипроцессоры.</a:t>
            </a:r>
          </a:p>
          <a:p>
            <a:pPr algn="just"/>
            <a:r>
              <a:rPr lang="ru-RU" dirty="0" smtClean="0"/>
              <a:t>Каждый блок целиком выполняется одним мультипроцессором.</a:t>
            </a:r>
          </a:p>
          <a:p>
            <a:pPr algn="just"/>
            <a:r>
              <a:rPr lang="ru-RU" dirty="0" smtClean="0"/>
              <a:t>При наличии достаточного количества ресурсов, несколько блоков могут «одновременно» исполняться на одном мультипроцессоре.</a:t>
            </a:r>
          </a:p>
          <a:p>
            <a:pPr algn="just"/>
            <a:r>
              <a:rPr lang="ru-RU" dirty="0" smtClean="0"/>
              <a:t>Наличие большого количества блоков открывает возможности для автоматической масштабируемости с ростом числа мультипроцессоров.</a:t>
            </a:r>
          </a:p>
          <a:p>
            <a:pPr algn="just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Автоматическая масштабируемость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052735"/>
            <a:ext cx="6120680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1043608" y="600924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NVIDIA CUDA C Programming Guide v. 3.2</a:t>
            </a:r>
            <a:endParaRPr lang="ru-RU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потоков</a:t>
            </a:r>
            <a:r>
              <a:rPr lang="en-US" dirty="0" smtClean="0"/>
              <a:t>. SIMT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256584"/>
          </a:xfrm>
        </p:spPr>
        <p:txBody>
          <a:bodyPr/>
          <a:lstStyle/>
          <a:p>
            <a:pPr algn="just"/>
            <a:r>
              <a:rPr lang="ru-RU" dirty="0" smtClean="0"/>
              <a:t>Все потоки, выполняющиеся на одном мультипроцессоре,  группируются в </a:t>
            </a:r>
            <a:r>
              <a:rPr lang="ru-RU" b="1" dirty="0" err="1" smtClean="0"/>
              <a:t>варпы</a:t>
            </a:r>
            <a:r>
              <a:rPr lang="ru-RU" dirty="0" smtClean="0"/>
              <a:t> (</a:t>
            </a:r>
            <a:r>
              <a:rPr lang="en-US" i="1" dirty="0" smtClean="0"/>
              <a:t>warp</a:t>
            </a:r>
            <a:r>
              <a:rPr lang="en-US" dirty="0" smtClean="0"/>
              <a:t>)</a:t>
            </a:r>
            <a:r>
              <a:rPr lang="ru-RU" dirty="0" smtClean="0"/>
              <a:t>, в </a:t>
            </a:r>
            <a:r>
              <a:rPr lang="ru-RU" dirty="0" err="1" smtClean="0"/>
              <a:t>варп</a:t>
            </a:r>
            <a:r>
              <a:rPr lang="ru-RU" dirty="0" smtClean="0"/>
              <a:t> попадают потоки с последовательными идентификаторами.</a:t>
            </a:r>
            <a:endParaRPr lang="en-US" dirty="0" smtClean="0"/>
          </a:p>
          <a:p>
            <a:pPr algn="just"/>
            <a:r>
              <a:rPr lang="ru-RU" dirty="0" smtClean="0"/>
              <a:t>Выполнение производится </a:t>
            </a:r>
            <a:r>
              <a:rPr lang="ru-RU" dirty="0" err="1" smtClean="0"/>
              <a:t>варпами</a:t>
            </a:r>
            <a:r>
              <a:rPr lang="ru-RU" dirty="0" smtClean="0"/>
              <a:t>, аппаратный </a:t>
            </a:r>
            <a:r>
              <a:rPr lang="ru-RU" dirty="0" err="1" smtClean="0"/>
              <a:t>планировшик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Скалярные процессоры данного мультипроцессора параллельно выполняют одну и ту же инструкцию для всех потоков </a:t>
            </a:r>
            <a:r>
              <a:rPr lang="ru-RU" dirty="0" err="1" smtClean="0"/>
              <a:t>варпа</a:t>
            </a:r>
            <a:r>
              <a:rPr lang="ru-RU" dirty="0" smtClean="0"/>
              <a:t> (</a:t>
            </a:r>
            <a:r>
              <a:rPr lang="en-US" b="1" dirty="0" smtClean="0"/>
              <a:t>SIMT</a:t>
            </a:r>
            <a:r>
              <a:rPr lang="en-US" dirty="0" smtClean="0"/>
              <a:t>, Single Instruction Multiple Thread)</a:t>
            </a:r>
            <a:r>
              <a:rPr lang="ru-RU" dirty="0" smtClean="0"/>
              <a:t>:</a:t>
            </a:r>
          </a:p>
          <a:p>
            <a:pPr lvl="1" algn="just"/>
            <a:r>
              <a:rPr lang="ru-RU" dirty="0"/>
              <a:t>п</a:t>
            </a:r>
            <a:r>
              <a:rPr lang="ru-RU" dirty="0" smtClean="0"/>
              <a:t>рограммирование в скалярных терминах.</a:t>
            </a:r>
          </a:p>
          <a:p>
            <a:pPr lvl="1" algn="just"/>
            <a:r>
              <a:rPr lang="ru-RU" dirty="0" smtClean="0"/>
              <a:t>в </a:t>
            </a:r>
            <a:r>
              <a:rPr lang="ru-RU" dirty="0"/>
              <a:t>случае ветвлений внутри </a:t>
            </a:r>
            <a:r>
              <a:rPr lang="ru-RU" dirty="0" err="1"/>
              <a:t>варпа</a:t>
            </a:r>
            <a:r>
              <a:rPr lang="ru-RU" dirty="0"/>
              <a:t> выполнение </a:t>
            </a:r>
            <a:r>
              <a:rPr lang="ru-RU" dirty="0" err="1"/>
              <a:t>сериализуется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Скалярные процессоры разных мультипроцессоров независимы.</a:t>
            </a:r>
            <a:endParaRPr lang="en-US" dirty="0"/>
          </a:p>
          <a:p>
            <a:pPr lvl="1" algn="just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выполнения </a:t>
            </a:r>
            <a:r>
              <a:rPr lang="ru-RU" dirty="0" err="1" smtClean="0"/>
              <a:t>варпов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429000"/>
            <a:ext cx="8689343" cy="250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052736"/>
            <a:ext cx="5781675" cy="260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Типичная схема организации вычислений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975"/>
            <a:ext cx="3898776" cy="4968875"/>
          </a:xfrm>
        </p:spPr>
        <p:txBody>
          <a:bodyPr/>
          <a:lstStyle/>
          <a:p>
            <a:r>
              <a:rPr lang="ru-RU" dirty="0" smtClean="0"/>
              <a:t>Крупнозернистый параллелизм на уровне блоков.</a:t>
            </a:r>
          </a:p>
          <a:p>
            <a:r>
              <a:rPr lang="ru-RU" dirty="0" smtClean="0"/>
              <a:t>Мелкозернистый параллелизм на уровне потоков внутри блока.</a:t>
            </a:r>
          </a:p>
          <a:p>
            <a:r>
              <a:rPr lang="ru-RU" dirty="0" smtClean="0"/>
              <a:t>Исходная задача разбивается на независимые подзадачи, каждая из которых решается параллельно одним блоком.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124744"/>
            <a:ext cx="457203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1043608" y="573325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ru-RU" sz="1800" dirty="0"/>
              <a:t>А.В. Боресков, А.А. Харламов «Архитектура и программирование массивно-параллельных вычислительных систем»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Язык</a:t>
            </a:r>
            <a:r>
              <a:rPr lang="en-US" dirty="0" smtClean="0"/>
              <a:t> CUDA C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C – </a:t>
            </a:r>
            <a:r>
              <a:rPr lang="ru-RU" dirty="0" smtClean="0"/>
              <a:t>расширение языка С, включающее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валификаторы функций;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валификаторы типов памяти;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строенные переменные.</a:t>
            </a:r>
          </a:p>
          <a:p>
            <a:r>
              <a:rPr lang="ru-RU" dirty="0" smtClean="0"/>
              <a:t>Содержит элементы </a:t>
            </a:r>
            <a:r>
              <a:rPr lang="en-US" dirty="0" smtClean="0"/>
              <a:t>C++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Терминология:</a:t>
            </a:r>
          </a:p>
          <a:p>
            <a:pPr lvl="1"/>
            <a:r>
              <a:rPr lang="ru-RU" b="1" dirty="0"/>
              <a:t>х</a:t>
            </a:r>
            <a:r>
              <a:rPr lang="ru-RU" b="1" dirty="0" smtClean="0"/>
              <a:t>ост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host</a:t>
            </a:r>
            <a:r>
              <a:rPr lang="en-US" dirty="0" smtClean="0"/>
              <a:t>) </a:t>
            </a:r>
            <a:r>
              <a:rPr lang="ru-RU" dirty="0" smtClean="0"/>
              <a:t>= </a:t>
            </a:r>
            <a:r>
              <a:rPr lang="en-US" dirty="0" smtClean="0"/>
              <a:t>CPU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b="1" dirty="0"/>
              <a:t>у</a:t>
            </a:r>
            <a:r>
              <a:rPr lang="ru-RU" b="1" dirty="0" smtClean="0"/>
              <a:t>стройство</a:t>
            </a:r>
            <a:r>
              <a:rPr lang="en-US" dirty="0" smtClean="0"/>
              <a:t> (</a:t>
            </a:r>
            <a:r>
              <a:rPr lang="en-US" i="1" dirty="0" smtClean="0"/>
              <a:t>device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GPU</a:t>
            </a:r>
            <a:r>
              <a:rPr lang="ru-RU" dirty="0" smtClean="0"/>
              <a:t>;</a:t>
            </a:r>
            <a:endParaRPr lang="en-US" dirty="0" smtClean="0"/>
          </a:p>
          <a:p>
            <a:pPr lvl="1" algn="just"/>
            <a:r>
              <a:rPr lang="ru-RU" b="1" dirty="0"/>
              <a:t>я</a:t>
            </a:r>
            <a:r>
              <a:rPr lang="ru-RU" b="1" dirty="0" smtClean="0"/>
              <a:t>дро</a:t>
            </a:r>
            <a:r>
              <a:rPr lang="ru-RU" dirty="0" smtClean="0"/>
              <a:t> (</a:t>
            </a:r>
            <a:r>
              <a:rPr lang="en-US" i="1" dirty="0" smtClean="0"/>
              <a:t>kernel</a:t>
            </a:r>
            <a:r>
              <a:rPr lang="en-US" dirty="0" smtClean="0"/>
              <a:t>) – </a:t>
            </a:r>
            <a:r>
              <a:rPr lang="ru-RU" dirty="0" smtClean="0"/>
              <a:t>подпрограмма, параллельно выполняемая потоками на </a:t>
            </a:r>
            <a:r>
              <a:rPr lang="en-US" dirty="0" smtClean="0"/>
              <a:t>GPU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45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Квалификаторы 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80866"/>
          </a:xfrm>
        </p:spPr>
        <p:txBody>
          <a:bodyPr/>
          <a:lstStyle/>
          <a:p>
            <a:r>
              <a:rPr lang="en-US" b="1" dirty="0" smtClean="0"/>
              <a:t>__host__ </a:t>
            </a:r>
            <a:r>
              <a:rPr lang="ru-RU" dirty="0" smtClean="0"/>
              <a:t>(по умолчанию) – функция, вызываемая с хоста</a:t>
            </a:r>
            <a:r>
              <a:rPr lang="en-US" dirty="0" smtClean="0"/>
              <a:t> </a:t>
            </a:r>
            <a:r>
              <a:rPr lang="ru-RU" dirty="0" smtClean="0"/>
              <a:t>и выполня</a:t>
            </a:r>
            <a:r>
              <a:rPr lang="ru-RU" dirty="0"/>
              <a:t>е</a:t>
            </a:r>
            <a:r>
              <a:rPr lang="ru-RU" dirty="0" smtClean="0"/>
              <a:t>мая на нем.</a:t>
            </a:r>
          </a:p>
          <a:p>
            <a:r>
              <a:rPr lang="ru-RU" b="1" dirty="0" smtClean="0"/>
              <a:t>__</a:t>
            </a:r>
            <a:r>
              <a:rPr lang="en-US" b="1" dirty="0" smtClean="0"/>
              <a:t>global__</a:t>
            </a:r>
            <a:r>
              <a:rPr lang="en-US" dirty="0" smtClean="0"/>
              <a:t> </a:t>
            </a:r>
            <a:r>
              <a:rPr lang="ru-RU" dirty="0" smtClean="0"/>
              <a:t>– функция, вызываемая с хоста</a:t>
            </a:r>
            <a:r>
              <a:rPr lang="en-US" dirty="0" smtClean="0"/>
              <a:t> </a:t>
            </a:r>
            <a:r>
              <a:rPr lang="ru-RU" dirty="0" smtClean="0"/>
              <a:t>и выполняемая потоками на устройстве (ядро).</a:t>
            </a:r>
          </a:p>
          <a:p>
            <a:r>
              <a:rPr lang="ru-RU" b="1" dirty="0" smtClean="0"/>
              <a:t>__</a:t>
            </a:r>
            <a:r>
              <a:rPr lang="en-US" b="1" dirty="0" smtClean="0"/>
              <a:t>device__ </a:t>
            </a:r>
            <a:r>
              <a:rPr lang="ru-RU" dirty="0" smtClean="0"/>
              <a:t>– функция</a:t>
            </a:r>
            <a:r>
              <a:rPr lang="en-US" dirty="0" smtClean="0"/>
              <a:t>, </a:t>
            </a:r>
            <a:r>
              <a:rPr lang="ru-RU" dirty="0" smtClean="0"/>
              <a:t>вызываемая (одним потоком) и выполняемая на устройстве.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  <p:graphicFrame>
        <p:nvGraphicFramePr>
          <p:cNvPr id="7" name="Содержимое 3"/>
          <p:cNvGraphicFramePr>
            <a:graphicFrameLocks/>
          </p:cNvGraphicFramePr>
          <p:nvPr>
            <p:extLst/>
          </p:nvPr>
        </p:nvGraphicFramePr>
        <p:xfrm>
          <a:off x="251520" y="1214422"/>
          <a:ext cx="85689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048"/>
                <a:gridCol w="3029764"/>
                <a:gridCol w="2905140"/>
              </a:tblGrid>
              <a:tr h="445633">
                <a:tc>
                  <a:txBody>
                    <a:bodyPr/>
                    <a:lstStyle/>
                    <a:p>
                      <a:r>
                        <a:rPr lang="ru-RU" sz="24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Квалификатор</a:t>
                      </a:r>
                      <a:endParaRPr lang="ru-RU" sz="240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Выполняется</a:t>
                      </a:r>
                      <a:r>
                        <a:rPr lang="ru-RU" sz="2400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на:</a:t>
                      </a:r>
                      <a:endParaRPr lang="ru-RU" sz="240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Вызывается с:</a:t>
                      </a:r>
                      <a:endParaRPr lang="ru-RU" sz="240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5633"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__</a:t>
                      </a:r>
                      <a:r>
                        <a:rPr lang="en-US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host__</a:t>
                      </a:r>
                      <a:endParaRPr lang="ru-RU" sz="2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host</a:t>
                      </a:r>
                      <a:endParaRPr lang="ru-RU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host</a:t>
                      </a:r>
                      <a:endParaRPr lang="ru-RU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563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__global__</a:t>
                      </a:r>
                      <a:endParaRPr lang="ru-RU" sz="2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device</a:t>
                      </a:r>
                      <a:endParaRPr lang="ru-RU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host</a:t>
                      </a:r>
                      <a:endParaRPr lang="ru-RU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563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__device__</a:t>
                      </a:r>
                      <a:endParaRPr lang="ru-RU" sz="2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device</a:t>
                      </a:r>
                      <a:endParaRPr lang="ru-RU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device</a:t>
                      </a:r>
                      <a:endParaRPr lang="ru-RU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71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640433" cy="561975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синтаксиса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__host__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hostSquare(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a) {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	  </a:t>
            </a:r>
            <a:r>
              <a:rPr lang="ru-RU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a * a;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}</a:t>
            </a:r>
            <a:endParaRPr lang="en-US" dirty="0" smtClean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__device__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deviceSquare(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a) {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	  </a:t>
            </a:r>
            <a:r>
              <a:rPr lang="ru-RU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a * a;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}</a:t>
            </a:r>
            <a:endParaRPr lang="en-US" dirty="0" smtClean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__global__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kernel(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a) {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	  </a:t>
            </a:r>
            <a:r>
              <a:rPr lang="ru-RU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a2 = deviceSquare(a);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}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 в архитектуру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__</a:t>
            </a:r>
            <a:r>
              <a:rPr lang="en-US" dirty="0" smtClean="0"/>
              <a:t>global__</a:t>
            </a:r>
            <a:r>
              <a:rPr lang="en-US" b="0" dirty="0" smtClean="0"/>
              <a:t> </a:t>
            </a:r>
            <a:r>
              <a:rPr lang="ru-RU" b="0" dirty="0" smtClean="0"/>
              <a:t>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Тип возвращаемого результата всегда </a:t>
            </a:r>
            <a:r>
              <a:rPr lang="en-US" dirty="0" smtClean="0"/>
              <a:t>void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Аргументы передаются через разделяемую</a:t>
            </a:r>
            <a:r>
              <a:rPr lang="en-US" dirty="0" smtClean="0"/>
              <a:t>/</a:t>
            </a:r>
            <a:r>
              <a:rPr lang="ru-RU" dirty="0" smtClean="0"/>
              <a:t>константную</a:t>
            </a:r>
            <a:r>
              <a:rPr lang="en-US" dirty="0" smtClean="0"/>
              <a:t> </a:t>
            </a:r>
            <a:r>
              <a:rPr lang="ru-RU" dirty="0" smtClean="0"/>
              <a:t>память, размер не больше 256</a:t>
            </a:r>
            <a:r>
              <a:rPr lang="en-US" dirty="0" smtClean="0"/>
              <a:t> </a:t>
            </a:r>
            <a:r>
              <a:rPr lang="ru-RU" dirty="0" smtClean="0"/>
              <a:t>байт на </a:t>
            </a:r>
            <a:r>
              <a:rPr lang="en-US" dirty="0" smtClean="0"/>
              <a:t>compute capability 1.x, </a:t>
            </a:r>
            <a:r>
              <a:rPr lang="ru-RU" dirty="0" smtClean="0"/>
              <a:t>не больше </a:t>
            </a:r>
            <a:r>
              <a:rPr lang="en-US" dirty="0" smtClean="0"/>
              <a:t>4kB</a:t>
            </a:r>
            <a:r>
              <a:rPr lang="ru-RU" dirty="0" smtClean="0"/>
              <a:t> на </a:t>
            </a:r>
            <a:r>
              <a:rPr lang="en-US" dirty="0" smtClean="0"/>
              <a:t>compute capability 2.x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Не может быть переменного числа аргументов</a:t>
            </a:r>
            <a:r>
              <a:rPr lang="en-US" dirty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Не могут содержать статических переменных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Не могут содержать рекурсию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ru-RU" b="1" dirty="0" smtClean="0"/>
              <a:t>для</a:t>
            </a:r>
            <a:r>
              <a:rPr lang="en-US" b="1" dirty="0" smtClean="0"/>
              <a:t> arch</a:t>
            </a:r>
            <a:r>
              <a:rPr lang="ru-RU" b="1" dirty="0" smtClean="0"/>
              <a:t> </a:t>
            </a:r>
            <a:r>
              <a:rPr lang="en-US" b="1" dirty="0" smtClean="0"/>
              <a:t>&lt; Kepler)</a:t>
            </a:r>
            <a:endParaRPr lang="ru-RU" b="1" dirty="0" smtClean="0"/>
          </a:p>
          <a:p>
            <a:pPr algn="just"/>
            <a:r>
              <a:rPr lang="ru-RU" dirty="0" smtClean="0"/>
              <a:t>Указатели на </a:t>
            </a:r>
            <a:r>
              <a:rPr lang="en-US" dirty="0" smtClean="0"/>
              <a:t>__global__</a:t>
            </a:r>
            <a:r>
              <a:rPr lang="ru-RU" dirty="0" smtClean="0"/>
              <a:t> функции со стороны хоста поддерживаются</a:t>
            </a:r>
            <a:r>
              <a:rPr lang="en-US" dirty="0" smtClean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77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__</a:t>
            </a:r>
            <a:r>
              <a:rPr lang="en-US" dirty="0" smtClean="0"/>
              <a:t>device__</a:t>
            </a:r>
            <a:r>
              <a:rPr lang="ru-RU" b="0" dirty="0" smtClean="0"/>
              <a:t> функции</a:t>
            </a:r>
            <a:endParaRPr lang="ru-RU" b="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__device__ </a:t>
            </a:r>
            <a:r>
              <a:rPr lang="ru-RU" dirty="0" smtClean="0"/>
              <a:t>может использоваться совместно с </a:t>
            </a:r>
            <a:r>
              <a:rPr lang="en-US" dirty="0" smtClean="0"/>
              <a:t>__host__, </a:t>
            </a:r>
            <a:r>
              <a:rPr lang="ru-RU" dirty="0" smtClean="0"/>
              <a:t>в этом случае функция компилируется в 2 видах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Не может быть переменного числа аргументов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Не могут содержать статических переменных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Рекурсия поддерживается с </a:t>
            </a:r>
            <a:r>
              <a:rPr lang="en-US" dirty="0" smtClean="0"/>
              <a:t>compute capability 2.0.</a:t>
            </a:r>
            <a:endParaRPr lang="ru-RU" dirty="0" smtClean="0"/>
          </a:p>
          <a:p>
            <a:pPr algn="just"/>
            <a:r>
              <a:rPr lang="ru-RU" dirty="0" smtClean="0"/>
              <a:t>Указатели на </a:t>
            </a:r>
            <a:r>
              <a:rPr lang="en-US" dirty="0" smtClean="0"/>
              <a:t>__device__ </a:t>
            </a:r>
            <a:r>
              <a:rPr lang="ru-RU" dirty="0" smtClean="0"/>
              <a:t>функции со стороны устройства поддерживаются с </a:t>
            </a:r>
            <a:r>
              <a:rPr lang="en-US" dirty="0" smtClean="0"/>
              <a:t>compute capability 2.0</a:t>
            </a:r>
            <a:r>
              <a:rPr lang="ru-RU" dirty="0" smtClean="0"/>
              <a:t>, указатели со стороны хоста не поддерживаются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Встраиваются по умолчанию в </a:t>
            </a:r>
            <a:r>
              <a:rPr lang="en-US" dirty="0" smtClean="0"/>
              <a:t>compute capability 1.x</a:t>
            </a:r>
            <a:r>
              <a:rPr lang="ru-RU" dirty="0" smtClean="0"/>
              <a:t>, есть директива компилятору </a:t>
            </a:r>
            <a:r>
              <a:rPr lang="en-US" dirty="0" smtClean="0"/>
              <a:t>__</a:t>
            </a:r>
            <a:r>
              <a:rPr lang="en-US" dirty="0" err="1" smtClean="0"/>
              <a:t>noinline</a:t>
            </a:r>
            <a:r>
              <a:rPr lang="en-US" dirty="0" smtClean="0"/>
              <a:t>__.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0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векторные типы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[u]char[1..4], [u]</a:t>
            </a:r>
            <a:r>
              <a:rPr lang="en-US" dirty="0" err="1" smtClean="0"/>
              <a:t>int</a:t>
            </a:r>
            <a:r>
              <a:rPr lang="en-US" dirty="0" smtClean="0"/>
              <a:t>[1..4], [u]long[1..4], float[1..4], double2 – </a:t>
            </a:r>
            <a:r>
              <a:rPr lang="ru-RU" dirty="0" smtClean="0"/>
              <a:t>являются структурами, доступ через </a:t>
            </a:r>
            <a:r>
              <a:rPr lang="en-US" dirty="0" smtClean="0"/>
              <a:t>.x, .y, .z, .w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Нет конструкторов, но есть </a:t>
            </a:r>
            <a:r>
              <a:rPr lang="en-US" dirty="0" smtClean="0"/>
              <a:t>make_&lt;type name&gt;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Нет встроенных векторных арифметических операций.</a:t>
            </a:r>
          </a:p>
          <a:p>
            <a:pPr algn="just"/>
            <a:r>
              <a:rPr lang="en-US" dirty="0" smtClean="0"/>
              <a:t>dim3 = uint3 + </a:t>
            </a:r>
            <a:r>
              <a:rPr lang="ru-RU" dirty="0" smtClean="0"/>
              <a:t>конструктор; по умолчанию заполняется 1</a:t>
            </a:r>
          </a:p>
          <a:p>
            <a:pPr lvl="1" algn="just"/>
            <a:r>
              <a:rPr lang="en-US" dirty="0" smtClean="0"/>
              <a:t>dim3 </a:t>
            </a:r>
            <a:r>
              <a:rPr lang="ru-RU" dirty="0" smtClean="0"/>
              <a:t>используется</a:t>
            </a:r>
            <a:r>
              <a:rPr lang="en-US" dirty="0" smtClean="0"/>
              <a:t> </a:t>
            </a:r>
            <a:r>
              <a:rPr lang="ru-RU" dirty="0" smtClean="0"/>
              <a:t>для задания числа блоков и потоков при вызове ядер.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90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переменные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5"/>
            <a:ext cx="8568952" cy="5041106"/>
          </a:xfrm>
        </p:spPr>
        <p:txBody>
          <a:bodyPr/>
          <a:lstStyle/>
          <a:p>
            <a:pPr algn="just"/>
            <a:r>
              <a:rPr lang="ru-RU" dirty="0" smtClean="0"/>
              <a:t>В коде на стороне </a:t>
            </a:r>
            <a:r>
              <a:rPr lang="en-US" dirty="0" smtClean="0"/>
              <a:t>GPU</a:t>
            </a:r>
            <a:r>
              <a:rPr lang="ru-RU" dirty="0" smtClean="0"/>
              <a:t> доступны следующие переменные:</a:t>
            </a:r>
          </a:p>
          <a:p>
            <a:pPr lvl="1" algn="just"/>
            <a:r>
              <a:rPr lang="ru-RU" b="1" dirty="0" err="1" smtClean="0"/>
              <a:t>gridDim</a:t>
            </a:r>
            <a:r>
              <a:rPr lang="ru-RU" dirty="0" smtClean="0"/>
              <a:t> – размер решетки блоков;</a:t>
            </a:r>
          </a:p>
          <a:p>
            <a:pPr lvl="1" algn="just"/>
            <a:r>
              <a:rPr lang="en-US" b="1" dirty="0" err="1" smtClean="0"/>
              <a:t>blockIdx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индекс блока потоков внутри решетки;</a:t>
            </a:r>
          </a:p>
          <a:p>
            <a:pPr lvl="1" algn="just"/>
            <a:r>
              <a:rPr lang="ru-RU" b="1" dirty="0" err="1" smtClean="0"/>
              <a:t>blockDim</a:t>
            </a:r>
            <a:r>
              <a:rPr lang="ru-RU" dirty="0" smtClean="0"/>
              <a:t> – размер блока потоков;</a:t>
            </a:r>
          </a:p>
          <a:p>
            <a:pPr lvl="1" algn="just"/>
            <a:r>
              <a:rPr lang="en-US" b="1" dirty="0" err="1" smtClean="0"/>
              <a:t>threadIdx</a:t>
            </a:r>
            <a:r>
              <a:rPr lang="ru-RU" dirty="0" smtClean="0"/>
              <a:t> – индекс потока внутри блока потоков</a:t>
            </a:r>
            <a:r>
              <a:rPr lang="en-US" dirty="0"/>
              <a:t>;</a:t>
            </a:r>
            <a:endParaRPr lang="en-US" dirty="0" smtClean="0"/>
          </a:p>
          <a:p>
            <a:pPr lvl="1" algn="just"/>
            <a:r>
              <a:rPr lang="en-US" b="1" dirty="0" err="1"/>
              <a:t>warpSize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размер </a:t>
            </a:r>
            <a:r>
              <a:rPr lang="ru-RU" dirty="0" err="1" smtClean="0"/>
              <a:t>варпа</a:t>
            </a:r>
            <a:r>
              <a:rPr lang="en-US" dirty="0" smtClean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Все они являются 3-мерными векторами, доступ к компонентам через </a:t>
            </a:r>
            <a:r>
              <a:rPr lang="en-US" dirty="0" smtClean="0"/>
              <a:t>.x, .y, .z.</a:t>
            </a:r>
          </a:p>
          <a:p>
            <a:pPr algn="just"/>
            <a:r>
              <a:rPr lang="en-US" dirty="0" smtClean="0"/>
              <a:t>(0, 0, 0) ≤ </a:t>
            </a:r>
            <a:r>
              <a:rPr lang="en-US" dirty="0" err="1" smtClean="0"/>
              <a:t>blockIdx</a:t>
            </a:r>
            <a:r>
              <a:rPr lang="en-US" dirty="0" smtClean="0"/>
              <a:t> &lt; </a:t>
            </a:r>
            <a:r>
              <a:rPr lang="en-US" dirty="0" err="1" smtClean="0"/>
              <a:t>gridDim</a:t>
            </a:r>
            <a:r>
              <a:rPr lang="en-US" dirty="0" smtClean="0"/>
              <a:t>, </a:t>
            </a:r>
            <a:r>
              <a:rPr lang="en-US" dirty="0"/>
              <a:t>(0, 0, 0) ≤ </a:t>
            </a:r>
            <a:r>
              <a:rPr lang="en-US" dirty="0" err="1" smtClean="0"/>
              <a:t>threadIdx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blockDim</a:t>
            </a:r>
            <a:r>
              <a:rPr lang="en-US" dirty="0"/>
              <a:t>.</a:t>
            </a:r>
            <a:endParaRPr lang="ru-RU" dirty="0" smtClean="0"/>
          </a:p>
          <a:p>
            <a:pPr algn="just"/>
            <a:r>
              <a:rPr lang="ru-RU" dirty="0"/>
              <a:t>Данные переменные предназначены только для чтения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уникального индекса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5"/>
            <a:ext cx="8424936" cy="2520279"/>
          </a:xfrm>
        </p:spPr>
        <p:txBody>
          <a:bodyPr/>
          <a:lstStyle/>
          <a:p>
            <a:pPr algn="just"/>
            <a:r>
              <a:rPr lang="en-US" dirty="0" err="1" smtClean="0"/>
              <a:t>threadIdx</a:t>
            </a:r>
            <a:r>
              <a:rPr lang="en-US" dirty="0" smtClean="0"/>
              <a:t> </a:t>
            </a:r>
            <a:r>
              <a:rPr lang="ru-RU" dirty="0" smtClean="0"/>
              <a:t>является «локальным» индексом потока внутри блока. Нет встроенной переменной для «глобального» индекса потока (т.е. среди всех потоков всех блоков).</a:t>
            </a:r>
          </a:p>
          <a:p>
            <a:pPr algn="just"/>
            <a:r>
              <a:rPr lang="ru-RU" dirty="0" smtClean="0"/>
              <a:t>Он может быть вычислен через значения других встроенных переменных.</a:t>
            </a:r>
          </a:p>
          <a:p>
            <a:pPr algn="just"/>
            <a:r>
              <a:rPr lang="ru-RU" dirty="0" smtClean="0"/>
              <a:t>Для простоты будем считать, что используется только</a:t>
            </a:r>
            <a:br>
              <a:rPr lang="ru-RU" dirty="0" smtClean="0"/>
            </a:br>
            <a:r>
              <a:rPr lang="en-US" dirty="0" smtClean="0"/>
              <a:t>x-</a:t>
            </a:r>
            <a:r>
              <a:rPr lang="ru-RU" dirty="0" smtClean="0"/>
              <a:t>компонента индексов.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107505" y="3896760"/>
            <a:ext cx="8856981" cy="2484568"/>
            <a:chOff x="107505" y="3789040"/>
            <a:chExt cx="8856981" cy="248456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251783" y="3789040"/>
              <a:ext cx="65964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b="1" dirty="0" err="1" smtClean="0"/>
                <a:t>idx</a:t>
              </a:r>
              <a:r>
                <a:rPr lang="en-US" sz="2400" b="1" dirty="0" smtClean="0"/>
                <a:t> </a:t>
              </a:r>
              <a:r>
                <a:rPr lang="en-US" sz="2400" b="1" dirty="0"/>
                <a:t>= </a:t>
              </a:r>
              <a:r>
                <a:rPr lang="en-US" sz="2400" b="1" dirty="0" err="1"/>
                <a:t>blockIdx.x</a:t>
              </a:r>
              <a:r>
                <a:rPr lang="en-US" sz="2400" b="1" dirty="0"/>
                <a:t> * </a:t>
              </a:r>
              <a:r>
                <a:rPr lang="en-US" sz="2400" b="1" dirty="0" err="1"/>
                <a:t>blockDim.x</a:t>
              </a:r>
              <a:r>
                <a:rPr lang="en-US" sz="2400" b="1" dirty="0"/>
                <a:t> + </a:t>
              </a:r>
              <a:r>
                <a:rPr lang="en-US" sz="2400" b="1" dirty="0" err="1"/>
                <a:t>threadIdx.x</a:t>
              </a:r>
              <a:r>
                <a:rPr lang="en-US" sz="2400" b="1" dirty="0"/>
                <a:t>;</a:t>
              </a:r>
            </a:p>
          </p:txBody>
        </p:sp>
        <p:cxnSp>
          <p:nvCxnSpPr>
            <p:cNvPr id="11" name="Прямая со стрелкой 10"/>
            <p:cNvCxnSpPr/>
            <p:nvPr/>
          </p:nvCxnSpPr>
          <p:spPr bwMode="auto">
            <a:xfrm flipV="1">
              <a:off x="827584" y="4250705"/>
              <a:ext cx="648072" cy="9064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Левая фигурная скобка 11"/>
            <p:cNvSpPr/>
            <p:nvPr/>
          </p:nvSpPr>
          <p:spPr bwMode="auto">
            <a:xfrm rot="16200000">
              <a:off x="3599894" y="2774539"/>
              <a:ext cx="360040" cy="3312369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23729" y="4610744"/>
              <a:ext cx="35283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/>
                <a:t>Смещение нулевого потока данного блока относительно нулевого потока нулевого блока</a:t>
              </a:r>
              <a:endParaRPr lang="ru-RU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5" y="5119446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/>
                <a:t>Искомый индекс</a:t>
              </a:r>
              <a:endParaRPr lang="ru-RU" sz="2400" dirty="0"/>
            </a:p>
          </p:txBody>
        </p:sp>
        <p:cxnSp>
          <p:nvCxnSpPr>
            <p:cNvPr id="16" name="Прямая со стрелкой 15"/>
            <p:cNvCxnSpPr/>
            <p:nvPr/>
          </p:nvCxnSpPr>
          <p:spPr bwMode="auto">
            <a:xfrm flipH="1" flipV="1">
              <a:off x="6948266" y="4250705"/>
              <a:ext cx="360038" cy="4532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796136" y="4703948"/>
              <a:ext cx="31683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/>
                <a:t>Смещение данного потока относительно нулевого потока данного блока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1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ядро для сложения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421"/>
            <a:ext cx="9144000" cy="496887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/* Считаем, что ядро будет вызываться столько раз, какова длина векторов, и используется только </a:t>
            </a:r>
            <a:r>
              <a:rPr lang="en-US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x-</a:t>
            </a:r>
            <a:r>
              <a:rPr lang="ru-RU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компонента индексов</a:t>
            </a:r>
            <a:r>
              <a:rPr lang="en-US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; a, b, result – </a:t>
            </a:r>
            <a:r>
              <a:rPr lang="ru-RU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указатели на память </a:t>
            </a:r>
            <a:r>
              <a:rPr lang="en-US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GPU</a:t>
            </a:r>
            <a:r>
              <a:rPr lang="ru-RU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*/</a:t>
            </a:r>
            <a:endParaRPr lang="ru-RU" dirty="0" smtClean="0">
              <a:solidFill>
                <a:srgbClr val="008000"/>
              </a:solidFill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__global__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vecAdd_kernel(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/>
            </a:r>
            <a:br>
              <a:rPr lang="ru-RU" dirty="0" smtClean="0">
                <a:latin typeface="Courier New"/>
                <a:ea typeface="Calibri"/>
                <a:cs typeface="Times New Roman"/>
              </a:rPr>
            </a:br>
            <a:r>
              <a:rPr lang="en-US" dirty="0" smtClean="0">
                <a:latin typeface="Courier New"/>
                <a:ea typeface="Calibri"/>
                <a:cs typeface="Times New Roman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a,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b,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/>
            </a:r>
            <a:br>
              <a:rPr lang="ru-RU" dirty="0" smtClean="0">
                <a:latin typeface="Courier New"/>
                <a:ea typeface="Calibri"/>
                <a:cs typeface="Times New Roman"/>
              </a:rPr>
            </a:br>
            <a:r>
              <a:rPr lang="en-US" dirty="0" smtClean="0">
                <a:latin typeface="Courier New"/>
                <a:ea typeface="Calibri"/>
                <a:cs typeface="Times New Roman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result) {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=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blockIdx.x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blockDim.x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+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threadIdx.x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result[i] = a[i] + b[i];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}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5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ядро для сложения матриц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975"/>
            <a:ext cx="8964488" cy="496887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ru-RU" sz="2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Матрицы хранятся по строкам и имеют размер 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m x n</a:t>
            </a:r>
            <a:endParaRPr lang="ru-RU" sz="2200" dirty="0" smtClean="0">
              <a:solidFill>
                <a:srgbClr val="008000"/>
              </a:solidFill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__global__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200" dirty="0" err="1" smtClean="0">
                <a:latin typeface="Courier New"/>
                <a:ea typeface="Calibri"/>
                <a:cs typeface="Times New Roman"/>
              </a:rPr>
              <a:t>matAdd_kernel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* a, </a:t>
            </a:r>
            <a:r>
              <a:rPr lang="en-US" sz="2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	</a:t>
            </a:r>
            <a:r>
              <a:rPr lang="en-US" sz="2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* b, </a:t>
            </a:r>
            <a:r>
              <a:rPr lang="en-US" sz="2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* result, </a:t>
            </a:r>
            <a:r>
              <a:rPr lang="ru-RU" sz="2200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m, </a:t>
            </a:r>
            <a:r>
              <a:rPr lang="ru-RU" sz="22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ru-RU" sz="2200" dirty="0" smtClean="0">
                <a:latin typeface="Courier New"/>
                <a:ea typeface="Calibri"/>
                <a:cs typeface="Times New Roman"/>
              </a:rPr>
              <a:t> n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200" dirty="0" smtClean="0">
                <a:latin typeface="Courier New"/>
                <a:ea typeface="Calibri"/>
                <a:cs typeface="Times New Roman"/>
              </a:rPr>
              <a:t>{</a:t>
            </a:r>
            <a:endParaRPr lang="ru-RU" sz="2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	// </a:t>
            </a:r>
            <a:r>
              <a:rPr lang="ru-RU" sz="2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Поток вычисляет</a:t>
            </a:r>
            <a:r>
              <a:rPr lang="en-US" sz="220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 result(i, j)</a:t>
            </a:r>
            <a:endParaRPr lang="en-US" sz="2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int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i = blockIdx.x * blockDim.x + threadIdx.x;</a:t>
            </a:r>
            <a:endParaRPr lang="ru-RU" sz="2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int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j = blockIdx.y * blockDim.y + </a:t>
            </a:r>
            <a:r>
              <a:rPr lang="en-US" sz="2200" dirty="0" err="1" smtClean="0">
                <a:latin typeface="Courier New"/>
                <a:ea typeface="Calibri"/>
                <a:cs typeface="Times New Roman"/>
              </a:rPr>
              <a:t>threadIdx.y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200" dirty="0">
                <a:latin typeface="Courier New"/>
                <a:ea typeface="Calibri"/>
                <a:cs typeface="Times New Roman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200" dirty="0" err="1" smtClean="0">
                <a:latin typeface="Courier New"/>
                <a:ea typeface="Calibri"/>
                <a:cs typeface="Times New Roman"/>
              </a:rPr>
              <a:t>idx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= </a:t>
            </a:r>
            <a:r>
              <a:rPr lang="en-US" sz="2200" dirty="0" err="1" smtClean="0">
                <a:latin typeface="Courier New"/>
                <a:ea typeface="Calibri"/>
                <a:cs typeface="Times New Roman"/>
              </a:rPr>
              <a:t>i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 * n + j;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200" dirty="0" smtClean="0">
                <a:latin typeface="Courier New"/>
                <a:ea typeface="Calibri"/>
                <a:cs typeface="Times New Roman"/>
              </a:rPr>
              <a:t>	result[</a:t>
            </a:r>
            <a:r>
              <a:rPr lang="en-US" sz="2200" dirty="0" err="1" smtClean="0">
                <a:latin typeface="Courier New"/>
                <a:ea typeface="Calibri"/>
                <a:cs typeface="Times New Roman"/>
              </a:rPr>
              <a:t>idx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] = a[</a:t>
            </a:r>
            <a:r>
              <a:rPr lang="en-US" sz="2200" dirty="0" err="1">
                <a:latin typeface="Courier New"/>
                <a:ea typeface="Calibri"/>
                <a:cs typeface="Times New Roman"/>
              </a:rPr>
              <a:t>idx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] + b[</a:t>
            </a:r>
            <a:r>
              <a:rPr lang="en-US" sz="2200" dirty="0" err="1">
                <a:latin typeface="Courier New"/>
                <a:ea typeface="Calibri"/>
                <a:cs typeface="Times New Roman"/>
              </a:rPr>
              <a:t>idx</a:t>
            </a:r>
            <a:r>
              <a:rPr lang="en-US" sz="2200" dirty="0" smtClean="0">
                <a:latin typeface="Courier New"/>
                <a:ea typeface="Calibri"/>
                <a:cs typeface="Times New Roman"/>
              </a:rPr>
              <a:t>];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200" dirty="0" smtClean="0">
                <a:latin typeface="Courier New"/>
                <a:cs typeface="Times New Roman"/>
              </a:rPr>
              <a:t>}</a:t>
            </a:r>
            <a:endParaRPr lang="ru-RU" sz="2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ядер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875"/>
          </a:xfrm>
        </p:spPr>
        <p:txBody>
          <a:bodyPr/>
          <a:lstStyle/>
          <a:p>
            <a:pPr algn="just"/>
            <a:r>
              <a:rPr lang="ru-RU" dirty="0" smtClean="0"/>
              <a:t>Функция ядра должна быть вызвана с указанием </a:t>
            </a:r>
            <a:r>
              <a:rPr lang="ru-RU" b="1" dirty="0" smtClean="0"/>
              <a:t>конфигурации исполнения</a:t>
            </a:r>
            <a:r>
              <a:rPr lang="ru-RU" dirty="0" smtClean="0"/>
              <a:t>.</a:t>
            </a:r>
            <a:endParaRPr lang="ru-RU" b="1" dirty="0" smtClean="0"/>
          </a:p>
          <a:p>
            <a:pPr algn="just"/>
            <a:r>
              <a:rPr lang="ru-RU" dirty="0" smtClean="0"/>
              <a:t>Конфигурация определяется использованием выражения специального вида </a:t>
            </a:r>
            <a:r>
              <a:rPr lang="ru-RU" b="1" dirty="0" smtClean="0"/>
              <a:t>&lt;&lt;&lt; </a:t>
            </a:r>
            <a:r>
              <a:rPr lang="ru-RU" b="1" dirty="0" err="1" smtClean="0"/>
              <a:t>Dg</a:t>
            </a:r>
            <a:r>
              <a:rPr lang="ru-RU" b="1" dirty="0" smtClean="0"/>
              <a:t>, </a:t>
            </a:r>
            <a:r>
              <a:rPr lang="ru-RU" b="1" dirty="0" err="1" smtClean="0"/>
              <a:t>Db</a:t>
            </a:r>
            <a:r>
              <a:rPr lang="en-US" b="1" dirty="0" smtClean="0"/>
              <a:t> </a:t>
            </a:r>
            <a:r>
              <a:rPr lang="ru-RU" b="1" dirty="0" smtClean="0"/>
              <a:t>&gt;&gt;&gt;</a:t>
            </a:r>
            <a:r>
              <a:rPr lang="ru-RU" dirty="0" smtClean="0"/>
              <a:t>  между именем функции и списком ее аргументов.</a:t>
            </a:r>
          </a:p>
          <a:p>
            <a:pPr marL="342900" lvl="1" indent="-342900" algn="just">
              <a:buSzPct val="80000"/>
              <a:buFont typeface="Wingdings" pitchFamily="2" charset="2"/>
              <a:buChar char="q"/>
            </a:pPr>
            <a:r>
              <a:rPr lang="en-US" b="1" dirty="0" smtClean="0"/>
              <a:t>Dg</a:t>
            </a:r>
            <a:r>
              <a:rPr lang="ru-RU" dirty="0" smtClean="0"/>
              <a:t> – определяет размер сетки, общее количество блоков равно </a:t>
            </a:r>
            <a:r>
              <a:rPr lang="ru-RU" dirty="0" err="1" smtClean="0"/>
              <a:t>Dg.x</a:t>
            </a:r>
            <a:r>
              <a:rPr lang="ru-RU" dirty="0" smtClean="0"/>
              <a:t> * </a:t>
            </a:r>
            <a:r>
              <a:rPr lang="ru-RU" dirty="0" err="1" smtClean="0"/>
              <a:t>Dg.y</a:t>
            </a:r>
            <a:r>
              <a:rPr lang="en-US" dirty="0" smtClean="0"/>
              <a:t> * </a:t>
            </a:r>
            <a:r>
              <a:rPr lang="en-US" dirty="0" err="1" smtClean="0"/>
              <a:t>Dg.z</a:t>
            </a:r>
            <a:r>
              <a:rPr lang="ru-RU" dirty="0" smtClean="0"/>
              <a:t>.</a:t>
            </a:r>
          </a:p>
          <a:p>
            <a:pPr marL="342900" lvl="1" indent="-342900" algn="just">
              <a:buSzPct val="80000"/>
              <a:buFont typeface="Wingdings" pitchFamily="2" charset="2"/>
              <a:buChar char="q"/>
            </a:pPr>
            <a:r>
              <a:rPr lang="ru-RU" b="1" dirty="0" err="1" smtClean="0"/>
              <a:t>Db</a:t>
            </a:r>
            <a:r>
              <a:rPr lang="ru-RU" dirty="0" smtClean="0"/>
              <a:t> – определяет размер блока потоков (все блоки имеют одинаковый размер), общее количество потоков равно </a:t>
            </a:r>
            <a:r>
              <a:rPr lang="ru-RU" dirty="0" err="1" smtClean="0"/>
              <a:t>Db.x</a:t>
            </a:r>
            <a:r>
              <a:rPr lang="ru-RU" dirty="0" smtClean="0"/>
              <a:t> * </a:t>
            </a:r>
            <a:r>
              <a:rPr lang="ru-RU" dirty="0" err="1" smtClean="0"/>
              <a:t>Db.y</a:t>
            </a:r>
            <a:r>
              <a:rPr lang="ru-RU" dirty="0" smtClean="0"/>
              <a:t> * </a:t>
            </a:r>
            <a:r>
              <a:rPr lang="ru-RU" dirty="0" err="1" smtClean="0"/>
              <a:t>Db.z</a:t>
            </a:r>
            <a:r>
              <a:rPr lang="ru-RU" dirty="0" smtClean="0"/>
              <a:t>.</a:t>
            </a:r>
            <a:endParaRPr lang="en-US" dirty="0" smtClean="0"/>
          </a:p>
          <a:p>
            <a:pPr marL="342900" lvl="1" indent="-342900" algn="just">
              <a:buSzPct val="80000"/>
              <a:buFont typeface="Wingdings" pitchFamily="2" charset="2"/>
              <a:buChar char="q"/>
            </a:pPr>
            <a:r>
              <a:rPr lang="ru-RU" dirty="0" smtClean="0"/>
              <a:t>Кроме </a:t>
            </a:r>
            <a:r>
              <a:rPr lang="en-US" dirty="0" smtClean="0"/>
              <a:t>Dg </a:t>
            </a:r>
            <a:r>
              <a:rPr lang="ru-RU" dirty="0" smtClean="0"/>
              <a:t>и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ru-RU" dirty="0" smtClean="0"/>
              <a:t>есть еще два параметра, их значения могут быть использованы по умолчанию, в данной лекции они не рассматриваются.</a:t>
            </a:r>
            <a:endParaRPr lang="en-US" dirty="0" smtClean="0"/>
          </a:p>
          <a:p>
            <a:pPr marL="342900" lvl="1" indent="-342900">
              <a:buSzPct val="80000"/>
              <a:buFont typeface="Wingdings" pitchFamily="2" charset="2"/>
              <a:buChar char="q"/>
            </a:pPr>
            <a:endParaRPr lang="en-US" dirty="0" smtClean="0"/>
          </a:p>
          <a:p>
            <a:pPr marL="342900" lvl="1" indent="-342900">
              <a:buSzPct val="80000"/>
              <a:buNone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1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ядер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Размер решетки блоков и размер блока потоков являются переменными типа </a:t>
            </a:r>
            <a:r>
              <a:rPr lang="en-US" dirty="0" smtClean="0"/>
              <a:t>dim3 (</a:t>
            </a:r>
            <a:r>
              <a:rPr lang="ru-RU" dirty="0" smtClean="0"/>
              <a:t>встроенный тип в </a:t>
            </a:r>
            <a:r>
              <a:rPr lang="en-US" dirty="0" smtClean="0"/>
              <a:t>CUDA).</a:t>
            </a:r>
          </a:p>
          <a:p>
            <a:pPr algn="just"/>
            <a:r>
              <a:rPr lang="ru-RU" dirty="0" smtClean="0"/>
              <a:t>Конструктор по умолчанию заполняет неуказанные размерности значением 1. Таким образом, если в ядре используется только </a:t>
            </a:r>
            <a:r>
              <a:rPr lang="en-US" dirty="0" smtClean="0"/>
              <a:t>x-</a:t>
            </a:r>
            <a:r>
              <a:rPr lang="ru-RU" dirty="0" smtClean="0"/>
              <a:t>компонента</a:t>
            </a:r>
            <a:r>
              <a:rPr lang="en-US" dirty="0" smtClean="0"/>
              <a:t> (</a:t>
            </a:r>
            <a:r>
              <a:rPr lang="ru-RU" dirty="0" smtClean="0"/>
              <a:t>логически одномерная декомпозиция), в </a:t>
            </a:r>
            <a:r>
              <a:rPr lang="en-US" dirty="0" smtClean="0"/>
              <a:t>&lt;&lt;&lt; … &gt;&gt;&gt; </a:t>
            </a:r>
            <a:r>
              <a:rPr lang="ru-RU" dirty="0" smtClean="0"/>
              <a:t>можно указывать просто переменные или константы типа </a:t>
            </a:r>
            <a:r>
              <a:rPr lang="en-US" dirty="0" smtClean="0"/>
              <a:t>int.</a:t>
            </a:r>
            <a:endParaRPr lang="ru-RU" dirty="0" smtClean="0"/>
          </a:p>
          <a:p>
            <a:pPr algn="just"/>
            <a:r>
              <a:rPr lang="ru-RU" dirty="0" smtClean="0"/>
              <a:t>Пример:</a:t>
            </a:r>
          </a:p>
          <a:p>
            <a:pPr marL="0" indent="0" algn="just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some_kernel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&lt;&lt;&lt;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01, 500 &gt;&gt;&gt;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some_args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ru-RU" dirty="0" smtClean="0"/>
              <a:t>Запуск ядра </a:t>
            </a:r>
            <a:r>
              <a:rPr lang="en-US" dirty="0" err="1" smtClean="0"/>
              <a:t>some_kernel</a:t>
            </a:r>
            <a:r>
              <a:rPr lang="en-US" dirty="0" smtClean="0"/>
              <a:t> </a:t>
            </a:r>
            <a:r>
              <a:rPr lang="ru-RU" dirty="0" smtClean="0"/>
              <a:t>с аргументами </a:t>
            </a:r>
            <a:r>
              <a:rPr lang="en-US" dirty="0" err="1" smtClean="0"/>
              <a:t>some_args</a:t>
            </a:r>
            <a:r>
              <a:rPr lang="en-US" dirty="0" smtClean="0"/>
              <a:t> </a:t>
            </a:r>
            <a:r>
              <a:rPr lang="ru-RU" dirty="0" smtClean="0"/>
              <a:t>на решетке из 201 блока по 500 потоков в каждом, всего</a:t>
            </a:r>
          </a:p>
          <a:p>
            <a:pPr marL="0" indent="0" algn="just">
              <a:buNone/>
            </a:pPr>
            <a:r>
              <a:rPr lang="ru-RU" dirty="0"/>
              <a:t>2</a:t>
            </a:r>
            <a:r>
              <a:rPr lang="ru-RU" dirty="0" smtClean="0"/>
              <a:t>01 * 500 = 100500 потоков.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вызов ядра для сложения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  <a:buFont typeface="Wingdings" pitchFamily="2" charset="2"/>
              <a:buChar char="q"/>
            </a:pPr>
            <a:r>
              <a:rPr lang="ru-RU" dirty="0" smtClean="0"/>
              <a:t>Используем ядро из примера.</a:t>
            </a:r>
          </a:p>
          <a:p>
            <a:pPr marL="342900" lvl="1" indent="-342900">
              <a:buSzPct val="80000"/>
              <a:buFont typeface="Wingdings" pitchFamily="2" charset="2"/>
              <a:buChar char="q"/>
            </a:pPr>
            <a:r>
              <a:rPr lang="ru-RU" dirty="0" smtClean="0"/>
              <a:t>Будем считать, что размер блока фиксирован и равен 256.</a:t>
            </a:r>
            <a:endParaRPr lang="en-US" dirty="0" smtClean="0"/>
          </a:p>
          <a:p>
            <a:pPr marL="342900" lvl="1" indent="-342900">
              <a:buSzPct val="80000"/>
              <a:buFont typeface="Wingdings" pitchFamily="2" charset="2"/>
              <a:buChar char="q"/>
            </a:pPr>
            <a:r>
              <a:rPr lang="ru-RU" dirty="0" smtClean="0"/>
              <a:t>Необходимо вычислислить количество блоков.</a:t>
            </a:r>
            <a:endParaRPr lang="en-US" dirty="0" smtClean="0"/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vecAdd(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a,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b,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result,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n)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{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block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size = 256;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int num_blocks = ?;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/>
            </a:r>
            <a:br>
              <a:rPr lang="ru-RU" dirty="0" smtClean="0">
                <a:latin typeface="Courier New"/>
                <a:ea typeface="Calibri"/>
                <a:cs typeface="Times New Roman"/>
              </a:rPr>
            </a:br>
            <a:r>
              <a:rPr lang="en-US" dirty="0" smtClean="0">
                <a:latin typeface="Courier New"/>
                <a:ea typeface="Calibri"/>
                <a:cs typeface="Times New Roman"/>
              </a:rPr>
              <a:t>vecAdd_kernel &lt;&lt;&lt; num_blocks, block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size 	&gt;&gt;&gt; (a, b, result);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}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 marL="342900" lvl="1" indent="-342900">
              <a:buSzPct val="80000"/>
              <a:buNone/>
            </a:pPr>
            <a:endParaRPr lang="ru-RU" dirty="0" smtClean="0"/>
          </a:p>
          <a:p>
            <a:pPr marL="342900" lvl="1" indent="-342900">
              <a:buSzPct val="80000"/>
              <a:buFont typeface="Wingdings" pitchFamily="2" charset="2"/>
              <a:buChar char="q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7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CPU </a:t>
            </a:r>
            <a:r>
              <a:rPr lang="ru-RU" dirty="0" smtClean="0"/>
              <a:t>и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755576" y="4365104"/>
            <a:ext cx="2952328" cy="10081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CPU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“cache-oriented”</a:t>
            </a: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124744"/>
            <a:ext cx="40324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124744"/>
            <a:ext cx="3816424" cy="305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Текст 2"/>
          <p:cNvSpPr txBox="1">
            <a:spLocks/>
          </p:cNvSpPr>
          <p:nvPr/>
        </p:nvSpPr>
        <p:spPr>
          <a:xfrm>
            <a:off x="5292080" y="4437112"/>
            <a:ext cx="3240360" cy="8640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“cache-miss oriented”</a:t>
            </a: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одержимое 2"/>
          <p:cNvSpPr txBox="1">
            <a:spLocks/>
          </p:cNvSpPr>
          <p:nvPr/>
        </p:nvSpPr>
        <p:spPr bwMode="auto">
          <a:xfrm>
            <a:off x="1043608" y="600924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NVIDIA CUDA C Programming Guide v. 3.2</a:t>
            </a:r>
            <a:endParaRPr lang="ru-RU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вызов ядра для сложения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6887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vecAdd(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a,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b,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result,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n)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{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block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size = 256;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 num_blocks =</a:t>
            </a:r>
            <a:r>
              <a:rPr lang="ru-RU" b="1" dirty="0" smtClean="0">
                <a:latin typeface="Courier New"/>
                <a:ea typeface="Calibri"/>
                <a:cs typeface="Times New Roman"/>
              </a:rPr>
              <a:t/>
            </a:r>
            <a:br>
              <a:rPr lang="ru-RU" b="1" dirty="0" smtClean="0">
                <a:latin typeface="Courier New"/>
                <a:ea typeface="Calibri"/>
                <a:cs typeface="Times New Roman"/>
              </a:rPr>
            </a:br>
            <a:r>
              <a:rPr lang="en-US" b="1" dirty="0" smtClean="0">
                <a:latin typeface="Courier New"/>
                <a:ea typeface="Calibri"/>
                <a:cs typeface="Times New Roman"/>
              </a:rPr>
              <a:t> (n + block</a:t>
            </a:r>
            <a:r>
              <a:rPr lang="ru-RU" b="1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size - 1) / block</a:t>
            </a:r>
            <a:r>
              <a:rPr lang="ru-RU" b="1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size;</a:t>
            </a:r>
            <a:endParaRPr lang="ru-RU" sz="20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vecAdd_kernel &lt;&lt;&lt; num_blocks, block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size 	&gt;&gt;&gt; (a, b, result);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}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r>
              <a:rPr lang="ru-RU" dirty="0" smtClean="0"/>
              <a:t>Все верно?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5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Правильное ядро для сложения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496887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__global__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vecAdd_kernel(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/>
            </a:r>
            <a:br>
              <a:rPr lang="ru-RU" dirty="0" smtClean="0">
                <a:latin typeface="Courier New"/>
                <a:ea typeface="Calibri"/>
                <a:cs typeface="Times New Roman"/>
              </a:rPr>
            </a:br>
            <a:r>
              <a:rPr lang="en-US" dirty="0" smtClean="0">
                <a:latin typeface="Courier New"/>
                <a:ea typeface="Calibri"/>
                <a:cs typeface="Times New Roman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a,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b,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/>
            </a:r>
            <a:br>
              <a:rPr lang="ru-RU" dirty="0" smtClean="0">
                <a:latin typeface="Courier New"/>
                <a:ea typeface="Calibri"/>
                <a:cs typeface="Times New Roman"/>
              </a:rPr>
            </a:br>
            <a:r>
              <a:rPr lang="en-US" dirty="0" smtClean="0">
                <a:latin typeface="Courier New"/>
                <a:ea typeface="Calibri"/>
                <a:cs typeface="Times New Roman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result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 n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</a:t>
            </a:r>
            <a:endParaRPr lang="ru-RU" dirty="0" smtClean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{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i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= blockIdx.x * blockDim.x +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threadIdx.x;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 (i &lt; n)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 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  result[i] = a[i] + b[i];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}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9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борьбы с невыровненностью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Брать число блоков с запасом и проверять, не выходим ли мы за данные.</a:t>
            </a:r>
          </a:p>
          <a:p>
            <a:pPr algn="just"/>
            <a:r>
              <a:rPr lang="ru-RU" dirty="0" smtClean="0"/>
              <a:t>Выравнивать данные вручную, тогда можно не проверять.</a:t>
            </a:r>
          </a:p>
          <a:p>
            <a:pPr algn="just"/>
            <a:r>
              <a:rPr lang="ru-RU" dirty="0" smtClean="0"/>
              <a:t>Сделать количество работы на поток нефиксированным.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Оптимальный вариант зависит от ситуации.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Квалификаторы переменных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467725" cy="2028825"/>
          </a:xfrm>
          <a:prstGeom prst="rect">
            <a:avLst/>
          </a:prstGeom>
        </p:spPr>
      </p:pic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808858"/>
          </a:xfrm>
        </p:spPr>
        <p:txBody>
          <a:bodyPr/>
          <a:lstStyle/>
          <a:p>
            <a:pPr algn="just"/>
            <a:r>
              <a:rPr lang="ru-RU" dirty="0" smtClean="0"/>
              <a:t>Использование</a:t>
            </a:r>
            <a:r>
              <a:rPr lang="en-US" dirty="0" smtClean="0"/>
              <a:t> </a:t>
            </a:r>
            <a:r>
              <a:rPr lang="en-US" b="1" dirty="0" smtClean="0"/>
              <a:t>__device__</a:t>
            </a:r>
            <a:r>
              <a:rPr lang="ru-RU" dirty="0" smtClean="0"/>
              <a:t> опционально, если есть </a:t>
            </a:r>
            <a:r>
              <a:rPr lang="ru-RU" b="1" dirty="0" smtClean="0"/>
              <a:t>__</a:t>
            </a:r>
            <a:r>
              <a:rPr lang="en-US" b="1" dirty="0" smtClean="0"/>
              <a:t>local__</a:t>
            </a:r>
            <a:r>
              <a:rPr lang="en-US" dirty="0" smtClean="0"/>
              <a:t>, </a:t>
            </a:r>
            <a:r>
              <a:rPr lang="en-US" b="1" dirty="0" smtClean="0"/>
              <a:t>__shared__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__constant__</a:t>
            </a:r>
            <a:r>
              <a:rPr lang="ru-RU" dirty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Переменные без какого-либо квалификатора (</a:t>
            </a:r>
            <a:r>
              <a:rPr lang="ru-RU" b="1" dirty="0" smtClean="0"/>
              <a:t>автоматические</a:t>
            </a:r>
            <a:r>
              <a:rPr lang="ru-RU" dirty="0" smtClean="0"/>
              <a:t>) размещаются в регистрах:</a:t>
            </a:r>
          </a:p>
          <a:p>
            <a:pPr lvl="1" algn="just"/>
            <a:r>
              <a:rPr lang="ru-RU" dirty="0"/>
              <a:t>к</a:t>
            </a:r>
            <a:r>
              <a:rPr lang="ru-RU" dirty="0" smtClean="0"/>
              <a:t>роме статических массивов, которые размещаются в локальной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410235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Квалификаторы переменных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06413"/>
            <a:ext cx="84010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2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API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Состав </a:t>
            </a:r>
            <a:r>
              <a:rPr lang="en-US" dirty="0" smtClean="0"/>
              <a:t>CUDA API:</a:t>
            </a:r>
          </a:p>
          <a:p>
            <a:pPr lvl="1" algn="just"/>
            <a:r>
              <a:rPr lang="ru-RU" dirty="0" smtClean="0"/>
              <a:t>управление устройствами;</a:t>
            </a:r>
          </a:p>
          <a:p>
            <a:pPr lvl="1" algn="just"/>
            <a:r>
              <a:rPr lang="ru-RU" dirty="0" smtClean="0"/>
              <a:t>управление памятью;</a:t>
            </a:r>
          </a:p>
          <a:p>
            <a:pPr lvl="1" algn="just"/>
            <a:r>
              <a:rPr lang="ru-RU" dirty="0" smtClean="0"/>
              <a:t>управление процессом выполнения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smtClean="0"/>
              <a:t>Streams;</a:t>
            </a:r>
          </a:p>
          <a:p>
            <a:pPr lvl="2" algn="just"/>
            <a:r>
              <a:rPr lang="en-US" dirty="0" smtClean="0"/>
              <a:t>Synchronization;</a:t>
            </a:r>
          </a:p>
          <a:p>
            <a:pPr lvl="2" algn="just"/>
            <a:r>
              <a:rPr lang="en-US" dirty="0" smtClean="0"/>
              <a:t>Events;</a:t>
            </a:r>
          </a:p>
          <a:p>
            <a:pPr lvl="1" algn="just"/>
            <a:r>
              <a:rPr lang="ru-RU" dirty="0" smtClean="0"/>
              <a:t>взаимодействие с графическими </a:t>
            </a:r>
            <a:r>
              <a:rPr lang="en-US" dirty="0" smtClean="0"/>
              <a:t>API;</a:t>
            </a:r>
          </a:p>
          <a:p>
            <a:pPr lvl="1" algn="just"/>
            <a:r>
              <a:rPr lang="ru-RU" dirty="0"/>
              <a:t>обработка </a:t>
            </a:r>
            <a:r>
              <a:rPr lang="ru-RU" dirty="0" smtClean="0"/>
              <a:t>ошибок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 smtClean="0"/>
              <a:t>Уровни </a:t>
            </a:r>
            <a:r>
              <a:rPr lang="en-US" dirty="0" smtClean="0"/>
              <a:t>API:</a:t>
            </a:r>
          </a:p>
          <a:p>
            <a:pPr lvl="1" algn="just"/>
            <a:r>
              <a:rPr lang="ru-RU" dirty="0" smtClean="0"/>
              <a:t>низкоуровневое (</a:t>
            </a:r>
            <a:r>
              <a:rPr lang="en-US" dirty="0" smtClean="0"/>
              <a:t>CUDA driver API): cu*</a:t>
            </a:r>
            <a:r>
              <a:rPr lang="ru-RU" dirty="0" smtClean="0"/>
              <a:t>;</a:t>
            </a:r>
          </a:p>
          <a:p>
            <a:pPr lvl="1" algn="just"/>
            <a:r>
              <a:rPr lang="ru-RU" dirty="0" smtClean="0"/>
              <a:t>высокоуровневое (</a:t>
            </a:r>
            <a:r>
              <a:rPr lang="en-US" dirty="0" smtClean="0"/>
              <a:t>C runtime for CUDA): </a:t>
            </a:r>
            <a:r>
              <a:rPr lang="en-US" dirty="0" err="1" smtClean="0"/>
              <a:t>cuda</a:t>
            </a:r>
            <a:r>
              <a:rPr lang="en-US" dirty="0" smtClean="0"/>
              <a:t>*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1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API</a:t>
            </a:r>
            <a:r>
              <a:rPr lang="ru-RU" dirty="0" smtClean="0"/>
              <a:t>: обработка ошибок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Все функции возвращают значение типа </a:t>
            </a:r>
            <a:r>
              <a:rPr lang="en-US" b="1" dirty="0" err="1" smtClean="0"/>
              <a:t>cudaError_t</a:t>
            </a:r>
            <a:r>
              <a:rPr lang="ru-RU" dirty="0" smtClean="0"/>
              <a:t>, </a:t>
            </a:r>
            <a:r>
              <a:rPr lang="en-US" b="1" dirty="0" err="1" smtClean="0"/>
              <a:t>cudaSuccess</a:t>
            </a:r>
            <a:r>
              <a:rPr lang="en-US" dirty="0" smtClean="0"/>
              <a:t> </a:t>
            </a:r>
            <a:r>
              <a:rPr lang="ru-RU" dirty="0" smtClean="0"/>
              <a:t>в случае успешного завершения функции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Получить код выполнения последней операции можно с помощью функции: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cudaError_t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dirty="0"/>
              <a:t>Получить </a:t>
            </a:r>
            <a:r>
              <a:rPr lang="ru-RU" dirty="0" smtClean="0"/>
              <a:t>текстовое описание ошибку позволит функция: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cudaGetErrorString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cudaError_t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 smtClean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878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устройствами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Перечисление устройств:</a:t>
            </a:r>
          </a:p>
          <a:p>
            <a:pPr lvl="1"/>
            <a:r>
              <a:rPr lang="en-US" dirty="0" err="1" smtClean="0"/>
              <a:t>cudaError_t</a:t>
            </a:r>
            <a:r>
              <a:rPr lang="en-US" dirty="0" smtClean="0"/>
              <a:t> </a:t>
            </a:r>
            <a:r>
              <a:rPr lang="en-US" b="1" dirty="0" err="1" smtClean="0"/>
              <a:t>cudaGetDeviceCount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 count) – </a:t>
            </a:r>
            <a:r>
              <a:rPr lang="ru-RU" dirty="0" smtClean="0"/>
              <a:t>возвращает число доступных устройств;</a:t>
            </a:r>
          </a:p>
          <a:p>
            <a:pPr lvl="1"/>
            <a:r>
              <a:rPr lang="en-US" dirty="0" err="1" smtClean="0"/>
              <a:t>cudaError_t</a:t>
            </a:r>
            <a:r>
              <a:rPr lang="en-US" dirty="0" smtClean="0"/>
              <a:t> </a:t>
            </a:r>
            <a:r>
              <a:rPr lang="en-US" b="1" dirty="0" err="1" smtClean="0"/>
              <a:t>cudaGetDevice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 dev) –</a:t>
            </a:r>
            <a:r>
              <a:rPr lang="ru-RU" dirty="0" smtClean="0"/>
              <a:t> возвращает используемое устройство;</a:t>
            </a:r>
            <a:endParaRPr lang="en-US" dirty="0" smtClean="0"/>
          </a:p>
          <a:p>
            <a:pPr lvl="1"/>
            <a:r>
              <a:rPr lang="en-US" dirty="0" err="1" smtClean="0"/>
              <a:t>cudaError_t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b="1" dirty="0" err="1" smtClean="0"/>
              <a:t>cudaGetDeviceProperties</a:t>
            </a:r>
            <a:r>
              <a:rPr lang="ru-RU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cudaDeviceProp</a:t>
            </a:r>
            <a:r>
              <a:rPr lang="en-US" dirty="0" smtClean="0"/>
              <a:t>* prop, </a:t>
            </a:r>
            <a:r>
              <a:rPr lang="en-US" dirty="0" err="1" smtClean="0"/>
              <a:t>int</a:t>
            </a:r>
            <a:r>
              <a:rPr lang="en-US" dirty="0" smtClean="0"/>
              <a:t> dev)</a:t>
            </a:r>
            <a:r>
              <a:rPr lang="ru-RU" dirty="0" smtClean="0"/>
              <a:t> – возвращает структуру, содержащую свойства устройства.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946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устройствами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устройства:</a:t>
            </a:r>
          </a:p>
          <a:p>
            <a:pPr lvl="1"/>
            <a:r>
              <a:rPr lang="en-US" dirty="0" err="1" smtClean="0"/>
              <a:t>cudaError_t</a:t>
            </a:r>
            <a:r>
              <a:rPr lang="en-US" dirty="0" smtClean="0"/>
              <a:t> </a:t>
            </a:r>
            <a:r>
              <a:rPr lang="en-US" b="1" dirty="0" err="1" smtClean="0"/>
              <a:t>cudaSetDevice</a:t>
            </a:r>
            <a:r>
              <a:rPr lang="ru-RU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dev) – </a:t>
            </a:r>
            <a:r>
              <a:rPr lang="ru-RU" dirty="0" smtClean="0"/>
              <a:t>устанавливает устройство с заданным номером;</a:t>
            </a:r>
          </a:p>
          <a:p>
            <a:pPr lvl="1"/>
            <a:r>
              <a:rPr lang="en-US" dirty="0" err="1" smtClean="0"/>
              <a:t>cudaError_t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b="1" dirty="0" err="1" smtClean="0"/>
              <a:t>cudaChooseDevice</a:t>
            </a:r>
            <a:r>
              <a:rPr lang="ru-RU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 dev, 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cudaDeviceProp</a:t>
            </a:r>
            <a:r>
              <a:rPr lang="en-US" dirty="0" smtClean="0"/>
              <a:t>* prop)</a:t>
            </a:r>
            <a:r>
              <a:rPr lang="ru-RU" dirty="0" smtClean="0"/>
              <a:t> – выбирает устройство, в наибольшей степени соответствующее конфигурации.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798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памятью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Выделение и освобождение памяти на устройстве:</a:t>
            </a:r>
          </a:p>
          <a:p>
            <a:pPr lvl="1"/>
            <a:r>
              <a:rPr lang="en-US" dirty="0" err="1" smtClean="0"/>
              <a:t>cudaError_t</a:t>
            </a:r>
            <a:r>
              <a:rPr lang="en-US" dirty="0" smtClean="0"/>
              <a:t> </a:t>
            </a:r>
            <a:r>
              <a:rPr lang="en-US" b="1" dirty="0" err="1" smtClean="0"/>
              <a:t>cudaMalloc</a:t>
            </a:r>
            <a:r>
              <a:rPr lang="ru-RU" b="1" dirty="0" smtClean="0"/>
              <a:t> </a:t>
            </a:r>
            <a:r>
              <a:rPr lang="en-US" dirty="0" smtClean="0"/>
              <a:t>(void** 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count) – </a:t>
            </a:r>
            <a:r>
              <a:rPr lang="ru-RU" dirty="0" smtClean="0"/>
              <a:t>выделяет память на устройстве и возвращает указатель на нее;</a:t>
            </a:r>
          </a:p>
          <a:p>
            <a:pPr lvl="1"/>
            <a:r>
              <a:rPr lang="en-US" dirty="0" err="1" smtClean="0"/>
              <a:t>cudaError_t</a:t>
            </a:r>
            <a:r>
              <a:rPr lang="en-US" dirty="0" smtClean="0"/>
              <a:t> </a:t>
            </a:r>
            <a:r>
              <a:rPr lang="en-US" b="1" dirty="0" err="1" smtClean="0"/>
              <a:t>cudaFree</a:t>
            </a:r>
            <a:r>
              <a:rPr lang="ru-RU" b="1" dirty="0" smtClean="0"/>
              <a:t> </a:t>
            </a:r>
            <a:r>
              <a:rPr lang="en-US" dirty="0" smtClean="0"/>
              <a:t>(void* </a:t>
            </a:r>
            <a:r>
              <a:rPr lang="en-US" dirty="0" err="1" smtClean="0"/>
              <a:t>devPtr</a:t>
            </a:r>
            <a:r>
              <a:rPr lang="en-US" dirty="0" smtClean="0"/>
              <a:t>)</a:t>
            </a:r>
            <a:r>
              <a:rPr lang="ru-RU" dirty="0" smtClean="0"/>
              <a:t> – освобождает память на устройстве.</a:t>
            </a:r>
          </a:p>
          <a:p>
            <a:r>
              <a:rPr lang="ru-RU" dirty="0" smtClean="0"/>
              <a:t>Копирование данных между хостом и устройством:</a:t>
            </a:r>
          </a:p>
          <a:p>
            <a:pPr lvl="1"/>
            <a:r>
              <a:rPr lang="en-US" dirty="0" err="1" smtClean="0"/>
              <a:t>cudaError_t</a:t>
            </a:r>
            <a:r>
              <a:rPr lang="en-US" dirty="0" smtClean="0"/>
              <a:t> </a:t>
            </a:r>
            <a:r>
              <a:rPr lang="en-US" b="1" dirty="0" err="1" smtClean="0"/>
              <a:t>cudaMemcpy</a:t>
            </a:r>
            <a:r>
              <a:rPr lang="ru-RU" b="1" dirty="0" smtClean="0"/>
              <a:t> </a:t>
            </a:r>
            <a:r>
              <a:rPr lang="en-US" dirty="0" smtClean="0"/>
              <a:t>(void* </a:t>
            </a:r>
            <a:r>
              <a:rPr lang="en-US" dirty="0" err="1" smtClean="0"/>
              <a:t>dst</a:t>
            </a:r>
            <a:r>
              <a:rPr lang="en-US" dirty="0" smtClean="0"/>
              <a:t>, const void*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count,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cudaMemcpyKind</a:t>
            </a:r>
            <a:r>
              <a:rPr lang="en-US" dirty="0" smtClean="0"/>
              <a:t> kind) – </a:t>
            </a:r>
            <a:r>
              <a:rPr lang="ru-RU" dirty="0" smtClean="0"/>
              <a:t>осуществляет копирование данных между хостом и устройством (блокирующий вариант);</a:t>
            </a:r>
          </a:p>
          <a:p>
            <a:pPr lvl="1"/>
            <a:r>
              <a:rPr lang="en-US" b="1" dirty="0" err="1" smtClean="0"/>
              <a:t>cudaMemcpyAsync</a:t>
            </a:r>
            <a:r>
              <a:rPr lang="en-US" dirty="0" smtClean="0"/>
              <a:t> – </a:t>
            </a:r>
            <a:r>
              <a:rPr lang="ru-RU" dirty="0" smtClean="0"/>
              <a:t>неблокирующий вариант.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CPU </a:t>
            </a:r>
            <a:r>
              <a:rPr lang="ru-RU" dirty="0" smtClean="0"/>
              <a:t>и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GPU </a:t>
            </a:r>
            <a:r>
              <a:rPr lang="ru-RU" dirty="0" smtClean="0"/>
              <a:t>предназначен для вычислений, </a:t>
            </a:r>
            <a:endParaRPr lang="en-US" dirty="0" smtClean="0"/>
          </a:p>
          <a:p>
            <a:pPr lvl="1" algn="just"/>
            <a:r>
              <a:rPr lang="ru-RU" b="1" dirty="0" smtClean="0"/>
              <a:t>параллельных по данным</a:t>
            </a:r>
            <a:r>
              <a:rPr lang="ru-RU" dirty="0" smtClean="0"/>
              <a:t>: одна и та же операция выполняется над многими данными параллельно,</a:t>
            </a:r>
            <a:endParaRPr lang="en-US" dirty="0" smtClean="0"/>
          </a:p>
          <a:p>
            <a:pPr lvl="1" algn="just"/>
            <a:r>
              <a:rPr lang="ru-RU" dirty="0" smtClean="0"/>
              <a:t>в которых отношение </a:t>
            </a:r>
            <a:r>
              <a:rPr lang="ru-RU" b="1" dirty="0" smtClean="0"/>
              <a:t>вычислительных операций</a:t>
            </a:r>
            <a:r>
              <a:rPr lang="ru-RU" dirty="0" smtClean="0"/>
              <a:t> к числу операций по доступу к памяти велико.</a:t>
            </a:r>
          </a:p>
          <a:p>
            <a:pPr algn="just"/>
            <a:r>
              <a:rPr lang="ru-RU" dirty="0" smtClean="0"/>
              <a:t>Вместо кэша и сложных элементов управления на кристалле размещено большее число вычислительных элементов.</a:t>
            </a:r>
            <a:endParaRPr lang="en-US" dirty="0" smtClean="0"/>
          </a:p>
          <a:p>
            <a:pPr algn="just"/>
            <a:r>
              <a:rPr lang="ru-RU" dirty="0" smtClean="0"/>
              <a:t>Латентность памяти покрывается за счет большого количества легковесных потоков.</a:t>
            </a:r>
          </a:p>
          <a:p>
            <a:pPr algn="just"/>
            <a:r>
              <a:rPr lang="ru-RU" dirty="0" smtClean="0"/>
              <a:t>Постепенно сложность архитектуры </a:t>
            </a:r>
            <a:r>
              <a:rPr lang="en-US" dirty="0" smtClean="0"/>
              <a:t>GPU </a:t>
            </a:r>
            <a:r>
              <a:rPr lang="ru-RU" dirty="0" smtClean="0"/>
              <a:t>повышается.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void </a:t>
            </a:r>
            <a:r>
              <a:rPr lang="en-US" b="1" dirty="0" smtClean="0"/>
              <a:t>__</a:t>
            </a:r>
            <a:r>
              <a:rPr lang="en-US" b="1" dirty="0" err="1" smtClean="0"/>
              <a:t>syncthreads</a:t>
            </a:r>
            <a:r>
              <a:rPr lang="en-US" dirty="0" smtClean="0"/>
              <a:t>() – </a:t>
            </a:r>
            <a:r>
              <a:rPr lang="ru-RU" dirty="0" smtClean="0"/>
              <a:t>барьерная синхронизация в для потоков внутри одного блока (вызывается внутри ядра).</a:t>
            </a:r>
          </a:p>
          <a:p>
            <a:pPr algn="just"/>
            <a:r>
              <a:rPr lang="ru-RU" dirty="0" smtClean="0"/>
              <a:t>Атомарные арифметические функции для глобальной и разделяемой памяти</a:t>
            </a:r>
            <a:r>
              <a:rPr lang="en-US" dirty="0" smtClean="0"/>
              <a:t> (</a:t>
            </a:r>
            <a:r>
              <a:rPr lang="en-US" b="1" dirty="0" err="1" smtClean="0"/>
              <a:t>mul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div</a:t>
            </a:r>
            <a:r>
              <a:rPr lang="en-US" dirty="0" smtClean="0"/>
              <a:t> </a:t>
            </a:r>
            <a:r>
              <a:rPr lang="ru-RU" dirty="0" smtClean="0"/>
              <a:t>не поддерживаются!</a:t>
            </a:r>
            <a:r>
              <a:rPr lang="en-US" dirty="0" smtClean="0"/>
              <a:t>):</a:t>
            </a:r>
          </a:p>
          <a:p>
            <a:pPr lvl="1" algn="just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atomicCAS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address,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address,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address,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/>
            <a:r>
              <a:rPr lang="en-US" dirty="0" smtClean="0"/>
              <a:t>…</a:t>
            </a:r>
            <a:endParaRPr lang="ru-RU" dirty="0" smtClean="0"/>
          </a:p>
          <a:p>
            <a:pPr algn="just"/>
            <a:r>
              <a:rPr lang="en-US" b="1" dirty="0" err="1" smtClean="0"/>
              <a:t>cudaDeviceSyncronize</a:t>
            </a:r>
            <a:r>
              <a:rPr lang="en-US" dirty="0" smtClean="0"/>
              <a:t>() – </a:t>
            </a:r>
            <a:r>
              <a:rPr lang="ru-RU" dirty="0" smtClean="0"/>
              <a:t>барьерная синхронизация для всех вызовов функций на устройстве</a:t>
            </a:r>
            <a:r>
              <a:rPr lang="en-US" dirty="0" smtClean="0"/>
              <a:t> (</a:t>
            </a:r>
            <a:r>
              <a:rPr lang="ru-RU" dirty="0" smtClean="0"/>
              <a:t>вызывается хостом).</a:t>
            </a:r>
          </a:p>
          <a:p>
            <a:pPr algn="just"/>
            <a:r>
              <a:rPr lang="ru-RU" dirty="0" smtClean="0"/>
              <a:t>Возможна более сложная синхронизация на основе </a:t>
            </a:r>
            <a:r>
              <a:rPr lang="en-US" dirty="0" err="1" smtClean="0"/>
              <a:t>cudaStream_t</a:t>
            </a:r>
            <a:r>
              <a:rPr lang="ru-RU" dirty="0" smtClean="0"/>
              <a:t> и </a:t>
            </a:r>
            <a:r>
              <a:rPr lang="en-US" dirty="0" err="1" smtClean="0"/>
              <a:t>cudaEvent_t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20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</a:t>
            </a:r>
            <a:r>
              <a:rPr lang="en-US" dirty="0" smtClean="0"/>
              <a:t>“Hello, World!”…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96887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66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66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66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cuda_runtime.h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__global__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vecAdd_kernel(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/>
            </a:r>
            <a:br>
              <a:rPr lang="ru-RU" dirty="0" smtClean="0">
                <a:latin typeface="Courier New"/>
                <a:ea typeface="Calibri"/>
                <a:cs typeface="Times New Roman"/>
              </a:rPr>
            </a:br>
            <a:r>
              <a:rPr lang="en-US" dirty="0" smtClean="0">
                <a:latin typeface="Courier New"/>
                <a:ea typeface="Calibri"/>
                <a:cs typeface="Times New Roman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a,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b,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/>
            </a:r>
            <a:br>
              <a:rPr lang="ru-RU" dirty="0" smtClean="0">
                <a:latin typeface="Courier New"/>
                <a:ea typeface="Calibri"/>
                <a:cs typeface="Times New Roman"/>
              </a:rPr>
            </a:br>
            <a:r>
              <a:rPr lang="en-US" dirty="0" smtClean="0">
                <a:latin typeface="Courier New"/>
                <a:ea typeface="Calibri"/>
                <a:cs typeface="Times New Roman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result,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n)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{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i = blockIdx.x * blockDim.x +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threadIdx.x;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(i &lt; n)  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  result[i] = a[i] + b[i];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}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</a:t>
            </a:r>
            <a:r>
              <a:rPr lang="en-US" dirty="0" smtClean="0"/>
              <a:t>“Hello, World!” 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9" y="1196752"/>
            <a:ext cx="8568952" cy="4968875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66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n = 1000;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a =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[n], * a_gpu;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cudaMalloc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**)&amp;a_gpu, n *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sizeof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));</a:t>
            </a:r>
            <a:endParaRPr lang="ru-RU" dirty="0" smtClean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b =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[n], * b_gpu;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cudaMalloc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**)&amp;b_gpu, n *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sizeof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));</a:t>
            </a:r>
            <a:endParaRPr lang="ru-RU" dirty="0" smtClean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* result =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[n], * result_gpu;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en-US" b="1" dirty="0" smtClean="0">
                <a:latin typeface="Courier New"/>
                <a:ea typeface="Calibri"/>
                <a:cs typeface="Times New Roman"/>
              </a:rPr>
              <a:t>cudaMalloc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**)&amp;result_gpu, n *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 	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sizeof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));</a:t>
            </a:r>
            <a:endParaRPr lang="ru-RU" dirty="0" smtClean="0">
              <a:latin typeface="Courier New"/>
              <a:ea typeface="Calibri"/>
              <a:cs typeface="Times New Roman"/>
            </a:endParaRP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1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</a:t>
            </a:r>
            <a:r>
              <a:rPr lang="en-US" dirty="0" smtClean="0"/>
              <a:t>“Hello, World!” 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9" y="1196752"/>
            <a:ext cx="8568952" cy="496887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i = 0; i &lt; n; i++)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a[i] = b[i] = i;</a:t>
            </a:r>
            <a:endParaRPr lang="en-US" dirty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Courier New"/>
                <a:ea typeface="Calibri"/>
                <a:cs typeface="Times New Roman"/>
              </a:rPr>
              <a:t>cudaMemcpy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(a_gpu, a, n *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sizeof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),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 </a:t>
            </a:r>
            <a:r>
              <a:rPr lang="ru-RU" b="1" dirty="0" smtClean="0">
                <a:latin typeface="Courier New"/>
                <a:ea typeface="Calibri"/>
                <a:cs typeface="Times New Roman"/>
              </a:rPr>
              <a:t>cudaMemcpyHostToDevice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);</a:t>
            </a:r>
            <a:endParaRPr lang="ru-RU" dirty="0" smtClean="0"/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Courier New"/>
                <a:ea typeface="Calibri"/>
                <a:cs typeface="Times New Roman"/>
              </a:rPr>
              <a:t>cudaMemcpy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(b_gpu, b, n *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sizeof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),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   </a:t>
            </a:r>
            <a:r>
              <a:rPr lang="ru-RU" b="1" dirty="0" smtClean="0">
                <a:latin typeface="Courier New"/>
                <a:ea typeface="Calibri"/>
                <a:cs typeface="Times New Roman"/>
              </a:rPr>
              <a:t>cudaMemcpyHostToDevice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);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3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</a:t>
            </a:r>
            <a:r>
              <a:rPr lang="en-US" dirty="0" smtClean="0"/>
              <a:t>“Hello, World!”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87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const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block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size = 256;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num_blocks =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/>
            </a:r>
            <a:br>
              <a:rPr lang="ru-RU" dirty="0" smtClean="0">
                <a:latin typeface="Courier New"/>
                <a:ea typeface="Calibri"/>
                <a:cs typeface="Times New Roman"/>
              </a:rPr>
            </a:br>
            <a:r>
              <a:rPr lang="en-US" dirty="0" smtClean="0">
                <a:latin typeface="Courier New"/>
                <a:ea typeface="Calibri"/>
                <a:cs typeface="Times New Roman"/>
              </a:rPr>
              <a:t> (n + block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size - 1) / block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size;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Courier New"/>
                <a:ea typeface="Calibri"/>
                <a:cs typeface="Times New Roman"/>
              </a:rPr>
              <a:t>vecAdd_kernel 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&lt;&lt;&lt; num_blocks, block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_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size 	&gt;&gt;&gt; (a_gpu, b_gpu,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result_gpu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, n);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Courier New"/>
                <a:ea typeface="Calibri"/>
                <a:cs typeface="Times New Roman"/>
              </a:rPr>
              <a:t>cudaMemcpy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(result, result_gpu, n *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sizeof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float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), </a:t>
            </a:r>
            <a:r>
              <a:rPr lang="ru-RU" b="1" dirty="0" smtClean="0">
                <a:latin typeface="Courier New"/>
                <a:ea typeface="Calibri"/>
                <a:cs typeface="Times New Roman"/>
              </a:rPr>
              <a:t>cudaMemcpyDeviceToHost</a:t>
            </a:r>
            <a:r>
              <a:rPr lang="ru-RU" dirty="0" smtClean="0">
                <a:latin typeface="Courier New"/>
                <a:ea typeface="Calibri"/>
                <a:cs typeface="Times New Roman"/>
              </a:rPr>
              <a:t>);</a:t>
            </a:r>
            <a:endParaRPr lang="ru-RU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delete</a:t>
            </a:r>
            <a:r>
              <a:rPr lang="en-US" dirty="0" smtClean="0">
                <a:latin typeface="Courier New" pitchFamily="49" charset="0"/>
                <a:ea typeface="Calibri"/>
                <a:cs typeface="Courier New" pitchFamily="49" charset="0"/>
              </a:rPr>
              <a:t> [] a;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delete</a:t>
            </a:r>
            <a:r>
              <a:rPr lang="en-US" dirty="0" smtClean="0">
                <a:latin typeface="Courier New" pitchFamily="49" charset="0"/>
                <a:ea typeface="Calibri"/>
                <a:cs typeface="Courier New" pitchFamily="49" charset="0"/>
              </a:rPr>
              <a:t> [] b;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delete</a:t>
            </a:r>
            <a:r>
              <a:rPr lang="en-US" dirty="0" smtClean="0">
                <a:latin typeface="Courier New" pitchFamily="49" charset="0"/>
                <a:ea typeface="Calibri"/>
                <a:cs typeface="Courier New" pitchFamily="49" charset="0"/>
              </a:rPr>
              <a:t> [] result;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ea typeface="Calibri"/>
                <a:cs typeface="Courier New" pitchFamily="49" charset="0"/>
              </a:rPr>
              <a:t>cudaFree</a:t>
            </a:r>
            <a:r>
              <a:rPr lang="en-US" dirty="0" smtClean="0">
                <a:latin typeface="Courier New" pitchFamily="49" charset="0"/>
                <a:ea typeface="Calibri"/>
                <a:cs typeface="Courier New" pitchFamily="49" charset="0"/>
              </a:rPr>
              <a:t>(a_gpu); </a:t>
            </a:r>
            <a:r>
              <a:rPr lang="en-US" b="1" dirty="0" smtClean="0">
                <a:latin typeface="Courier New" pitchFamily="49" charset="0"/>
                <a:ea typeface="Calibri"/>
                <a:cs typeface="Courier New" pitchFamily="49" charset="0"/>
              </a:rPr>
              <a:t>cudaFree</a:t>
            </a:r>
            <a:r>
              <a:rPr lang="en-US" dirty="0" smtClean="0">
                <a:latin typeface="Courier New" pitchFamily="49" charset="0"/>
                <a:ea typeface="Calibri"/>
                <a:cs typeface="Courier New" pitchFamily="49" charset="0"/>
              </a:rPr>
              <a:t>(b_gpu); </a:t>
            </a:r>
            <a:r>
              <a:rPr lang="en-US" b="1" dirty="0" smtClean="0">
                <a:latin typeface="Courier New" pitchFamily="49" charset="0"/>
                <a:ea typeface="Calibri"/>
                <a:cs typeface="Courier New" pitchFamily="49" charset="0"/>
              </a:rPr>
              <a:t>cudaFree</a:t>
            </a:r>
            <a:r>
              <a:rPr lang="en-US" dirty="0" smtClean="0">
                <a:latin typeface="Courier New" pitchFamily="49" charset="0"/>
                <a:ea typeface="Calibri"/>
                <a:cs typeface="Courier New" pitchFamily="49" charset="0"/>
              </a:rPr>
              <a:t>(result_gpu);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dirty="0" smtClean="0">
                <a:latin typeface="Courier New" pitchFamily="49" charset="0"/>
                <a:ea typeface="Calibri"/>
                <a:cs typeface="Courier New" pitchFamily="49" charset="0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и сборка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356784" y="1214422"/>
            <a:ext cx="8456668" cy="4923858"/>
            <a:chOff x="356784" y="1214422"/>
            <a:chExt cx="8456668" cy="4923858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76651" y="4452054"/>
              <a:ext cx="1447271" cy="57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9" name="Группа 73"/>
            <p:cNvGrpSpPr/>
            <p:nvPr/>
          </p:nvGrpSpPr>
          <p:grpSpPr>
            <a:xfrm>
              <a:off x="1214414" y="3071810"/>
              <a:ext cx="1570302" cy="714380"/>
              <a:chOff x="785786" y="3143248"/>
              <a:chExt cx="1570302" cy="915459"/>
            </a:xfrm>
          </p:grpSpPr>
          <p:grpSp>
            <p:nvGrpSpPr>
              <p:cNvPr id="50" name="Rounded Rectangle 22"/>
              <p:cNvGrpSpPr>
                <a:grpSpLocks/>
              </p:cNvGrpSpPr>
              <p:nvPr/>
            </p:nvGrpSpPr>
            <p:grpSpPr bwMode="auto">
              <a:xfrm>
                <a:off x="785786" y="3143248"/>
                <a:ext cx="1570302" cy="915459"/>
                <a:chOff x="2519" y="1144"/>
                <a:chExt cx="1187" cy="519"/>
              </a:xfrm>
            </p:grpSpPr>
            <p:pic>
              <p:nvPicPr>
                <p:cNvPr id="52" name="Rounded Rectangle 22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9" y="1144"/>
                  <a:ext cx="1187" cy="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551" y="1179"/>
                  <a:ext cx="1090" cy="4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51" name="Rectangle 23"/>
              <p:cNvSpPr>
                <a:spLocks noChangeArrowheads="1"/>
              </p:cNvSpPr>
              <p:nvPr/>
            </p:nvSpPr>
            <p:spPr bwMode="auto">
              <a:xfrm>
                <a:off x="857224" y="3286124"/>
                <a:ext cx="135732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buSzPct val="180000"/>
                  <a:tabLst>
                    <a:tab pos="3714750" algn="l"/>
                  </a:tabLst>
                </a:pPr>
                <a:r>
                  <a:rPr lang="en-US" b="1" dirty="0"/>
                  <a:t>NVCC</a:t>
                </a:r>
              </a:p>
            </p:txBody>
          </p:sp>
        </p:grpSp>
        <p:grpSp>
          <p:nvGrpSpPr>
            <p:cNvPr id="10" name="Группа 69"/>
            <p:cNvGrpSpPr/>
            <p:nvPr/>
          </p:nvGrpSpPr>
          <p:grpSpPr>
            <a:xfrm>
              <a:off x="5286380" y="3214686"/>
              <a:ext cx="3357586" cy="714380"/>
              <a:chOff x="5286380" y="3214686"/>
              <a:chExt cx="2278907" cy="937852"/>
            </a:xfrm>
          </p:grpSpPr>
          <p:grpSp>
            <p:nvGrpSpPr>
              <p:cNvPr id="46" name="Rounded Rectangle 32"/>
              <p:cNvGrpSpPr>
                <a:grpSpLocks/>
              </p:cNvGrpSpPr>
              <p:nvPr/>
            </p:nvGrpSpPr>
            <p:grpSpPr bwMode="auto">
              <a:xfrm>
                <a:off x="5286380" y="3214686"/>
                <a:ext cx="2278907" cy="937852"/>
                <a:chOff x="4055" y="1190"/>
                <a:chExt cx="1187" cy="427"/>
              </a:xfrm>
            </p:grpSpPr>
            <p:pic>
              <p:nvPicPr>
                <p:cNvPr id="48" name="Rounded Rectangle 32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55" y="1190"/>
                  <a:ext cx="1187" cy="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5" y="1223"/>
                  <a:ext cx="1094" cy="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47" name="Rectangle 29"/>
              <p:cNvSpPr>
                <a:spLocks noChangeArrowheads="1"/>
              </p:cNvSpPr>
              <p:nvPr/>
            </p:nvSpPr>
            <p:spPr bwMode="auto">
              <a:xfrm>
                <a:off x="5357818" y="3357562"/>
                <a:ext cx="215707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763" lvl="1" algn="ctr">
                  <a:buSzPct val="180000"/>
                  <a:tabLst>
                    <a:tab pos="3714750" algn="l"/>
                  </a:tabLst>
                </a:pPr>
                <a:r>
                  <a:rPr lang="ru-RU" b="1" dirty="0" smtClean="0">
                    <a:solidFill>
                      <a:schemeClr val="tx2"/>
                    </a:solidFill>
                  </a:rPr>
                  <a:t>Компилятор для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CPU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1" name="Группа 68"/>
            <p:cNvGrpSpPr/>
            <p:nvPr/>
          </p:nvGrpSpPr>
          <p:grpSpPr>
            <a:xfrm>
              <a:off x="500034" y="2214554"/>
              <a:ext cx="2928958" cy="500066"/>
              <a:chOff x="357158" y="2285992"/>
              <a:chExt cx="1488281" cy="799042"/>
            </a:xfrm>
          </p:grpSpPr>
          <p:grpSp>
            <p:nvGrpSpPr>
              <p:cNvPr id="42" name="Rounded Rectangle 24"/>
              <p:cNvGrpSpPr>
                <a:grpSpLocks/>
              </p:cNvGrpSpPr>
              <p:nvPr/>
            </p:nvGrpSpPr>
            <p:grpSpPr bwMode="auto">
              <a:xfrm>
                <a:off x="357158" y="2285992"/>
                <a:ext cx="1488281" cy="799042"/>
                <a:chOff x="2531" y="588"/>
                <a:chExt cx="1125" cy="453"/>
              </a:xfrm>
            </p:grpSpPr>
            <p:pic>
              <p:nvPicPr>
                <p:cNvPr id="44" name="Rounded Rectangle 24"/>
                <p:cNvPicPr>
                  <a:picLocks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531" y="588"/>
                  <a:ext cx="1125" cy="4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51" y="607"/>
                  <a:ext cx="1090" cy="4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433536" y="2326568"/>
                <a:ext cx="1333500" cy="59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175" lvl="1" algn="ctr">
                  <a:buSzPct val="180000"/>
                  <a:tabLst>
                    <a:tab pos="3714750" algn="l"/>
                  </a:tabLst>
                </a:pPr>
                <a:r>
                  <a:rPr lang="ru-RU" b="1" dirty="0" smtClean="0">
                    <a:solidFill>
                      <a:schemeClr val="tx2"/>
                    </a:solidFill>
                  </a:rPr>
                  <a:t>Код на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CUDA</a:t>
                </a:r>
                <a:r>
                  <a:rPr lang="ru-RU" b="1" dirty="0" smtClean="0">
                    <a:solidFill>
                      <a:schemeClr val="tx2"/>
                    </a:solidFill>
                  </a:rPr>
                  <a:t> С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2" name="Группа 82"/>
            <p:cNvGrpSpPr/>
            <p:nvPr/>
          </p:nvGrpSpPr>
          <p:grpSpPr>
            <a:xfrm>
              <a:off x="356784" y="4286256"/>
              <a:ext cx="3494267" cy="571504"/>
              <a:chOff x="101870" y="4410482"/>
              <a:chExt cx="2220570" cy="799042"/>
            </a:xfrm>
          </p:grpSpPr>
          <p:grpSp>
            <p:nvGrpSpPr>
              <p:cNvPr id="38" name="Rounded Rectangle 24"/>
              <p:cNvGrpSpPr>
                <a:grpSpLocks/>
              </p:cNvGrpSpPr>
              <p:nvPr/>
            </p:nvGrpSpPr>
            <p:grpSpPr bwMode="auto">
              <a:xfrm>
                <a:off x="101870" y="4410482"/>
                <a:ext cx="2220570" cy="799042"/>
                <a:chOff x="2475" y="588"/>
                <a:chExt cx="1366" cy="453"/>
              </a:xfrm>
            </p:grpSpPr>
            <p:pic>
              <p:nvPicPr>
                <p:cNvPr id="40" name="Rounded Rectangle 24"/>
                <p:cNvPicPr>
                  <a:picLocks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475" y="588"/>
                  <a:ext cx="1366" cy="4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51" y="607"/>
                  <a:ext cx="1290" cy="4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39" name="Rectangle 30"/>
              <p:cNvSpPr>
                <a:spLocks noChangeArrowheads="1"/>
              </p:cNvSpPr>
              <p:nvPr/>
            </p:nvSpPr>
            <p:spPr bwMode="auto">
              <a:xfrm>
                <a:off x="329098" y="4510362"/>
                <a:ext cx="190841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4763" lvl="1" algn="ctr">
                  <a:buSzPct val="180000"/>
                  <a:tabLst>
                    <a:tab pos="3714750" algn="l"/>
                  </a:tabLst>
                </a:pPr>
                <a:r>
                  <a:rPr lang="ru-RU" b="1" dirty="0" smtClean="0">
                    <a:solidFill>
                      <a:schemeClr val="tx2"/>
                    </a:solidFill>
                  </a:rPr>
                  <a:t>Объектные файлы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CUDA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3" name="Группа 66"/>
            <p:cNvGrpSpPr/>
            <p:nvPr/>
          </p:nvGrpSpPr>
          <p:grpSpPr>
            <a:xfrm>
              <a:off x="5572132" y="2214552"/>
              <a:ext cx="2783143" cy="785817"/>
              <a:chOff x="6072198" y="2214552"/>
              <a:chExt cx="2211639" cy="770819"/>
            </a:xfrm>
          </p:grpSpPr>
          <p:grpSp>
            <p:nvGrpSpPr>
              <p:cNvPr id="34" name="Rounded Rectangle 24"/>
              <p:cNvGrpSpPr>
                <a:grpSpLocks/>
              </p:cNvGrpSpPr>
              <p:nvPr/>
            </p:nvGrpSpPr>
            <p:grpSpPr bwMode="auto">
              <a:xfrm>
                <a:off x="6072198" y="2214552"/>
                <a:ext cx="2211639" cy="770819"/>
                <a:chOff x="2531" y="588"/>
                <a:chExt cx="1125" cy="437"/>
              </a:xfrm>
            </p:grpSpPr>
            <p:pic>
              <p:nvPicPr>
                <p:cNvPr id="36" name="Rounded Rectangle 24"/>
                <p:cNvPicPr>
                  <a:picLocks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531" y="588"/>
                  <a:ext cx="1125" cy="3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51" y="607"/>
                  <a:ext cx="1090" cy="4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6143636" y="2285990"/>
                <a:ext cx="2071702" cy="569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175" lvl="1" algn="ctr">
                  <a:buSzPct val="180000"/>
                  <a:tabLst>
                    <a:tab pos="3714750" algn="l"/>
                  </a:tabLst>
                </a:pPr>
                <a:r>
                  <a:rPr lang="ru-RU" b="1" dirty="0" smtClean="0">
                    <a:solidFill>
                      <a:schemeClr val="tx2"/>
                    </a:solidFill>
                  </a:rPr>
                  <a:t>С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/C++ </a:t>
                </a:r>
                <a:r>
                  <a:rPr lang="ru-RU" b="1" dirty="0" smtClean="0">
                    <a:solidFill>
                      <a:schemeClr val="tx2"/>
                    </a:solidFill>
                  </a:rPr>
                  <a:t>код для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CPU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4" name="Группа 78"/>
            <p:cNvGrpSpPr/>
            <p:nvPr/>
          </p:nvGrpSpPr>
          <p:grpSpPr>
            <a:xfrm>
              <a:off x="5144766" y="4286256"/>
              <a:ext cx="3668686" cy="571504"/>
              <a:chOff x="5743328" y="4429132"/>
              <a:chExt cx="2254177" cy="799042"/>
            </a:xfrm>
          </p:grpSpPr>
          <p:grpSp>
            <p:nvGrpSpPr>
              <p:cNvPr id="30" name="Rounded Rectangle 24"/>
              <p:cNvGrpSpPr>
                <a:grpSpLocks/>
              </p:cNvGrpSpPr>
              <p:nvPr/>
            </p:nvGrpSpPr>
            <p:grpSpPr bwMode="auto">
              <a:xfrm>
                <a:off x="5743328" y="4429132"/>
                <a:ext cx="2218676" cy="799042"/>
                <a:chOff x="2509" y="588"/>
                <a:chExt cx="1132" cy="453"/>
              </a:xfrm>
            </p:grpSpPr>
            <p:pic>
              <p:nvPicPr>
                <p:cNvPr id="32" name="Rounded Rectangle 24"/>
                <p:cNvPicPr>
                  <a:picLocks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509" y="588"/>
                  <a:ext cx="1125" cy="4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51" y="607"/>
                  <a:ext cx="1090" cy="4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5830341" y="4529012"/>
                <a:ext cx="21671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763" lvl="1" algn="ctr">
                  <a:buSzPct val="180000"/>
                  <a:tabLst>
                    <a:tab pos="3714750" algn="l"/>
                  </a:tabLst>
                </a:pPr>
                <a:r>
                  <a:rPr lang="ru-RU" b="1" dirty="0" smtClean="0">
                    <a:solidFill>
                      <a:schemeClr val="tx2"/>
                    </a:solidFill>
                  </a:rPr>
                  <a:t>Объектные файлы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CPU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4000496" y="4714884"/>
              <a:ext cx="101681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SzPct val="180000"/>
                <a:tabLst>
                  <a:tab pos="3714750" algn="l"/>
                </a:tabLst>
              </a:pPr>
              <a:r>
                <a:rPr lang="ru-RU" b="1" dirty="0" smtClean="0"/>
                <a:t>Сборка</a:t>
              </a:r>
              <a:endParaRPr lang="en-US" b="1" dirty="0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6072198" y="5214950"/>
              <a:ext cx="193706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763" lvl="1" algn="ctr">
                <a:buSzPct val="180000"/>
                <a:tabLst>
                  <a:tab pos="3714750" algn="l"/>
                </a:tabLst>
              </a:pPr>
              <a:r>
                <a:rPr lang="ru-RU" b="1" dirty="0" smtClean="0"/>
                <a:t>Общий</a:t>
              </a:r>
            </a:p>
            <a:p>
              <a:pPr marL="4763" lvl="1" algn="ctr">
                <a:buSzPct val="180000"/>
                <a:tabLst>
                  <a:tab pos="3714750" algn="l"/>
                </a:tabLst>
              </a:pPr>
              <a:r>
                <a:rPr lang="ru-RU" b="1" dirty="0" smtClean="0"/>
                <a:t>исполняемый</a:t>
              </a:r>
            </a:p>
            <a:p>
              <a:pPr marL="4763" lvl="1" algn="ctr">
                <a:buSzPct val="180000"/>
                <a:tabLst>
                  <a:tab pos="3714750" algn="l"/>
                </a:tabLst>
              </a:pPr>
              <a:r>
                <a:rPr lang="ru-RU" b="1" dirty="0" smtClean="0"/>
                <a:t>файл</a:t>
              </a:r>
              <a:r>
                <a:rPr lang="en-US" b="1" dirty="0" smtClean="0"/>
                <a:t> CPU-GPU</a:t>
              </a:r>
              <a:endParaRPr lang="en-US" b="1" dirty="0"/>
            </a:p>
          </p:txBody>
        </p:sp>
        <p:cxnSp>
          <p:nvCxnSpPr>
            <p:cNvPr id="17" name="Прямая со стрелкой 16"/>
            <p:cNvCxnSpPr>
              <a:stCxn id="36" idx="2"/>
              <a:endCxn id="48" idx="0"/>
            </p:cNvCxnSpPr>
            <p:nvPr/>
          </p:nvCxnSpPr>
          <p:spPr>
            <a:xfrm rot="16200000" flipH="1">
              <a:off x="6755682" y="3005195"/>
              <a:ext cx="417512" cy="146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endCxn id="32" idx="1"/>
            </p:cNvCxnSpPr>
            <p:nvPr/>
          </p:nvCxnSpPr>
          <p:spPr>
            <a:xfrm flipV="1">
              <a:off x="3851920" y="4572008"/>
              <a:ext cx="1292846" cy="912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Группа 67"/>
            <p:cNvGrpSpPr/>
            <p:nvPr/>
          </p:nvGrpSpPr>
          <p:grpSpPr>
            <a:xfrm>
              <a:off x="3000364" y="1214422"/>
              <a:ext cx="2652465" cy="521233"/>
              <a:chOff x="3000364" y="1214422"/>
              <a:chExt cx="2652465" cy="521233"/>
            </a:xfrm>
          </p:grpSpPr>
          <p:grpSp>
            <p:nvGrpSpPr>
              <p:cNvPr id="26" name="Rounded Rectangle 24"/>
              <p:cNvGrpSpPr>
                <a:grpSpLocks/>
              </p:cNvGrpSpPr>
              <p:nvPr/>
            </p:nvGrpSpPr>
            <p:grpSpPr bwMode="auto">
              <a:xfrm>
                <a:off x="3000364" y="1214422"/>
                <a:ext cx="2652465" cy="521233"/>
                <a:chOff x="2531" y="588"/>
                <a:chExt cx="1125" cy="453"/>
              </a:xfrm>
            </p:grpSpPr>
            <p:pic>
              <p:nvPicPr>
                <p:cNvPr id="28" name="Rounded Rectangle 24"/>
                <p:cNvPicPr>
                  <a:picLocks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531" y="588"/>
                  <a:ext cx="1125" cy="4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51" y="607"/>
                  <a:ext cx="1090" cy="4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3071802" y="1214422"/>
                <a:ext cx="242889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175" lvl="1" algn="ctr">
                  <a:buSzPct val="180000"/>
                  <a:tabLst>
                    <a:tab pos="3714750" algn="l"/>
                  </a:tabLst>
                </a:pPr>
                <a:r>
                  <a:rPr lang="ru-RU" b="1" dirty="0" smtClean="0">
                    <a:solidFill>
                      <a:schemeClr val="tx2"/>
                    </a:solidFill>
                  </a:rPr>
                  <a:t>Исходный код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20" name="Прямая со стрелкой 19"/>
            <p:cNvCxnSpPr>
              <a:endCxn id="53" idx="0"/>
            </p:cNvCxnSpPr>
            <p:nvPr/>
          </p:nvCxnSpPr>
          <p:spPr>
            <a:xfrm rot="16200000" flipH="1">
              <a:off x="1762865" y="2905114"/>
              <a:ext cx="423028" cy="671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33" idx="2"/>
              <a:endCxn id="16" idx="0"/>
            </p:cNvCxnSpPr>
            <p:nvPr/>
          </p:nvCxnSpPr>
          <p:spPr>
            <a:xfrm rot="16200000" flipH="1">
              <a:off x="6840282" y="5014499"/>
              <a:ext cx="377376" cy="2352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rot="16200000" flipH="1">
              <a:off x="1714146" y="4071608"/>
              <a:ext cx="571504" cy="66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28" idx="3"/>
              <a:endCxn id="36" idx="0"/>
            </p:cNvCxnSpPr>
            <p:nvPr/>
          </p:nvCxnSpPr>
          <p:spPr>
            <a:xfrm>
              <a:off x="5652829" y="1475039"/>
              <a:ext cx="1310875" cy="73951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29" idx="1"/>
              <a:endCxn id="44" idx="0"/>
            </p:cNvCxnSpPr>
            <p:nvPr/>
          </p:nvCxnSpPr>
          <p:spPr>
            <a:xfrm rot="10800000" flipV="1">
              <a:off x="1964513" y="1476764"/>
              <a:ext cx="1083006" cy="73778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48" idx="2"/>
              <a:endCxn id="32" idx="0"/>
            </p:cNvCxnSpPr>
            <p:nvPr/>
          </p:nvCxnSpPr>
          <p:spPr>
            <a:xfrm rot="5400000">
              <a:off x="6773520" y="4094603"/>
              <a:ext cx="357190" cy="261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0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Линев А.В., </a:t>
            </a:r>
            <a:r>
              <a:rPr lang="ru-RU" dirty="0" err="1"/>
              <a:t>Боголепов</a:t>
            </a:r>
            <a:r>
              <a:rPr lang="ru-RU" dirty="0"/>
              <a:t> Д.К., </a:t>
            </a:r>
            <a:r>
              <a:rPr lang="ru-RU" dirty="0" err="1"/>
              <a:t>Бастраков</a:t>
            </a:r>
            <a:r>
              <a:rPr lang="ru-RU" dirty="0"/>
              <a:t> С.И. «Технологии параллельного программирования для процессоров новых архитектур» </a:t>
            </a:r>
            <a:r>
              <a:rPr lang="en-US" dirty="0"/>
              <a:t>/</a:t>
            </a:r>
            <a:r>
              <a:rPr lang="ru-RU" dirty="0"/>
              <a:t> Учебник.</a:t>
            </a:r>
          </a:p>
          <a:p>
            <a:r>
              <a:rPr lang="en-US" dirty="0"/>
              <a:t>NVIDIA CUDA C Programming Guide</a:t>
            </a:r>
            <a:r>
              <a:rPr lang="ru-RU" dirty="0"/>
              <a:t> </a:t>
            </a:r>
            <a:r>
              <a:rPr lang="en-US" dirty="0"/>
              <a:t>v. </a:t>
            </a:r>
            <a:r>
              <a:rPr lang="en-US" smtClean="0"/>
              <a:t>7.5</a:t>
            </a:r>
            <a:r>
              <a:rPr lang="ru-RU" smtClean="0"/>
              <a:t>.</a:t>
            </a:r>
            <a:endParaRPr lang="ru-RU" dirty="0"/>
          </a:p>
          <a:p>
            <a:r>
              <a:rPr lang="ru-RU" dirty="0"/>
              <a:t>А.В. Боресков, А.А. Харламов «Основы работы с технологией </a:t>
            </a:r>
            <a:r>
              <a:rPr lang="en-US" dirty="0"/>
              <a:t>CUDA</a:t>
            </a:r>
            <a:r>
              <a:rPr lang="ru-RU" dirty="0"/>
              <a:t>» и  материалы курса по </a:t>
            </a:r>
            <a:r>
              <a:rPr lang="en-US" dirty="0"/>
              <a:t>CUDA </a:t>
            </a:r>
            <a:r>
              <a:rPr lang="ru-RU" dirty="0"/>
              <a:t>в МГУ:</a:t>
            </a:r>
            <a:br>
              <a:rPr lang="ru-RU" dirty="0"/>
            </a:br>
            <a:r>
              <a:rPr lang="en-US" dirty="0">
                <a:hlinkClick r:id="rId2"/>
              </a:rPr>
              <a:t>https://sites.google.com/site/cudacsmsusu/file-cabinet</a:t>
            </a:r>
            <a:endParaRPr lang="ru-RU" dirty="0"/>
          </a:p>
          <a:p>
            <a:r>
              <a:rPr lang="ru-RU" dirty="0"/>
              <a:t>Д. </a:t>
            </a:r>
            <a:r>
              <a:rPr lang="ru-RU" dirty="0" err="1"/>
              <a:t>Сандерс</a:t>
            </a:r>
            <a:r>
              <a:rPr lang="ru-RU" dirty="0"/>
              <a:t>, Э. </a:t>
            </a:r>
            <a:r>
              <a:rPr lang="ru-RU" dirty="0" err="1"/>
              <a:t>Кэндрот</a:t>
            </a:r>
            <a:r>
              <a:rPr lang="ru-RU" dirty="0"/>
              <a:t> «Технология </a:t>
            </a:r>
            <a:r>
              <a:rPr lang="en-US" dirty="0"/>
              <a:t>CUDA </a:t>
            </a:r>
            <a:r>
              <a:rPr lang="ru-RU" dirty="0"/>
              <a:t>в примерах: введение в программирование графических процессоров» (пер. с англ.).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CUDA 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6352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NVIDIA CUDA C Programming Guide</a:t>
            </a:r>
            <a:r>
              <a:rPr lang="ru-RU" dirty="0" smtClean="0"/>
              <a:t> </a:t>
            </a:r>
            <a:r>
              <a:rPr lang="en-US" dirty="0" smtClean="0"/>
              <a:t>v. 3.2</a:t>
            </a:r>
            <a:r>
              <a:rPr lang="ru-RU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://developer.download.nvidia.com/compute/cuda/3_2/toolkit/docs/CUDA_C_Programming_Guide.pdf</a:t>
            </a:r>
            <a:endParaRPr lang="en-US" dirty="0"/>
          </a:p>
          <a:p>
            <a:r>
              <a:rPr lang="ru-RU" dirty="0" smtClean="0"/>
              <a:t> Материалы курса по </a:t>
            </a:r>
            <a:r>
              <a:rPr lang="en-US" dirty="0" smtClean="0"/>
              <a:t>CUDA </a:t>
            </a:r>
            <a:r>
              <a:rPr lang="ru-RU" dirty="0" smtClean="0"/>
              <a:t>в МГУ: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4"/>
              </a:rPr>
              <a:t>https://sites.google.com/site/cudacsmsusu/file-cabinet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GPU: </a:t>
            </a:r>
            <a:r>
              <a:rPr lang="ru-RU" dirty="0" smtClean="0"/>
              <a:t>общие сведения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968875"/>
          </a:xfrm>
        </p:spPr>
        <p:txBody>
          <a:bodyPr/>
          <a:lstStyle/>
          <a:p>
            <a:pPr algn="just"/>
            <a:r>
              <a:rPr lang="en-US" dirty="0" smtClean="0"/>
              <a:t>GPU – </a:t>
            </a:r>
            <a:r>
              <a:rPr lang="ru-RU" dirty="0" smtClean="0"/>
              <a:t>массивно-параллельный многоядерный процессор.</a:t>
            </a:r>
            <a:endParaRPr lang="en-US" dirty="0" smtClean="0"/>
          </a:p>
          <a:p>
            <a:pPr algn="just"/>
            <a:r>
              <a:rPr lang="ru-RU" dirty="0" smtClean="0"/>
              <a:t>Состоит из </a:t>
            </a:r>
            <a:r>
              <a:rPr lang="ru-RU" b="1" dirty="0" smtClean="0"/>
              <a:t>мультипроцессоров</a:t>
            </a:r>
            <a:r>
              <a:rPr lang="ru-RU" dirty="0" smtClean="0"/>
              <a:t> (</a:t>
            </a:r>
            <a:r>
              <a:rPr lang="en-US" i="1" dirty="0" smtClean="0"/>
              <a:t>streaming multiprocessor</a:t>
            </a:r>
            <a:r>
              <a:rPr lang="en-US" dirty="0" smtClean="0"/>
              <a:t>, </a:t>
            </a:r>
            <a:r>
              <a:rPr lang="en-US" i="1" dirty="0" smtClean="0"/>
              <a:t>MP</a:t>
            </a:r>
            <a:r>
              <a:rPr lang="en-US" dirty="0" smtClean="0"/>
              <a:t>)</a:t>
            </a:r>
            <a:r>
              <a:rPr lang="ru-RU" dirty="0" smtClean="0"/>
              <a:t>, каждый из которых содержит несколько </a:t>
            </a:r>
            <a:r>
              <a:rPr lang="ru-RU" b="1" dirty="0" smtClean="0"/>
              <a:t>скалярных процессоров</a:t>
            </a:r>
            <a:r>
              <a:rPr lang="en-US" dirty="0" smtClean="0"/>
              <a:t> (</a:t>
            </a:r>
            <a:r>
              <a:rPr lang="en-US" i="1" dirty="0" smtClean="0"/>
              <a:t>scalar processor</a:t>
            </a:r>
            <a:r>
              <a:rPr lang="en-US" dirty="0" smtClean="0"/>
              <a:t>, </a:t>
            </a:r>
            <a:r>
              <a:rPr lang="en-US" i="1" dirty="0" smtClean="0"/>
              <a:t>SP</a:t>
            </a:r>
            <a:r>
              <a:rPr lang="en-US" dirty="0" smtClean="0"/>
              <a:t>)</a:t>
            </a:r>
            <a:r>
              <a:rPr lang="ru-RU" dirty="0" smtClean="0"/>
              <a:t> и общую для них память.</a:t>
            </a:r>
          </a:p>
          <a:p>
            <a:pPr lvl="1" algn="just"/>
            <a:r>
              <a:rPr lang="ru-RU" dirty="0"/>
              <a:t>В</a:t>
            </a:r>
            <a:r>
              <a:rPr lang="ru-RU" dirty="0" smtClean="0"/>
              <a:t> архитектуре </a:t>
            </a:r>
            <a:r>
              <a:rPr lang="en-US" dirty="0" smtClean="0"/>
              <a:t>Fermi</a:t>
            </a:r>
            <a:r>
              <a:rPr lang="ru-RU" dirty="0" smtClean="0"/>
              <a:t> вместо скалярных процессоров </a:t>
            </a:r>
            <a:r>
              <a:rPr lang="en-US" b="1" dirty="0" smtClean="0"/>
              <a:t>CUDA-</a:t>
            </a:r>
            <a:r>
              <a:rPr lang="ru-RU" b="1" dirty="0" smtClean="0"/>
              <a:t>ядра</a:t>
            </a:r>
            <a:r>
              <a:rPr lang="en-US" dirty="0" smtClean="0"/>
              <a:t> (</a:t>
            </a:r>
            <a:r>
              <a:rPr lang="en-US" i="1" dirty="0" smtClean="0"/>
              <a:t>CUDA core</a:t>
            </a:r>
            <a:r>
              <a:rPr lang="en-US" dirty="0" smtClean="0"/>
              <a:t>).</a:t>
            </a:r>
            <a:endParaRPr lang="ru-RU" dirty="0" smtClean="0"/>
          </a:p>
          <a:p>
            <a:pPr algn="just"/>
            <a:r>
              <a:rPr lang="ru-RU" dirty="0" smtClean="0"/>
              <a:t>Скалярные процессоры внутри одного мультипроцессора работают как </a:t>
            </a:r>
            <a:r>
              <a:rPr lang="en-US" dirty="0" smtClean="0"/>
              <a:t>SIMD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Встроенный планировщик потоков.</a:t>
            </a:r>
          </a:p>
          <a:p>
            <a:pPr algn="just"/>
            <a:endParaRPr lang="ru-RU" dirty="0" smtClean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Tesla 8/10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9" y="1124744"/>
            <a:ext cx="8272463" cy="465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1043608" y="573325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ru-RU" sz="1800" dirty="0"/>
              <a:t>А.В. Боресков, А.А. Харламов «Архитектура и программирование массивно-параллельных вычислительных систем»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Мультипроцессор </a:t>
            </a:r>
            <a:r>
              <a:rPr lang="en-US" dirty="0" smtClean="0"/>
              <a:t>Tesla 8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446" y="1052736"/>
            <a:ext cx="859310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1043608" y="573325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ru-RU" sz="1800" dirty="0"/>
              <a:t>А.В. Боресков, А.А. Харламов «Архитектура и программирование массивно-параллельных вычислительных систем»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Мультипроцессор </a:t>
            </a:r>
            <a:r>
              <a:rPr lang="en-US" dirty="0" smtClean="0"/>
              <a:t>Tesla 10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Введение в архитектуру </a:t>
            </a:r>
            <a:r>
              <a:rPr lang="en-US" smtClean="0"/>
              <a:t>GPU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77" y="1052736"/>
            <a:ext cx="80168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1043608" y="5733256"/>
            <a:ext cx="79208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i="1" dirty="0" smtClean="0"/>
              <a:t>Источник</a:t>
            </a:r>
            <a:r>
              <a:rPr lang="en-US" sz="1800" i="1" dirty="0" smtClean="0"/>
              <a:t>:</a:t>
            </a:r>
            <a:r>
              <a:rPr lang="ru-RU" sz="1800" dirty="0" smtClean="0"/>
              <a:t> </a:t>
            </a:r>
            <a:r>
              <a:rPr lang="ru-RU" sz="1800" dirty="0"/>
              <a:t>А.В. Боресков, А.А. Харламов «Архитектура и программирование массивно-параллельных вычислительных систем»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NSU2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NNSU2</Template>
  <TotalTime>1274</TotalTime>
  <Words>2977</Words>
  <Application>Microsoft Office PowerPoint</Application>
  <PresentationFormat>Экран (4:3)</PresentationFormat>
  <Paragraphs>519</Paragraphs>
  <Slides>57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6" baseType="lpstr">
      <vt:lpstr>Arial</vt:lpstr>
      <vt:lpstr>Bernard MT Condensed</vt:lpstr>
      <vt:lpstr>Calibri</vt:lpstr>
      <vt:lpstr>Courier New</vt:lpstr>
      <vt:lpstr>Times New Roman</vt:lpstr>
      <vt:lpstr>Wingdings</vt:lpstr>
      <vt:lpstr>Wingdings 3</vt:lpstr>
      <vt:lpstr>NNSU2</vt:lpstr>
      <vt:lpstr>Image</vt:lpstr>
      <vt:lpstr>Введение в архитектуру GPU. Язык CUDA C</vt:lpstr>
      <vt:lpstr>Содержание</vt:lpstr>
      <vt:lpstr>Введение в архитектуру GPU</vt:lpstr>
      <vt:lpstr>Архитектура CPU и GPU</vt:lpstr>
      <vt:lpstr>Архитектура CPU и GPU</vt:lpstr>
      <vt:lpstr>Архитектура GPU: общие сведения</vt:lpstr>
      <vt:lpstr>Архитектура Tesla 8/10</vt:lpstr>
      <vt:lpstr>Мультипроцессор Tesla 8</vt:lpstr>
      <vt:lpstr>Мультипроцессор Tesla 10</vt:lpstr>
      <vt:lpstr>Иерархия памяти Tesla 10</vt:lpstr>
      <vt:lpstr>Мультипроцессор Fermi</vt:lpstr>
      <vt:lpstr>Архитектура Kepler</vt:lpstr>
      <vt:lpstr>Архитектура Maxwell</vt:lpstr>
      <vt:lpstr>Compute capability</vt:lpstr>
      <vt:lpstr>Compute capability</vt:lpstr>
      <vt:lpstr>Модель выполнения программ на GPU</vt:lpstr>
      <vt:lpstr>Основные понятия</vt:lpstr>
      <vt:lpstr>Идентификаторы</vt:lpstr>
      <vt:lpstr>Идентификаторы</vt:lpstr>
      <vt:lpstr>Взаимодействие потоков</vt:lpstr>
      <vt:lpstr>Выполнение блоков</vt:lpstr>
      <vt:lpstr>Автоматическая масштабируемость</vt:lpstr>
      <vt:lpstr>Выполнение потоков. SIMT</vt:lpstr>
      <vt:lpstr>Пример выполнения варпов</vt:lpstr>
      <vt:lpstr>Типичная схема организации вычислений</vt:lpstr>
      <vt:lpstr>Язык CUDA C</vt:lpstr>
      <vt:lpstr>CUDA C</vt:lpstr>
      <vt:lpstr>Квалификаторы функций</vt:lpstr>
      <vt:lpstr>Пример синтаксиса</vt:lpstr>
      <vt:lpstr>__global__ функции</vt:lpstr>
      <vt:lpstr>__device__ функции</vt:lpstr>
      <vt:lpstr>Встроенные векторные типы</vt:lpstr>
      <vt:lpstr>Встроенные переменные</vt:lpstr>
      <vt:lpstr>Вычисление уникального индекса потока</vt:lpstr>
      <vt:lpstr>Пример: ядро для сложения векторов</vt:lpstr>
      <vt:lpstr>Пример: ядро для сложения матриц</vt:lpstr>
      <vt:lpstr>Вызов ядер</vt:lpstr>
      <vt:lpstr>Вызов ядер</vt:lpstr>
      <vt:lpstr>Пример: вызов ядра для сложения векторов</vt:lpstr>
      <vt:lpstr>Пример: вызов ядра для сложения векторов</vt:lpstr>
      <vt:lpstr>Правильное ядро для сложения векторов</vt:lpstr>
      <vt:lpstr>Способы борьбы с невыровненностью</vt:lpstr>
      <vt:lpstr>Квалификаторы переменных</vt:lpstr>
      <vt:lpstr>Квалификаторы переменных</vt:lpstr>
      <vt:lpstr>CUDA API</vt:lpstr>
      <vt:lpstr>CUDA API: обработка ошибок</vt:lpstr>
      <vt:lpstr>Управление устройствами</vt:lpstr>
      <vt:lpstr>Управление устройствами</vt:lpstr>
      <vt:lpstr>Управление памятью</vt:lpstr>
      <vt:lpstr>Синхронизация</vt:lpstr>
      <vt:lpstr>CUDA “Hello, World!”…</vt:lpstr>
      <vt:lpstr>CUDA “Hello, World!” …</vt:lpstr>
      <vt:lpstr>CUDA “Hello, World!” …</vt:lpstr>
      <vt:lpstr>CUDA “Hello, World!”</vt:lpstr>
      <vt:lpstr>Компиляция и сборка</vt:lpstr>
      <vt:lpstr>Материалы</vt:lpstr>
      <vt:lpstr>Материалы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Bastrakov</dc:creator>
  <cp:lastModifiedBy>crAzyproGer</cp:lastModifiedBy>
  <cp:revision>580</cp:revision>
  <dcterms:created xsi:type="dcterms:W3CDTF">2010-10-18T07:24:10Z</dcterms:created>
  <dcterms:modified xsi:type="dcterms:W3CDTF">2017-10-06T12:10:23Z</dcterms:modified>
</cp:coreProperties>
</file>