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D15DB-1CD1-441C-A0EC-E80EB58D473C}" type="datetimeFigureOut">
              <a:rPr lang="ru-RU" smtClean="0"/>
              <a:pPr/>
              <a:t>18.10.2019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E652-96BC-4A52-A843-32F143958C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58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BE652-96BC-4A52-A843-32F143958C7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BE652-96BC-4A52-A843-32F143958C7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6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/>
          <p:cNvSpPr txBox="1">
            <a:spLocks noChangeArrowheads="1"/>
          </p:cNvSpPr>
          <p:nvPr/>
        </p:nvSpPr>
        <p:spPr bwMode="auto">
          <a:xfrm>
            <a:off x="0" y="115888"/>
            <a:ext cx="918063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Нижегородский государственный университет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atin typeface="Arial" pitchFamily="34" charset="0"/>
                <a:cs typeface="Arial" pitchFamily="34" charset="0"/>
              </a:rPr>
              <a:t>им.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Н.И. Лобачевского</a:t>
            </a:r>
          </a:p>
          <a:p>
            <a:pPr algn="ctr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2000" b="1" i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2000" b="1" i="1" baseline="0" dirty="0" smtClean="0">
                <a:latin typeface="Arial" pitchFamily="34" charset="0"/>
                <a:cs typeface="Arial" pitchFamily="34" charset="0"/>
              </a:rPr>
              <a:t> Вычислительной математики и кибернетики</a:t>
            </a:r>
            <a:endParaRPr lang="ru-RU" sz="20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48" y="260648"/>
            <a:ext cx="864249" cy="768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8112" y="207963"/>
            <a:ext cx="2108688" cy="59578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2046" y="207963"/>
            <a:ext cx="6185389" cy="59578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047" y="207963"/>
            <a:ext cx="8384931" cy="5619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2338" y="1196975"/>
            <a:ext cx="4044462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1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12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Нижний Новгород, 2014 г.</a:t>
            </a: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7" y="207963"/>
            <a:ext cx="8384931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754" y="6408738"/>
            <a:ext cx="189327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905" y="6408738"/>
            <a:ext cx="531788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charset="0"/>
              </a:defRPr>
            </a:lvl1pPr>
          </a:lstStyle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3659" y="6408738"/>
            <a:ext cx="8631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200">
                <a:latin typeface="+mn-lt"/>
                <a:cs typeface="Arial" pitchFamily="34" charset="0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1627" y="960438"/>
            <a:ext cx="87146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1627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2" y="6109744"/>
            <a:ext cx="790930" cy="70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Реализация функции </a:t>
            </a:r>
            <a:r>
              <a:rPr lang="en-US" dirty="0" err="1" smtClean="0"/>
              <a:t>Axpy</a:t>
            </a:r>
            <a:r>
              <a:rPr lang="en-US" dirty="0" smtClean="0"/>
              <a:t> </a:t>
            </a:r>
            <a:r>
              <a:rPr lang="ru-RU" dirty="0" smtClean="0"/>
              <a:t>библиотеки </a:t>
            </a:r>
            <a:r>
              <a:rPr lang="en-US" dirty="0" smtClean="0"/>
              <a:t>BLAS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 bwMode="auto">
          <a:xfrm>
            <a:off x="4569550" y="5085184"/>
            <a:ext cx="439248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ru-RU" sz="2400" kern="0" dirty="0" smtClean="0"/>
              <a:t>Антон Горшков</a:t>
            </a:r>
            <a:endParaRPr lang="en-US" sz="2400" kern="0" dirty="0" smtClean="0"/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None/>
              <a:tabLst/>
              <a:defRPr/>
            </a:pPr>
            <a:r>
              <a:rPr lang="en-US" sz="2400" kern="0" dirty="0" smtClean="0">
                <a:hlinkClick r:id="rId3"/>
              </a:rPr>
              <a:t>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hlinkClick r:id="rId3"/>
              </a:rPr>
              <a:t>nton.v.gorshkov@gmail.com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Семейство функций </a:t>
            </a:r>
            <a:r>
              <a:rPr lang="en-US" dirty="0" err="1" smtClean="0"/>
              <a:t>axpy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en-US" dirty="0" smtClean="0"/>
              <a:t>BLAS </a:t>
            </a:r>
            <a:r>
              <a:rPr lang="ru-RU" dirty="0" smtClean="0"/>
              <a:t>имеет следующий синтаксис: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ru-RU" dirty="0" smtClean="0"/>
              <a:t>тип, обозначенный 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s — float</a:t>
            </a:r>
            <a:r>
              <a:rPr lang="ru-RU" dirty="0" smtClean="0"/>
              <a:t>, </a:t>
            </a:r>
            <a:r>
              <a:rPr lang="en-US" dirty="0" smtClean="0"/>
              <a:t>d — double</a:t>
            </a:r>
            <a:r>
              <a:rPr lang="ru-RU" dirty="0" smtClean="0"/>
              <a:t>, с — </a:t>
            </a:r>
            <a:r>
              <a:rPr lang="en-US" dirty="0" smtClean="0"/>
              <a:t>complex float</a:t>
            </a:r>
            <a:r>
              <a:rPr lang="ru-RU" dirty="0" smtClean="0"/>
              <a:t>, </a:t>
            </a:r>
            <a:r>
              <a:rPr lang="en-US" dirty="0" smtClean="0"/>
              <a:t>z — complex double).</a:t>
            </a:r>
            <a:endParaRPr lang="ru-RU" dirty="0" smtClean="0"/>
          </a:p>
          <a:p>
            <a:pPr lvl="1"/>
            <a:r>
              <a:rPr lang="ru-RU" dirty="0" smtClean="0"/>
              <a:t>например, для </a:t>
            </a:r>
            <a:r>
              <a:rPr lang="en-US" dirty="0" smtClean="0"/>
              <a:t>float: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saxpy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n, float a, float*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float* y,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 smtClean="0"/>
              <a:t>Выполняется операция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∀</a:t>
            </a:r>
            <a:r>
              <a:rPr lang="en-US" dirty="0" err="1" smtClean="0"/>
              <a:t>i</a:t>
            </a:r>
            <a:r>
              <a:rPr lang="en-US" dirty="0" smtClean="0"/>
              <a:t> ∈ 0..n:</a:t>
            </a:r>
            <a:r>
              <a:rPr lang="ru-RU" dirty="0" smtClean="0"/>
              <a:t> </a:t>
            </a:r>
            <a:r>
              <a:rPr lang="en-US" dirty="0" smtClean="0"/>
              <a:t>y[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incy</a:t>
            </a:r>
            <a:r>
              <a:rPr lang="en-US" dirty="0" smtClean="0"/>
              <a:t>] ← y[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incy</a:t>
            </a:r>
            <a:r>
              <a:rPr lang="en-US" dirty="0" smtClean="0"/>
              <a:t>] + a * x[</a:t>
            </a:r>
            <a:r>
              <a:rPr lang="en-US" dirty="0" err="1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incx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2060848"/>
            <a:ext cx="835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t</a:t>
            </a:r>
            <a:r>
              <a:rPr lang="en-GB" sz="3200" dirty="0" err="1" smtClean="0"/>
              <a:t>axpy</a:t>
            </a:r>
            <a:r>
              <a:rPr lang="en-GB" sz="3200" dirty="0" smtClean="0"/>
              <a:t>(</a:t>
            </a:r>
            <a:r>
              <a:rPr lang="en-GB" sz="3200" dirty="0" err="1" smtClean="0"/>
              <a:t>int</a:t>
            </a:r>
            <a:r>
              <a:rPr lang="en-GB" sz="3200" dirty="0" smtClean="0"/>
              <a:t> n, </a:t>
            </a:r>
            <a:r>
              <a:rPr lang="en-GB" sz="3200" dirty="0" err="1" smtClean="0"/>
              <a:t>fp</a:t>
            </a:r>
            <a:r>
              <a:rPr lang="en-GB" sz="3200" dirty="0" smtClean="0"/>
              <a:t> a, </a:t>
            </a:r>
            <a:r>
              <a:rPr lang="en-GB" sz="3200" dirty="0" err="1" smtClean="0"/>
              <a:t>fp</a:t>
            </a:r>
            <a:r>
              <a:rPr lang="en-GB" sz="3200" dirty="0" smtClean="0"/>
              <a:t> x</a:t>
            </a:r>
            <a:r>
              <a:rPr lang="en-US" sz="3200" dirty="0" smtClean="0"/>
              <a:t>[]</a:t>
            </a:r>
            <a:r>
              <a:rPr lang="en-GB" sz="3200" dirty="0" smtClean="0"/>
              <a:t>,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incx</a:t>
            </a:r>
            <a:r>
              <a:rPr lang="en-GB" sz="3200" dirty="0" smtClean="0"/>
              <a:t>, </a:t>
            </a:r>
            <a:r>
              <a:rPr lang="en-GB" sz="3200" dirty="0" err="1" smtClean="0"/>
              <a:t>fp</a:t>
            </a:r>
            <a:r>
              <a:rPr lang="en-GB" sz="3200" dirty="0" smtClean="0"/>
              <a:t> y[], </a:t>
            </a:r>
            <a:r>
              <a:rPr lang="en-GB" sz="3200" dirty="0" err="1" smtClean="0"/>
              <a:t>int</a:t>
            </a:r>
            <a:r>
              <a:rPr lang="en-GB" sz="3200" dirty="0" smtClean="0"/>
              <a:t> </a:t>
            </a:r>
            <a:r>
              <a:rPr lang="en-GB" sz="3200" dirty="0" err="1" smtClean="0"/>
              <a:t>incy</a:t>
            </a:r>
            <a:r>
              <a:rPr lang="en-GB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68875"/>
          </a:xfrm>
        </p:spPr>
        <p:txBody>
          <a:bodyPr/>
          <a:lstStyle/>
          <a:p>
            <a:pPr algn="just"/>
            <a:r>
              <a:rPr lang="ru-RU" dirty="0" smtClean="0"/>
              <a:t>Реализовать на </a:t>
            </a:r>
            <a:r>
              <a:rPr lang="en-US" dirty="0" smtClean="0"/>
              <a:t>CPU </a:t>
            </a:r>
            <a:r>
              <a:rPr lang="ru-RU" dirty="0" smtClean="0"/>
              <a:t>функции </a:t>
            </a:r>
            <a:r>
              <a:rPr lang="en-US" dirty="0" err="1" smtClean="0"/>
              <a:t>saxpy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daxpy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соответственно для </a:t>
            </a:r>
            <a:r>
              <a:rPr lang="en-US" dirty="0" smtClean="0"/>
              <a:t>float </a:t>
            </a:r>
            <a:r>
              <a:rPr lang="ru-RU" dirty="0" smtClean="0"/>
              <a:t>и</a:t>
            </a:r>
            <a:r>
              <a:rPr lang="en-US" dirty="0" smtClean="0"/>
              <a:t> double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r>
              <a:rPr lang="ru-RU" dirty="0" smtClean="0"/>
              <a:t>Реализовать аналогичные функции </a:t>
            </a:r>
            <a:r>
              <a:rPr lang="en-US" dirty="0" err="1" smtClean="0"/>
              <a:t>saxpy</a:t>
            </a:r>
            <a:r>
              <a:rPr lang="ru-RU" dirty="0" smtClean="0"/>
              <a:t>_</a:t>
            </a:r>
            <a:r>
              <a:rPr lang="en-US" dirty="0" err="1" smtClean="0"/>
              <a:t>gpu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daxpy_gpu</a:t>
            </a:r>
            <a:r>
              <a:rPr lang="en-US" dirty="0" smtClean="0"/>
              <a:t>, </a:t>
            </a:r>
            <a:r>
              <a:rPr lang="ru-RU" dirty="0" smtClean="0"/>
              <a:t>выполняющие вычисления на </a:t>
            </a:r>
            <a:r>
              <a:rPr lang="en-US" dirty="0" smtClean="0"/>
              <a:t>GPU – </a:t>
            </a:r>
            <a:r>
              <a:rPr lang="ru-RU" dirty="0" smtClean="0"/>
              <a:t>на </a:t>
            </a:r>
            <a:r>
              <a:rPr lang="en-US" dirty="0" smtClean="0"/>
              <a:t>OpenCL</a:t>
            </a:r>
            <a:endParaRPr lang="en-US" dirty="0" smtClean="0"/>
          </a:p>
          <a:p>
            <a:pPr algn="just"/>
            <a:r>
              <a:rPr lang="ru-RU" dirty="0" smtClean="0"/>
              <a:t>Убедиться, что полученные результаты совпадают;</a:t>
            </a:r>
            <a:endParaRPr lang="en-US" dirty="0" smtClean="0"/>
          </a:p>
          <a:p>
            <a:pPr algn="just"/>
            <a:r>
              <a:rPr lang="ru-RU" dirty="0" smtClean="0"/>
              <a:t>Убедиться в корректном выполнении функции при </a:t>
            </a:r>
            <a:r>
              <a:rPr lang="ru-RU" b="1" dirty="0" smtClean="0"/>
              <a:t>любых</a:t>
            </a:r>
            <a:r>
              <a:rPr lang="ru-RU" dirty="0" smtClean="0"/>
              <a:t> аргументах;</a:t>
            </a:r>
          </a:p>
          <a:p>
            <a:pPr algn="just"/>
            <a:r>
              <a:rPr lang="ru-RU" b="1" dirty="0"/>
              <a:t>Указание</a:t>
            </a:r>
            <a:r>
              <a:rPr lang="ru-RU" dirty="0" smtClean="0"/>
              <a:t>: пусть один </a:t>
            </a:r>
            <a:r>
              <a:rPr lang="en-US" dirty="0" smtClean="0"/>
              <a:t>GPU</a:t>
            </a:r>
            <a:r>
              <a:rPr lang="ru-RU" dirty="0" smtClean="0"/>
              <a:t> поток отвечает за вычисление одного элемента вектора</a:t>
            </a:r>
            <a:r>
              <a:rPr lang="ru-RU" dirty="0" smtClean="0"/>
              <a:t>;</a:t>
            </a:r>
            <a:endParaRPr lang="ru-RU" b="1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4968875"/>
          </a:xfrm>
        </p:spPr>
        <p:txBody>
          <a:bodyPr/>
          <a:lstStyle/>
          <a:p>
            <a:pPr algn="just"/>
            <a:r>
              <a:rPr lang="ru-RU" dirty="0" smtClean="0"/>
              <a:t>Реализуйте параллельные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ru-RU" dirty="0" smtClean="0"/>
              <a:t>версии рассматриваемых функций: </a:t>
            </a:r>
            <a:r>
              <a:rPr lang="en-US" dirty="0" err="1"/>
              <a:t>saxpy</a:t>
            </a:r>
            <a:r>
              <a:rPr lang="ru-RU" dirty="0" smtClean="0"/>
              <a:t>_</a:t>
            </a:r>
            <a:r>
              <a:rPr lang="en-US" dirty="0" err="1" smtClean="0"/>
              <a:t>omp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 smtClean="0"/>
              <a:t>daxpy_omp</a:t>
            </a:r>
            <a:r>
              <a:rPr lang="ru-RU" dirty="0"/>
              <a:t>;</a:t>
            </a:r>
            <a:endParaRPr lang="en-US" dirty="0" smtClean="0"/>
          </a:p>
          <a:p>
            <a:pPr algn="just"/>
            <a:r>
              <a:rPr lang="ru-RU" dirty="0" smtClean="0"/>
              <a:t>Убедитесь в их корректности;</a:t>
            </a:r>
          </a:p>
          <a:p>
            <a:pPr algn="just"/>
            <a:r>
              <a:rPr lang="ru-RU" dirty="0" smtClean="0"/>
              <a:t>Замерьте время выполнения </a:t>
            </a:r>
            <a:r>
              <a:rPr lang="en-US" dirty="0" err="1" smtClean="0"/>
              <a:t>OpenMP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GPU </a:t>
            </a:r>
            <a:r>
              <a:rPr lang="ru-RU" dirty="0" smtClean="0"/>
              <a:t>функций для разных </a:t>
            </a:r>
            <a:r>
              <a:rPr lang="en-US" dirty="0" smtClean="0"/>
              <a:t>n</a:t>
            </a:r>
            <a:r>
              <a:rPr lang="ru-RU" dirty="0" smtClean="0"/>
              <a:t>, сравните результаты;</a:t>
            </a:r>
          </a:p>
          <a:p>
            <a:pPr algn="just"/>
            <a:r>
              <a:rPr lang="ru-RU" dirty="0" smtClean="0"/>
              <a:t>Сравните результаты времени работы </a:t>
            </a:r>
            <a:r>
              <a:rPr lang="en-US" dirty="0" smtClean="0"/>
              <a:t>float </a:t>
            </a:r>
            <a:r>
              <a:rPr lang="ru-RU" dirty="0" smtClean="0"/>
              <a:t>и </a:t>
            </a:r>
            <a:r>
              <a:rPr lang="en-US" dirty="0" smtClean="0"/>
              <a:t>double </a:t>
            </a:r>
            <a:r>
              <a:rPr lang="ru-RU" dirty="0" smtClean="0"/>
              <a:t>версий этих функций;</a:t>
            </a:r>
          </a:p>
          <a:p>
            <a:pPr algn="just"/>
            <a:r>
              <a:rPr lang="ru-RU" b="1" dirty="0" smtClean="0"/>
              <a:t>Указание</a:t>
            </a:r>
            <a:r>
              <a:rPr lang="ru-RU" dirty="0" smtClean="0"/>
              <a:t>: для замеров времени используйте </a:t>
            </a:r>
            <a:r>
              <a:rPr lang="ru-RU" dirty="0" smtClean="0"/>
              <a:t>функцию</a:t>
            </a:r>
          </a:p>
          <a:p>
            <a:pPr lvl="1" algn="just"/>
            <a:r>
              <a:rPr lang="en-US" i="1" dirty="0"/>
              <a:t>double </a:t>
            </a:r>
            <a:r>
              <a:rPr lang="en-US" i="1" dirty="0" err="1"/>
              <a:t>omp_get_wtime</a:t>
            </a:r>
            <a:r>
              <a:rPr lang="en-US" i="1" dirty="0"/>
              <a:t>(void);</a:t>
            </a:r>
            <a:endParaRPr lang="ru-RU" b="1" i="1" dirty="0" smtClean="0"/>
          </a:p>
          <a:p>
            <a:pPr algn="just"/>
            <a:r>
              <a:rPr lang="ru-RU" b="1" dirty="0" smtClean="0">
                <a:solidFill>
                  <a:srgbClr val="000000"/>
                </a:solidFill>
              </a:rPr>
              <a:t>Указание</a:t>
            </a:r>
            <a:r>
              <a:rPr lang="ru-RU" dirty="0">
                <a:solidFill>
                  <a:srgbClr val="000000"/>
                </a:solidFill>
              </a:rPr>
              <a:t>: </a:t>
            </a:r>
            <a:r>
              <a:rPr lang="ru-RU" dirty="0" smtClean="0">
                <a:solidFill>
                  <a:srgbClr val="000000"/>
                </a:solidFill>
              </a:rPr>
              <a:t>выберите </a:t>
            </a:r>
            <a:r>
              <a:rPr lang="en-US" b="1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так, чтобы время работы одной функции было в районе нескольких секунд.</a:t>
            </a:r>
            <a:endParaRPr lang="en-US" b="1" dirty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44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975"/>
            <a:ext cx="8435280" cy="3168129"/>
          </a:xfrm>
        </p:spPr>
        <p:txBody>
          <a:bodyPr/>
          <a:lstStyle/>
          <a:p>
            <a:pPr algn="just"/>
            <a:r>
              <a:rPr lang="ru-RU" dirty="0" smtClean="0"/>
              <a:t>Выполните запуски любой из функций на </a:t>
            </a:r>
            <a:r>
              <a:rPr lang="en-US" dirty="0" smtClean="0"/>
              <a:t>GPU</a:t>
            </a:r>
            <a:r>
              <a:rPr lang="ru-RU" dirty="0" smtClean="0"/>
              <a:t> с разными размерами блока, общее число потоков при этом должно быть постоянно;</a:t>
            </a:r>
          </a:p>
          <a:p>
            <a:pPr algn="just"/>
            <a:r>
              <a:rPr lang="ru-RU" dirty="0" smtClean="0">
                <a:solidFill>
                  <a:srgbClr val="000000"/>
                </a:solidFill>
              </a:rPr>
              <a:t>Проанализируйте и объясните полученные результаты, выберите наиболее подходящий размер блока;</a:t>
            </a:r>
          </a:p>
          <a:p>
            <a:pPr algn="just"/>
            <a:r>
              <a:rPr lang="ru-RU" b="1" dirty="0" smtClean="0">
                <a:solidFill>
                  <a:srgbClr val="000000"/>
                </a:solidFill>
              </a:rPr>
              <a:t>Указание</a:t>
            </a:r>
            <a:r>
              <a:rPr lang="ru-RU" dirty="0" smtClean="0">
                <a:solidFill>
                  <a:srgbClr val="000000"/>
                </a:solidFill>
              </a:rPr>
              <a:t>: используйте следующие размеры блока: </a:t>
            </a:r>
            <a:r>
              <a:rPr lang="ru-RU" dirty="0"/>
              <a:t>8, 16, 32, 64, 128, </a:t>
            </a:r>
            <a:r>
              <a:rPr lang="ru-RU" dirty="0" smtClean="0"/>
              <a:t>256.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 algn="just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Нижний Новгород, 2014 г.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smtClean="0"/>
              <a:t>Реализация функции Axpy библиотеки BLAS</a:t>
            </a:r>
            <a:endParaRPr lang="ru-RU" dirty="0" smtClean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457200" y="4766554"/>
            <a:ext cx="8435279" cy="1156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b="1" dirty="0" smtClean="0">
                <a:cs typeface="Arial" pitchFamily="34" charset="0"/>
              </a:rPr>
              <a:t>В результате должна получиться единая программа, которая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выдает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4 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времени (последовательное, </a:t>
            </a:r>
            <a:r>
              <a:rPr lang="en-US" b="1" dirty="0" err="1" smtClean="0">
                <a:cs typeface="Arial" pitchFamily="34" charset="0"/>
              </a:rPr>
              <a:t>O</a:t>
            </a:r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penMP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 </a:t>
            </a:r>
            <a:r>
              <a:rPr lang="en-US" b="1" dirty="0" smtClean="0">
                <a:cs typeface="Arial" pitchFamily="34" charset="0"/>
              </a:rPr>
              <a:t>OpenCL CPU </a:t>
            </a:r>
            <a:r>
              <a:rPr lang="ru-RU" b="1" dirty="0" smtClean="0">
                <a:cs typeface="Arial" pitchFamily="34" charset="0"/>
              </a:rPr>
              <a:t>и</a:t>
            </a:r>
            <a:r>
              <a:rPr lang="en-US" b="1" dirty="0" smtClean="0">
                <a:cs typeface="Arial" pitchFamily="34" charset="0"/>
              </a:rPr>
              <a:t>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GPU</a:t>
            </a: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)</a:t>
            </a:r>
            <a:endParaRPr lang="ru-RU" b="1" dirty="0"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и проверяет корректность результатов для каждого из запусков</a:t>
            </a:r>
            <a:endParaRPr kumimoji="0" 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1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NSU2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NNSU2</Template>
  <TotalTime>146</TotalTime>
  <Words>286</Words>
  <Application>Microsoft Office PowerPoint</Application>
  <PresentationFormat>Экран (4:3)</PresentationFormat>
  <Paragraphs>46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NNSU2</vt:lpstr>
      <vt:lpstr>Реализация функции Axpy библиотеки BLAS</vt:lpstr>
      <vt:lpstr>Постановка задачи</vt:lpstr>
      <vt:lpstr>Задание 1</vt:lpstr>
      <vt:lpstr>Задание 2</vt:lpstr>
      <vt:lpstr>Задание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CUDA</dc:title>
  <dc:creator>Роман Донченко</dc:creator>
  <cp:lastModifiedBy>crAzyproGer</cp:lastModifiedBy>
  <cp:revision>39</cp:revision>
  <dcterms:created xsi:type="dcterms:W3CDTF">2010-10-22T19:18:08Z</dcterms:created>
  <dcterms:modified xsi:type="dcterms:W3CDTF">2019-10-18T19:26:56Z</dcterms:modified>
</cp:coreProperties>
</file>