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40"/>
  </p:notesMasterIdLst>
  <p:sldIdLst>
    <p:sldId id="256" r:id="rId2"/>
    <p:sldId id="257" r:id="rId3"/>
    <p:sldId id="267" r:id="rId4"/>
    <p:sldId id="304" r:id="rId5"/>
    <p:sldId id="303" r:id="rId6"/>
    <p:sldId id="302" r:id="rId7"/>
    <p:sldId id="322" r:id="rId8"/>
    <p:sldId id="305" r:id="rId9"/>
    <p:sldId id="306" r:id="rId10"/>
    <p:sldId id="307" r:id="rId11"/>
    <p:sldId id="312" r:id="rId12"/>
    <p:sldId id="311" r:id="rId13"/>
    <p:sldId id="310" r:id="rId14"/>
    <p:sldId id="309" r:id="rId15"/>
    <p:sldId id="308" r:id="rId16"/>
    <p:sldId id="313" r:id="rId17"/>
    <p:sldId id="314" r:id="rId18"/>
    <p:sldId id="316" r:id="rId19"/>
    <p:sldId id="336" r:id="rId20"/>
    <p:sldId id="317" r:id="rId21"/>
    <p:sldId id="318" r:id="rId22"/>
    <p:sldId id="319" r:id="rId23"/>
    <p:sldId id="320" r:id="rId24"/>
    <p:sldId id="321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01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E2C1C-B336-44BA-B7EC-16A5F362A5D4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E5AAF-ABD3-4CD8-BBB9-B7B8DC57DF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32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E5AAF-ABD3-4CD8-BBB9-B7B8DC57DF93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8839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E5AAF-ABD3-4CD8-BBB9-B7B8DC57DF93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371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33"/>
          <p:cNvSpPr txBox="1">
            <a:spLocks noChangeArrowheads="1"/>
          </p:cNvSpPr>
          <p:nvPr/>
        </p:nvSpPr>
        <p:spPr bwMode="auto">
          <a:xfrm>
            <a:off x="0" y="115888"/>
            <a:ext cx="9180635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ct val="20000"/>
              </a:spcAft>
              <a:defRPr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Нижегородский государственный университет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b="1" dirty="0">
                <a:latin typeface="Arial" pitchFamily="34" charset="0"/>
                <a:cs typeface="Arial" pitchFamily="34" charset="0"/>
              </a:rPr>
            </a:br>
            <a:r>
              <a:rPr lang="ru-RU" sz="2400" b="1" dirty="0">
                <a:latin typeface="Arial" pitchFamily="34" charset="0"/>
                <a:cs typeface="Arial" pitchFamily="34" charset="0"/>
              </a:rPr>
              <a:t>им.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Н.И. Лобачевского</a:t>
            </a:r>
          </a:p>
          <a:p>
            <a:pPr algn="ctr">
              <a:lnSpc>
                <a:spcPct val="120000"/>
              </a:lnSpc>
              <a:spcAft>
                <a:spcPct val="20000"/>
              </a:spcAft>
              <a:defRPr/>
            </a:pPr>
            <a:r>
              <a:rPr lang="ru-RU" sz="2000" b="1" i="1" dirty="0" smtClean="0">
                <a:latin typeface="Arial" pitchFamily="34" charset="0"/>
                <a:cs typeface="Arial" pitchFamily="34" charset="0"/>
              </a:rPr>
              <a:t>Факультет</a:t>
            </a:r>
            <a:r>
              <a:rPr lang="ru-RU" sz="2000" b="1" i="1" baseline="0" dirty="0" smtClean="0">
                <a:latin typeface="Arial" pitchFamily="34" charset="0"/>
                <a:cs typeface="Arial" pitchFamily="34" charset="0"/>
              </a:rPr>
              <a:t> Вычислительной математики и кибернетики</a:t>
            </a:r>
            <a:endParaRPr lang="ru-RU" sz="20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48" y="260648"/>
            <a:ext cx="864249" cy="768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78112" y="207963"/>
            <a:ext cx="2108688" cy="595788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52046" y="207963"/>
            <a:ext cx="6185389" cy="595788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047" y="207963"/>
            <a:ext cx="8384931" cy="5619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44462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2338" y="1196975"/>
            <a:ext cx="4044462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52754" y="5991226"/>
          <a:ext cx="68433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9" name="Image" r:id="rId3" imgW="2539683" imgH="2539683" progId="">
                  <p:embed/>
                </p:oleObj>
              </mc:Choice>
              <mc:Fallback>
                <p:oleObj name="Image" r:id="rId3" imgW="2539683" imgH="2539683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4" y="5991226"/>
                        <a:ext cx="684335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3600" b="1" cap="none" baseline="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44462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2338" y="1196975"/>
            <a:ext cx="4044462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1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12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/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4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7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/>
          </a:p>
        </p:txBody>
      </p:sp>
      <p:sp>
        <p:nvSpPr>
          <p:cNvPr id="9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3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/>
          </a:p>
        </p:txBody>
      </p:sp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2047" y="207963"/>
            <a:ext cx="8384931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4754" y="6408738"/>
            <a:ext cx="189327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Arial" charset="0"/>
              </a:defRPr>
            </a:lvl1pPr>
          </a:lstStyle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6905" y="6408738"/>
            <a:ext cx="531788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Arial" charset="0"/>
              </a:defRPr>
            </a:lvl1pPr>
          </a:lstStyle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3659" y="6408738"/>
            <a:ext cx="8631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sz="1200">
                <a:latin typeface="+mn-lt"/>
                <a:cs typeface="Arial" pitchFamily="34" charset="0"/>
              </a:defRPr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63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ton.v.Gorshkov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cudacsmsusu/file-cabinet" TargetMode="External"/><Relationship Id="rId2" Type="http://schemas.openxmlformats.org/officeDocument/2006/relationships/hyperlink" Target="http://developer.download.nvidia.com/compute/cuda/3_2/toolkit/docs/CUDA_C_Best_Practices_Guide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780928"/>
            <a:ext cx="7772400" cy="1470025"/>
          </a:xfrm>
        </p:spPr>
        <p:txBody>
          <a:bodyPr/>
          <a:lstStyle/>
          <a:p>
            <a:pPr algn="ctr"/>
            <a:r>
              <a:rPr lang="ru-RU" sz="4000" dirty="0" smtClean="0"/>
              <a:t>Оптимизация приложений на </a:t>
            </a:r>
            <a:r>
              <a:rPr lang="en-US" sz="4000" dirty="0" smtClean="0"/>
              <a:t>CUDA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0" y="4961384"/>
            <a:ext cx="4392488" cy="1131912"/>
          </a:xfrm>
        </p:spPr>
        <p:txBody>
          <a:bodyPr/>
          <a:lstStyle/>
          <a:p>
            <a:pPr algn="r"/>
            <a:r>
              <a:rPr lang="ru-RU" b="1" dirty="0" smtClean="0"/>
              <a:t>Горшков А.В.</a:t>
            </a:r>
            <a:r>
              <a:rPr lang="ru-RU" dirty="0" smtClean="0"/>
              <a:t>, </a:t>
            </a:r>
            <a:r>
              <a:rPr lang="ru-RU" dirty="0" err="1" smtClean="0"/>
              <a:t>Бастраков</a:t>
            </a:r>
            <a:r>
              <a:rPr lang="ru-RU" dirty="0" smtClean="0"/>
              <a:t> С.И.</a:t>
            </a:r>
          </a:p>
          <a:p>
            <a:pPr algn="r"/>
            <a:r>
              <a:rPr lang="en-US" dirty="0">
                <a:hlinkClick r:id="rId3"/>
              </a:rPr>
              <a:t>a</a:t>
            </a:r>
            <a:r>
              <a:rPr lang="en-US" dirty="0" smtClean="0">
                <a:hlinkClick r:id="rId3"/>
              </a:rPr>
              <a:t>nton.v.gorshkov@gmail.com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памяти и скорость доступа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251520" y="5301208"/>
            <a:ext cx="8229600" cy="50405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*+</a:t>
            </a:r>
            <a:r>
              <a:rPr lang="en-US" dirty="0" smtClean="0"/>
              <a:t> </a:t>
            </a:r>
            <a:r>
              <a:rPr lang="en-US" dirty="0"/>
              <a:t>L1/L2 </a:t>
            </a:r>
            <a:r>
              <a:rPr lang="ru-RU" dirty="0" smtClean="0"/>
              <a:t>кэш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en-US" dirty="0"/>
              <a:t>Fermi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/>
          </a:p>
        </p:txBody>
      </p:sp>
      <p:graphicFrame>
        <p:nvGraphicFramePr>
          <p:cNvPr id="8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792959"/>
              </p:ext>
            </p:extLst>
          </p:nvPr>
        </p:nvGraphicFramePr>
        <p:xfrm>
          <a:off x="107504" y="1340768"/>
          <a:ext cx="8856984" cy="3765809"/>
        </p:xfrm>
        <a:graphic>
          <a:graphicData uri="http://schemas.openxmlformats.org/drawingml/2006/table">
            <a:tbl>
              <a:tblPr/>
              <a:tblGrid>
                <a:gridCol w="1872208"/>
                <a:gridCol w="1152128"/>
                <a:gridCol w="1584176"/>
                <a:gridCol w="4248472"/>
              </a:tblGrid>
              <a:tr h="877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Тип памяти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Доступ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Уровень выделения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Скорость работы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3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Регистры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R/W</a:t>
                      </a:r>
                      <a:endParaRPr kumimoji="1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Per-thread</a:t>
                      </a:r>
                      <a:endParaRPr kumimoji="1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Высокая (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on-chip</a:t>
                      </a: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3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Локальная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R/W</a:t>
                      </a:r>
                      <a:endParaRPr kumimoji="1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Per-thread</a:t>
                      </a:r>
                      <a:endParaRPr kumimoji="1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Низкая 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(DRAM)</a:t>
                      </a:r>
                      <a:endParaRPr kumimoji="1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3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Разделяемая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R/W</a:t>
                      </a:r>
                      <a:endParaRPr kumimoji="1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Per-block</a:t>
                      </a:r>
                      <a:endParaRPr kumimoji="1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Высокая (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on-chip</a:t>
                      </a: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3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Глобальная*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R/W</a:t>
                      </a:r>
                      <a:endParaRPr kumimoji="1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Per-grid</a:t>
                      </a:r>
                      <a:endParaRPr kumimoji="1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Низкая 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(DRAM)</a:t>
                      </a:r>
                      <a:endParaRPr kumimoji="1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3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Константная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R/O</a:t>
                      </a:r>
                      <a:endParaRPr kumimoji="1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Per-grid</a:t>
                      </a:r>
                      <a:endParaRPr kumimoji="1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Высокая при попадании в кэш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3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Текстурная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R/O</a:t>
                      </a:r>
                      <a:endParaRPr kumimoji="1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Per-grid</a:t>
                      </a:r>
                      <a:endParaRPr kumimoji="1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Высокая при попадании в кэш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Содержимое 2"/>
          <p:cNvSpPr txBox="1">
            <a:spLocks/>
          </p:cNvSpPr>
          <p:nvPr/>
        </p:nvSpPr>
        <p:spPr bwMode="auto">
          <a:xfrm>
            <a:off x="1043608" y="5733256"/>
            <a:ext cx="792088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1800" i="1" dirty="0" smtClean="0"/>
              <a:t>Источник</a:t>
            </a:r>
            <a:r>
              <a:rPr lang="en-US" sz="1800" i="1" dirty="0" smtClean="0"/>
              <a:t>:</a:t>
            </a:r>
            <a:r>
              <a:rPr lang="ru-RU" sz="1800" dirty="0" smtClean="0"/>
              <a:t> </a:t>
            </a:r>
            <a:r>
              <a:rPr lang="ru-RU" sz="1800" dirty="0"/>
              <a:t>А.В. Боресков, А.А. Харламов «Архитектура и программирование массивно-параллельных вычислительных систем»</a:t>
            </a:r>
          </a:p>
        </p:txBody>
      </p:sp>
    </p:spTree>
    <p:extLst>
      <p:ext uri="{BB962C8B-B14F-4D97-AF65-F5344CB8AC3E}">
        <p14:creationId xmlns:p14="http://schemas.microsoft.com/office/powerpoint/2010/main" val="410705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памяти и скорость доступа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Самая </a:t>
            </a:r>
            <a:r>
              <a:rPr lang="ru-RU" dirty="0"/>
              <a:t>быстрая память – </a:t>
            </a:r>
            <a:r>
              <a:rPr lang="ru-RU" dirty="0" smtClean="0"/>
              <a:t>разделяемая (</a:t>
            </a:r>
            <a:r>
              <a:rPr lang="en-US" dirty="0" smtClean="0"/>
              <a:t>shared), </a:t>
            </a:r>
            <a:r>
              <a:rPr lang="ru-RU" dirty="0"/>
              <a:t>а также </a:t>
            </a:r>
            <a:r>
              <a:rPr lang="ru-RU" dirty="0" smtClean="0"/>
              <a:t>кэш, </a:t>
            </a:r>
            <a:r>
              <a:rPr lang="ru-RU" dirty="0"/>
              <a:t>латентность 4 </a:t>
            </a:r>
            <a:r>
              <a:rPr lang="ru-RU" dirty="0" smtClean="0"/>
              <a:t>такта.</a:t>
            </a:r>
            <a:endParaRPr lang="ru-RU" dirty="0"/>
          </a:p>
          <a:p>
            <a:pPr algn="just"/>
            <a:r>
              <a:rPr lang="ru-RU" dirty="0"/>
              <a:t>Самая медленная память – </a:t>
            </a:r>
            <a:r>
              <a:rPr lang="ru-RU" dirty="0" smtClean="0"/>
              <a:t>глобальная, латентность </a:t>
            </a:r>
            <a:r>
              <a:rPr lang="ru-RU" dirty="0"/>
              <a:t>400-600 </a:t>
            </a:r>
            <a:r>
              <a:rPr lang="ru-RU" dirty="0" smtClean="0"/>
              <a:t>тактов (</a:t>
            </a:r>
            <a:r>
              <a:rPr lang="ru-RU" dirty="0"/>
              <a:t>без учета </a:t>
            </a:r>
            <a:r>
              <a:rPr lang="ru-RU" dirty="0" smtClean="0"/>
              <a:t>кэша). </a:t>
            </a:r>
            <a:endParaRPr lang="ru-RU" dirty="0"/>
          </a:p>
          <a:p>
            <a:pPr algn="just"/>
            <a:r>
              <a:rPr lang="ru-RU" dirty="0"/>
              <a:t>Размер разделяемой памяти очень мал (</a:t>
            </a:r>
            <a:r>
              <a:rPr lang="en-US" dirty="0" smtClean="0"/>
              <a:t>~</a:t>
            </a:r>
            <a:r>
              <a:rPr lang="ru-RU" dirty="0" smtClean="0"/>
              <a:t>32</a:t>
            </a:r>
            <a:r>
              <a:rPr lang="en-US" dirty="0" err="1" smtClean="0"/>
              <a:t>kB</a:t>
            </a:r>
            <a:r>
              <a:rPr lang="en-US" dirty="0" smtClean="0"/>
              <a:t> </a:t>
            </a:r>
            <a:r>
              <a:rPr lang="ru-RU" dirty="0"/>
              <a:t>на мультипроцессор), во многих задачах работа с данными в глобальной памяти </a:t>
            </a:r>
            <a:r>
              <a:rPr lang="ru-RU" dirty="0" smtClean="0"/>
              <a:t>неизбежна</a:t>
            </a:r>
            <a:r>
              <a:rPr lang="en-US" dirty="0" smtClean="0"/>
              <a:t>.</a:t>
            </a:r>
          </a:p>
          <a:p>
            <a:pPr algn="just"/>
            <a:r>
              <a:rPr lang="ru-RU" dirty="0"/>
              <a:t>О</a:t>
            </a:r>
            <a:r>
              <a:rPr lang="ru-RU" dirty="0" smtClean="0"/>
              <a:t>птимизация </a:t>
            </a:r>
            <a:r>
              <a:rPr lang="ru-RU" dirty="0"/>
              <a:t>работы с глобальной памятью обычно имеет очень большое </a:t>
            </a:r>
            <a:r>
              <a:rPr lang="ru-RU" dirty="0" smtClean="0"/>
              <a:t>значение.</a:t>
            </a:r>
            <a:endParaRPr lang="ru-RU" dirty="0"/>
          </a:p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39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47" y="207963"/>
            <a:ext cx="8784449" cy="561975"/>
          </a:xfrm>
        </p:spPr>
        <p:txBody>
          <a:bodyPr/>
          <a:lstStyle/>
          <a:p>
            <a:r>
              <a:rPr lang="ru-RU" dirty="0" smtClean="0"/>
              <a:t>Эффективная работа с глобальной памятью</a:t>
            </a:r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457200" y="1196975"/>
            <a:ext cx="8363272" cy="4968875"/>
          </a:xfrm>
        </p:spPr>
        <p:txBody>
          <a:bodyPr/>
          <a:lstStyle/>
          <a:p>
            <a:pPr algn="just"/>
            <a:r>
              <a:rPr lang="ru-RU" dirty="0"/>
              <a:t>Доступ в глобальную память осуществляется </a:t>
            </a:r>
            <a:r>
              <a:rPr lang="ru-RU" dirty="0" err="1" smtClean="0"/>
              <a:t>полуварпами</a:t>
            </a:r>
            <a:r>
              <a:rPr lang="ru-RU" dirty="0" smtClean="0"/>
              <a:t>.</a:t>
            </a:r>
            <a:endParaRPr lang="ru-RU" dirty="0"/>
          </a:p>
          <a:p>
            <a:pPr algn="just"/>
            <a:r>
              <a:rPr lang="ru-RU" dirty="0"/>
              <a:t>Каждый поток </a:t>
            </a:r>
            <a:r>
              <a:rPr lang="ru-RU" dirty="0" smtClean="0"/>
              <a:t>обращается к </a:t>
            </a:r>
            <a:r>
              <a:rPr lang="ru-RU" dirty="0"/>
              <a:t>32-, </a:t>
            </a:r>
            <a:r>
              <a:rPr lang="en-US" dirty="0"/>
              <a:t>64-</a:t>
            </a:r>
            <a:r>
              <a:rPr lang="ru-RU" dirty="0"/>
              <a:t> или 128-битным </a:t>
            </a:r>
            <a:r>
              <a:rPr lang="ru-RU" dirty="0" smtClean="0"/>
              <a:t>слову.</a:t>
            </a:r>
            <a:endParaRPr lang="ru-RU" dirty="0"/>
          </a:p>
          <a:p>
            <a:pPr algn="just"/>
            <a:r>
              <a:rPr lang="ru-RU" dirty="0"/>
              <a:t>При выполнении определенных условий происходит </a:t>
            </a:r>
            <a:r>
              <a:rPr lang="ru-RU" b="1" dirty="0"/>
              <a:t>объединение </a:t>
            </a:r>
            <a:r>
              <a:rPr lang="ru-RU" b="1" dirty="0" smtClean="0"/>
              <a:t>запросов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en-US" i="1" dirty="0"/>
              <a:t>coalescing</a:t>
            </a:r>
            <a:r>
              <a:rPr lang="ru-RU" dirty="0" smtClean="0"/>
              <a:t>) к памяти всех потоков </a:t>
            </a:r>
            <a:r>
              <a:rPr lang="ru-RU" dirty="0" err="1" smtClean="0"/>
              <a:t>полуварпа</a:t>
            </a:r>
            <a:r>
              <a:rPr lang="ru-RU" dirty="0" smtClean="0"/>
              <a:t> </a:t>
            </a:r>
            <a:r>
              <a:rPr lang="ru-RU" dirty="0"/>
              <a:t>в </a:t>
            </a:r>
            <a:r>
              <a:rPr lang="ru-RU" dirty="0" smtClean="0"/>
              <a:t>одну операцию доступа </a:t>
            </a:r>
            <a:r>
              <a:rPr lang="ru-RU" dirty="0"/>
              <a:t>к непрерывному блоку памяти </a:t>
            </a:r>
            <a:r>
              <a:rPr lang="ru-RU" dirty="0" smtClean="0"/>
              <a:t>и </a:t>
            </a:r>
            <a:r>
              <a:rPr lang="ru-RU" dirty="0"/>
              <a:t>выполнение их одной </a:t>
            </a:r>
            <a:r>
              <a:rPr lang="ru-RU" dirty="0" smtClean="0"/>
              <a:t>инструкцией.</a:t>
            </a:r>
          </a:p>
          <a:p>
            <a:pPr algn="just"/>
            <a:r>
              <a:rPr lang="ru-RU" dirty="0" smtClean="0"/>
              <a:t>В противном случае доступ </a:t>
            </a:r>
            <a:r>
              <a:rPr lang="ru-RU" dirty="0" err="1" smtClean="0"/>
              <a:t>полуварпа</a:t>
            </a:r>
            <a:r>
              <a:rPr lang="ru-RU" dirty="0" smtClean="0"/>
              <a:t> к памяти разбивается на несколько последовательных доступов к непрерывным блокам памяти.</a:t>
            </a:r>
            <a:endParaRPr lang="ru-RU" dirty="0"/>
          </a:p>
          <a:p>
            <a:pPr algn="just"/>
            <a:r>
              <a:rPr lang="ru-RU" dirty="0"/>
              <a:t>Условия </a:t>
            </a:r>
            <a:r>
              <a:rPr lang="ru-RU" dirty="0" smtClean="0"/>
              <a:t>для объединения запросов</a:t>
            </a:r>
            <a:r>
              <a:rPr lang="en-US" dirty="0" smtClean="0"/>
              <a:t> </a:t>
            </a:r>
            <a:r>
              <a:rPr lang="ru-RU" dirty="0" smtClean="0"/>
              <a:t>зависят </a:t>
            </a:r>
            <a:r>
              <a:rPr lang="ru-RU" dirty="0"/>
              <a:t>от </a:t>
            </a:r>
            <a:r>
              <a:rPr lang="en-US" dirty="0"/>
              <a:t>compute </a:t>
            </a:r>
            <a:r>
              <a:rPr lang="en-US" dirty="0" smtClean="0"/>
              <a:t>capability, </a:t>
            </a:r>
            <a:r>
              <a:rPr lang="ru-RU" dirty="0" smtClean="0"/>
              <a:t>постепенно </a:t>
            </a:r>
            <a:r>
              <a:rPr lang="ru-RU" dirty="0"/>
              <a:t>они становятся все более </a:t>
            </a:r>
            <a:r>
              <a:rPr lang="ru-RU" dirty="0" smtClean="0"/>
              <a:t>мягкими.</a:t>
            </a:r>
            <a:endParaRPr lang="ru-RU" dirty="0"/>
          </a:p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39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Условия, необходимые для </a:t>
            </a:r>
            <a:r>
              <a:rPr lang="ru-RU" dirty="0" smtClean="0"/>
              <a:t>объединения запросов:</a:t>
            </a:r>
          </a:p>
          <a:p>
            <a:pPr lvl="1" algn="just"/>
            <a:r>
              <a:rPr lang="ru-RU" dirty="0" smtClean="0"/>
              <a:t>Доступ в пределах одного последовательного участка памяти определенного размера.</a:t>
            </a:r>
            <a:endParaRPr lang="ru-RU" dirty="0"/>
          </a:p>
          <a:p>
            <a:pPr lvl="1" algn="just"/>
            <a:r>
              <a:rPr lang="ru-RU" dirty="0"/>
              <a:t>Выровненность адресов, с которыми работает каждый поток, по размеру </a:t>
            </a:r>
            <a:r>
              <a:rPr lang="ru-RU" dirty="0" smtClean="0"/>
              <a:t>типа. Выровненность </a:t>
            </a:r>
            <a:r>
              <a:rPr lang="ru-RU" dirty="0"/>
              <a:t>автоматически обеспечивается для встроенных векторных </a:t>
            </a:r>
            <a:r>
              <a:rPr lang="ru-RU" dirty="0" smtClean="0"/>
              <a:t>типов</a:t>
            </a:r>
            <a:r>
              <a:rPr lang="ru-RU" dirty="0"/>
              <a:t>,</a:t>
            </a:r>
            <a:r>
              <a:rPr lang="ru-RU" dirty="0" smtClean="0"/>
              <a:t> </a:t>
            </a:r>
            <a:r>
              <a:rPr lang="ru-RU" dirty="0"/>
              <a:t>д</a:t>
            </a:r>
            <a:r>
              <a:rPr lang="ru-RU" dirty="0" smtClean="0"/>
              <a:t>ля </a:t>
            </a:r>
            <a:r>
              <a:rPr lang="ru-RU" dirty="0"/>
              <a:t>обеспечения выровненности структур используется </a:t>
            </a:r>
            <a:r>
              <a:rPr lang="en-US" dirty="0"/>
              <a:t>__align__ (</a:t>
            </a:r>
            <a:r>
              <a:rPr lang="en-US" dirty="0" err="1"/>
              <a:t>newsize</a:t>
            </a:r>
            <a:r>
              <a:rPr lang="en-US" dirty="0"/>
              <a:t>) </a:t>
            </a:r>
            <a:r>
              <a:rPr lang="ru-RU" dirty="0"/>
              <a:t>при их </a:t>
            </a:r>
            <a:r>
              <a:rPr lang="ru-RU" dirty="0" smtClean="0"/>
              <a:t>объявлении.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/>
          </a:p>
        </p:txBody>
      </p:sp>
      <p:sp>
        <p:nvSpPr>
          <p:cNvPr id="8" name="Заголовок 5"/>
          <p:cNvSpPr>
            <a:spLocks noGrp="1"/>
          </p:cNvSpPr>
          <p:nvPr>
            <p:ph type="title"/>
          </p:nvPr>
        </p:nvSpPr>
        <p:spPr>
          <a:xfrm>
            <a:off x="252047" y="207963"/>
            <a:ext cx="8784449" cy="561975"/>
          </a:xfrm>
        </p:spPr>
        <p:txBody>
          <a:bodyPr/>
          <a:lstStyle/>
          <a:p>
            <a:r>
              <a:rPr lang="ru-RU" dirty="0" smtClean="0"/>
              <a:t>Эффективная работа с глобальной памятью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239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доступа к глобальной памяти</a:t>
            </a:r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052736"/>
            <a:ext cx="8780664" cy="4722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Содержимое 2"/>
          <p:cNvSpPr txBox="1">
            <a:spLocks/>
          </p:cNvSpPr>
          <p:nvPr/>
        </p:nvSpPr>
        <p:spPr bwMode="auto">
          <a:xfrm>
            <a:off x="1043608" y="6009246"/>
            <a:ext cx="792088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r">
              <a:buFont typeface="Wingdings" pitchFamily="2" charset="2"/>
              <a:buNone/>
            </a:pPr>
            <a:r>
              <a:rPr lang="ru-RU" sz="1800" i="1" dirty="0" smtClean="0"/>
              <a:t>Источник</a:t>
            </a:r>
            <a:r>
              <a:rPr lang="en-US" sz="1800" i="1" dirty="0" smtClean="0"/>
              <a:t>:</a:t>
            </a:r>
            <a:r>
              <a:rPr lang="ru-RU" sz="1800" dirty="0" smtClean="0"/>
              <a:t> </a:t>
            </a:r>
            <a:r>
              <a:rPr lang="en-US" sz="1800" dirty="0" smtClean="0"/>
              <a:t>NVIDIA CUDA C Programming Guide v. 3.2</a:t>
            </a:r>
            <a:endParaRPr lang="ru-RU" sz="1800" i="1" dirty="0"/>
          </a:p>
        </p:txBody>
      </p:sp>
    </p:spTree>
    <p:extLst>
      <p:ext uri="{BB962C8B-B14F-4D97-AF65-F5344CB8AC3E}">
        <p14:creationId xmlns:p14="http://schemas.microsoft.com/office/powerpoint/2010/main" val="324239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доступа к глобальной </a:t>
            </a:r>
            <a:r>
              <a:rPr lang="ru-RU" dirty="0" smtClean="0"/>
              <a:t>памяти</a:t>
            </a:r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Содержимое 2"/>
          <p:cNvSpPr txBox="1">
            <a:spLocks/>
          </p:cNvSpPr>
          <p:nvPr/>
        </p:nvSpPr>
        <p:spPr bwMode="auto">
          <a:xfrm>
            <a:off x="1043608" y="6009246"/>
            <a:ext cx="792088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r">
              <a:buFont typeface="Wingdings" pitchFamily="2" charset="2"/>
              <a:buNone/>
            </a:pPr>
            <a:r>
              <a:rPr lang="ru-RU" sz="1800" i="1" dirty="0" smtClean="0"/>
              <a:t>Источник</a:t>
            </a:r>
            <a:r>
              <a:rPr lang="en-US" sz="1800" i="1" dirty="0" smtClean="0"/>
              <a:t>:</a:t>
            </a:r>
            <a:r>
              <a:rPr lang="ru-RU" sz="1800" dirty="0" smtClean="0"/>
              <a:t> </a:t>
            </a:r>
            <a:r>
              <a:rPr lang="en-US" sz="1800" dirty="0" smtClean="0"/>
              <a:t>NVIDIA CUDA C Programming Guide v. 3.2</a:t>
            </a:r>
            <a:endParaRPr lang="ru-RU" sz="1800" i="1" dirty="0"/>
          </a:p>
        </p:txBody>
      </p:sp>
    </p:spTree>
    <p:extLst>
      <p:ext uri="{BB962C8B-B14F-4D97-AF65-F5344CB8AC3E}">
        <p14:creationId xmlns:p14="http://schemas.microsoft.com/office/powerpoint/2010/main" val="324239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доступа к глобальной памяти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052736"/>
            <a:ext cx="8568952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Содержимое 2"/>
          <p:cNvSpPr txBox="1">
            <a:spLocks/>
          </p:cNvSpPr>
          <p:nvPr/>
        </p:nvSpPr>
        <p:spPr bwMode="auto">
          <a:xfrm>
            <a:off x="1043608" y="6009246"/>
            <a:ext cx="792088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r">
              <a:buFont typeface="Wingdings" pitchFamily="2" charset="2"/>
              <a:buNone/>
            </a:pPr>
            <a:r>
              <a:rPr lang="ru-RU" sz="1800" i="1" dirty="0" smtClean="0"/>
              <a:t>Источник</a:t>
            </a:r>
            <a:r>
              <a:rPr lang="en-US" sz="1800" i="1" dirty="0" smtClean="0"/>
              <a:t>:</a:t>
            </a:r>
            <a:r>
              <a:rPr lang="ru-RU" sz="1800" dirty="0" smtClean="0"/>
              <a:t> </a:t>
            </a:r>
            <a:r>
              <a:rPr lang="en-US" sz="1800" dirty="0" smtClean="0"/>
              <a:t>NVIDIA CUDA C Programming Guide v. 3.2</a:t>
            </a:r>
            <a:endParaRPr lang="ru-RU" sz="1800" i="1" dirty="0"/>
          </a:p>
        </p:txBody>
      </p:sp>
    </p:spTree>
    <p:extLst>
      <p:ext uri="{BB962C8B-B14F-4D97-AF65-F5344CB8AC3E}">
        <p14:creationId xmlns:p14="http://schemas.microsoft.com/office/powerpoint/2010/main" val="3973232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Рекомендации по эффективной работе с глобальной памятью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За счет </a:t>
            </a:r>
            <a:r>
              <a:rPr lang="ru-RU" dirty="0" smtClean="0"/>
              <a:t>объединения запросов </a:t>
            </a:r>
            <a:r>
              <a:rPr lang="ru-RU" dirty="0"/>
              <a:t>можно добиться значительного </a:t>
            </a:r>
            <a:r>
              <a:rPr lang="ru-RU" dirty="0" smtClean="0"/>
              <a:t>уменьшения времени на доступ к </a:t>
            </a:r>
            <a:r>
              <a:rPr lang="ru-RU" dirty="0"/>
              <a:t>глобальной </a:t>
            </a:r>
            <a:r>
              <a:rPr lang="ru-RU" dirty="0" smtClean="0"/>
              <a:t>памят</a:t>
            </a:r>
            <a:r>
              <a:rPr lang="ru-RU" dirty="0"/>
              <a:t>и</a:t>
            </a:r>
            <a:r>
              <a:rPr lang="ru-RU" dirty="0" smtClean="0"/>
              <a:t>.</a:t>
            </a:r>
            <a:endParaRPr lang="ru-RU" dirty="0"/>
          </a:p>
          <a:p>
            <a:pPr algn="just"/>
            <a:r>
              <a:rPr lang="ru-RU" dirty="0" smtClean="0"/>
              <a:t>Объединение запросов</a:t>
            </a:r>
            <a:r>
              <a:rPr lang="en-US" dirty="0" smtClean="0"/>
              <a:t> </a:t>
            </a:r>
            <a:r>
              <a:rPr lang="ru-RU" dirty="0"/>
              <a:t>заведомо </a:t>
            </a:r>
            <a:r>
              <a:rPr lang="ru-RU" dirty="0" smtClean="0"/>
              <a:t>невозможно, </a:t>
            </a:r>
            <a:r>
              <a:rPr lang="ru-RU" dirty="0"/>
              <a:t>когда адреса, по которым обращаются потоки </a:t>
            </a:r>
            <a:r>
              <a:rPr lang="ru-RU" dirty="0" smtClean="0"/>
              <a:t>одного </a:t>
            </a:r>
            <a:r>
              <a:rPr lang="ru-RU" dirty="0" err="1" smtClean="0"/>
              <a:t>полуварпа</a:t>
            </a:r>
            <a:r>
              <a:rPr lang="ru-RU" dirty="0" smtClean="0"/>
              <a:t>, </a:t>
            </a:r>
            <a:r>
              <a:rPr lang="ru-RU" dirty="0"/>
              <a:t>расположены далеко друг от </a:t>
            </a:r>
            <a:r>
              <a:rPr lang="ru-RU" dirty="0" smtClean="0"/>
              <a:t>друга.</a:t>
            </a:r>
          </a:p>
          <a:p>
            <a:pPr algn="just"/>
            <a:r>
              <a:rPr lang="ru-RU" dirty="0" smtClean="0"/>
              <a:t>Для обеспечения объединения запросов обычно стоит предпочитать регулярные структуры данных нерегулярным.</a:t>
            </a:r>
          </a:p>
          <a:p>
            <a:pPr algn="just"/>
            <a:r>
              <a:rPr lang="ru-RU" dirty="0" smtClean="0"/>
              <a:t>В </a:t>
            </a:r>
            <a:r>
              <a:rPr lang="ru-RU" dirty="0"/>
              <a:t>случае независимой обработки вместо массива структур </a:t>
            </a:r>
            <a:r>
              <a:rPr lang="ru-RU" dirty="0" smtClean="0"/>
              <a:t>обычно лучше использовать</a:t>
            </a:r>
            <a:r>
              <a:rPr lang="en-US" dirty="0" smtClean="0"/>
              <a:t> </a:t>
            </a:r>
            <a:r>
              <a:rPr lang="ru-RU" dirty="0" smtClean="0"/>
              <a:t>структуру массивов.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287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где есть проблемы?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052737"/>
            <a:ext cx="8424936" cy="4464496"/>
          </a:xfrm>
        </p:spPr>
        <p:txBody>
          <a:bodyPr/>
          <a:lstStyle/>
          <a:p>
            <a:pPr>
              <a:buClr>
                <a:schemeClr val="accent2"/>
              </a:buClr>
              <a:buNone/>
            </a:pPr>
            <a:r>
              <a:rPr kumimoji="1" lang="en-US" sz="1800" b="1" dirty="0">
                <a:solidFill>
                  <a:srgbClr val="009900"/>
                </a:solidFill>
                <a:latin typeface="Courier New" pitchFamily="49" charset="0"/>
              </a:rPr>
              <a:t>/* </a:t>
            </a:r>
            <a:r>
              <a:rPr kumimoji="1" lang="ru-RU" sz="1800" b="1" dirty="0">
                <a:solidFill>
                  <a:srgbClr val="009900"/>
                </a:solidFill>
                <a:latin typeface="Courier New" pitchFamily="49" charset="0"/>
              </a:rPr>
              <a:t>Одна итерация </a:t>
            </a:r>
            <a:r>
              <a:rPr kumimoji="1" lang="ru-RU" sz="1800" b="1" dirty="0" smtClean="0">
                <a:solidFill>
                  <a:srgbClr val="009900"/>
                </a:solidFill>
                <a:latin typeface="Courier New" pitchFamily="49" charset="0"/>
              </a:rPr>
              <a:t>метода Якоби</a:t>
            </a:r>
            <a:r>
              <a:rPr kumimoji="1" lang="en-US" sz="1800" b="1" dirty="0" smtClean="0">
                <a:solidFill>
                  <a:srgbClr val="009900"/>
                </a:solidFill>
                <a:latin typeface="Courier New" pitchFamily="49" charset="0"/>
              </a:rPr>
              <a:t> </a:t>
            </a:r>
            <a:r>
              <a:rPr kumimoji="1" lang="ru-RU" sz="1800" b="1" dirty="0" smtClean="0">
                <a:solidFill>
                  <a:srgbClr val="009900"/>
                </a:solidFill>
                <a:latin typeface="Courier New" pitchFamily="49" charset="0"/>
              </a:rPr>
              <a:t>для системы размера </a:t>
            </a:r>
            <a:r>
              <a:rPr kumimoji="1" lang="en-US" sz="1800" b="1" dirty="0" smtClean="0">
                <a:solidFill>
                  <a:srgbClr val="009900"/>
                </a:solidFill>
                <a:latin typeface="Courier New" pitchFamily="49" charset="0"/>
              </a:rPr>
              <a:t>n </a:t>
            </a:r>
            <a:r>
              <a:rPr kumimoji="1" lang="ru-RU" sz="1800" b="1" dirty="0" smtClean="0">
                <a:solidFill>
                  <a:srgbClr val="009900"/>
                </a:solidFill>
                <a:latin typeface="Courier New" pitchFamily="49" charset="0"/>
              </a:rPr>
              <a:t>на </a:t>
            </a:r>
            <a:r>
              <a:rPr kumimoji="1" lang="en-US" sz="1800" b="1" dirty="0" smtClean="0">
                <a:solidFill>
                  <a:srgbClr val="009900"/>
                </a:solidFill>
                <a:latin typeface="Courier New" pitchFamily="49" charset="0"/>
              </a:rPr>
              <a:t>n</a:t>
            </a:r>
            <a:r>
              <a:rPr kumimoji="1" lang="ru-RU" sz="1800" b="1" dirty="0">
                <a:solidFill>
                  <a:srgbClr val="009900"/>
                </a:solidFill>
                <a:latin typeface="Courier New" pitchFamily="49" charset="0"/>
              </a:rPr>
              <a:t>:</a:t>
            </a:r>
            <a:r>
              <a:rPr kumimoji="1" lang="en-US" sz="1800" b="1" dirty="0" smtClean="0">
                <a:solidFill>
                  <a:srgbClr val="009900"/>
                </a:solidFill>
                <a:latin typeface="Courier New" pitchFamily="49" charset="0"/>
              </a:rPr>
              <a:t> </a:t>
            </a:r>
            <a:r>
              <a:rPr kumimoji="1" lang="en-US" sz="1800" b="1" dirty="0">
                <a:solidFill>
                  <a:srgbClr val="009900"/>
                </a:solidFill>
                <a:latin typeface="Courier New" pitchFamily="49" charset="0"/>
              </a:rPr>
              <a:t>x0 – </a:t>
            </a:r>
            <a:r>
              <a:rPr kumimoji="1" lang="ru-RU" sz="1800" b="1" dirty="0">
                <a:solidFill>
                  <a:srgbClr val="009900"/>
                </a:solidFill>
                <a:latin typeface="Courier New" pitchFamily="49" charset="0"/>
              </a:rPr>
              <a:t>текущее приближение, </a:t>
            </a:r>
            <a:r>
              <a:rPr kumimoji="1" lang="en-US" sz="1800" b="1" dirty="0">
                <a:solidFill>
                  <a:srgbClr val="009900"/>
                </a:solidFill>
                <a:latin typeface="Courier New" pitchFamily="49" charset="0"/>
              </a:rPr>
              <a:t>x1 – </a:t>
            </a:r>
            <a:r>
              <a:rPr kumimoji="1" lang="ru-RU" sz="1800" b="1" dirty="0">
                <a:solidFill>
                  <a:srgbClr val="009900"/>
                </a:solidFill>
                <a:latin typeface="Courier New" pitchFamily="49" charset="0"/>
              </a:rPr>
              <a:t>следующее, матрица </a:t>
            </a:r>
            <a:r>
              <a:rPr kumimoji="1" lang="en-US" sz="1800" b="1" dirty="0">
                <a:solidFill>
                  <a:srgbClr val="009900"/>
                </a:solidFill>
                <a:latin typeface="Courier New" pitchFamily="49" charset="0"/>
              </a:rPr>
              <a:t>a </a:t>
            </a:r>
            <a:r>
              <a:rPr kumimoji="1" lang="ru-RU" sz="1800" b="1" dirty="0">
                <a:solidFill>
                  <a:srgbClr val="009900"/>
                </a:solidFill>
                <a:latin typeface="Courier New" pitchFamily="49" charset="0"/>
              </a:rPr>
              <a:t>хранится по </a:t>
            </a:r>
            <a:r>
              <a:rPr kumimoji="1" lang="ru-RU" sz="1800" b="1" dirty="0" smtClean="0">
                <a:solidFill>
                  <a:srgbClr val="009900"/>
                </a:solidFill>
                <a:latin typeface="Courier New" pitchFamily="49" charset="0"/>
              </a:rPr>
              <a:t>строкам</a:t>
            </a:r>
            <a:r>
              <a:rPr kumimoji="1" lang="en-US" sz="1800" b="1" dirty="0" smtClean="0">
                <a:solidFill>
                  <a:srgbClr val="009900"/>
                </a:solidFill>
                <a:latin typeface="Courier New" pitchFamily="49" charset="0"/>
              </a:rPr>
              <a:t>, f – </a:t>
            </a:r>
            <a:r>
              <a:rPr kumimoji="1" lang="ru-RU" sz="1800" b="1" dirty="0" smtClean="0">
                <a:solidFill>
                  <a:srgbClr val="009900"/>
                </a:solidFill>
                <a:latin typeface="Courier New" pitchFamily="49" charset="0"/>
              </a:rPr>
              <a:t>правая часть. Каждый поток вычисляет свой элемент вектора </a:t>
            </a:r>
            <a:r>
              <a:rPr kumimoji="1" lang="en-US" sz="1800" b="1" dirty="0" smtClean="0">
                <a:solidFill>
                  <a:srgbClr val="009900"/>
                </a:solidFill>
                <a:latin typeface="Courier New" pitchFamily="49" charset="0"/>
              </a:rPr>
              <a:t>x1, </a:t>
            </a:r>
            <a:r>
              <a:rPr kumimoji="1" lang="ru-RU" sz="1800" b="1" dirty="0" smtClean="0">
                <a:solidFill>
                  <a:srgbClr val="009900"/>
                </a:solidFill>
                <a:latin typeface="Courier New" pitchFamily="49" charset="0"/>
              </a:rPr>
              <a:t>общее число потоков равно </a:t>
            </a:r>
            <a:r>
              <a:rPr kumimoji="1" lang="en-US" sz="1800" b="1" dirty="0" smtClean="0">
                <a:solidFill>
                  <a:srgbClr val="009900"/>
                </a:solidFill>
                <a:latin typeface="Courier New" pitchFamily="49" charset="0"/>
              </a:rPr>
              <a:t>n.</a:t>
            </a:r>
            <a:r>
              <a:rPr kumimoji="1" lang="en-US" sz="1800" b="1" dirty="0">
                <a:solidFill>
                  <a:srgbClr val="009900"/>
                </a:solidFill>
                <a:latin typeface="Courier New" pitchFamily="49" charset="0"/>
              </a:rPr>
              <a:t> </a:t>
            </a:r>
            <a:r>
              <a:rPr kumimoji="1" lang="ru-RU" sz="1800" b="1" dirty="0" smtClean="0">
                <a:solidFill>
                  <a:srgbClr val="009900"/>
                </a:solidFill>
                <a:latin typeface="Courier New" pitchFamily="49" charset="0"/>
              </a:rPr>
              <a:t>*</a:t>
            </a:r>
            <a:r>
              <a:rPr kumimoji="1" lang="en-US" sz="1800" b="1" dirty="0">
                <a:solidFill>
                  <a:srgbClr val="009900"/>
                </a:solidFill>
                <a:latin typeface="Courier New" pitchFamily="49" charset="0"/>
              </a:rPr>
              <a:t>/</a:t>
            </a:r>
          </a:p>
          <a:p>
            <a:pPr>
              <a:buClr>
                <a:schemeClr val="accent2"/>
              </a:buClr>
              <a:buNone/>
            </a:pPr>
            <a:r>
              <a:rPr kumimoji="1" lang="en-US" sz="1800" b="1" dirty="0">
                <a:solidFill>
                  <a:srgbClr val="0000FF"/>
                </a:solidFill>
                <a:latin typeface="Courier New" pitchFamily="49" charset="0"/>
              </a:rPr>
              <a:t>__global__ void </a:t>
            </a:r>
            <a:r>
              <a:rPr kumimoji="1" lang="en-US" sz="1800" b="1" dirty="0">
                <a:latin typeface="Courier New" pitchFamily="49" charset="0"/>
              </a:rPr>
              <a:t>kernel (</a:t>
            </a:r>
            <a:r>
              <a:rPr kumimoji="1" lang="en-US" sz="1800" b="1" dirty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kumimoji="1" lang="en-US" sz="1800" b="1" dirty="0">
                <a:latin typeface="Courier New" pitchFamily="49" charset="0"/>
              </a:rPr>
              <a:t> * a, </a:t>
            </a:r>
            <a:r>
              <a:rPr kumimoji="1" lang="en-US" sz="1800" b="1" dirty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kumimoji="1" lang="en-US" sz="1800" b="1" dirty="0">
                <a:latin typeface="Courier New" pitchFamily="49" charset="0"/>
              </a:rPr>
              <a:t> * f, </a:t>
            </a:r>
            <a:r>
              <a:rPr kumimoji="1" lang="en-US" sz="1800" b="1" dirty="0" smtClean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kumimoji="1" lang="en-US" sz="1800" b="1" dirty="0" smtClean="0">
                <a:latin typeface="Courier New" pitchFamily="49" charset="0"/>
              </a:rPr>
              <a:t> *</a:t>
            </a:r>
            <a:r>
              <a:rPr kumimoji="1" lang="ru-RU" sz="1800" b="1" dirty="0" smtClean="0">
                <a:latin typeface="Courier New" pitchFamily="49" charset="0"/>
              </a:rPr>
              <a:t> </a:t>
            </a:r>
            <a:r>
              <a:rPr kumimoji="1" lang="en-US" sz="1800" b="1" dirty="0" smtClean="0">
                <a:latin typeface="Courier New" pitchFamily="49" charset="0"/>
              </a:rPr>
              <a:t>x0, </a:t>
            </a:r>
            <a:r>
              <a:rPr kumimoji="1" lang="ru-RU" sz="1800" b="1" dirty="0" smtClean="0">
                <a:latin typeface="Courier New" pitchFamily="49" charset="0"/>
              </a:rPr>
              <a:t>	</a:t>
            </a:r>
            <a:r>
              <a:rPr kumimoji="1" lang="en-US" sz="1800" b="1" dirty="0" smtClean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kumimoji="1" lang="en-US" sz="1800" b="1" dirty="0" smtClean="0">
                <a:latin typeface="Courier New" pitchFamily="49" charset="0"/>
              </a:rPr>
              <a:t> </a:t>
            </a:r>
            <a:r>
              <a:rPr kumimoji="1" lang="en-US" sz="1800" b="1" dirty="0">
                <a:latin typeface="Courier New" pitchFamily="49" charset="0"/>
              </a:rPr>
              <a:t>* x1, </a:t>
            </a:r>
            <a:r>
              <a:rPr kumimoji="1" lang="en-US" sz="18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kumimoji="1" lang="en-US" sz="1800" b="1" dirty="0">
                <a:latin typeface="Courier New" pitchFamily="49" charset="0"/>
              </a:rPr>
              <a:t> n</a:t>
            </a:r>
            <a:r>
              <a:rPr kumimoji="1" lang="en-US" sz="1800" b="1" dirty="0" smtClean="0">
                <a:latin typeface="Courier New" pitchFamily="49" charset="0"/>
              </a:rPr>
              <a:t>)</a:t>
            </a:r>
          </a:p>
          <a:p>
            <a:pPr>
              <a:buClr>
                <a:schemeClr val="accent2"/>
              </a:buClr>
              <a:buNone/>
            </a:pPr>
            <a:r>
              <a:rPr kumimoji="1" lang="en-US" sz="1800" b="1" dirty="0" smtClean="0">
                <a:latin typeface="Courier New" pitchFamily="49" charset="0"/>
              </a:rPr>
              <a:t>{</a:t>
            </a:r>
            <a:endParaRPr kumimoji="1" lang="en-US" sz="1800" b="1" dirty="0">
              <a:latin typeface="Courier New" pitchFamily="49" charset="0"/>
            </a:endParaRPr>
          </a:p>
          <a:p>
            <a:pPr>
              <a:buClr>
                <a:schemeClr val="accent2"/>
              </a:buClr>
              <a:buNone/>
            </a:pPr>
            <a:r>
              <a:rPr kumimoji="1" lang="en-US" sz="1800" b="1" dirty="0">
                <a:latin typeface="Courier New" pitchFamily="49" charset="0"/>
              </a:rPr>
              <a:t>  </a:t>
            </a:r>
            <a:r>
              <a:rPr kumimoji="1" lang="en-US" sz="18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kumimoji="1" lang="en-US" sz="1800" b="1" dirty="0">
                <a:latin typeface="Courier New" pitchFamily="49" charset="0"/>
              </a:rPr>
              <a:t> </a:t>
            </a:r>
            <a:r>
              <a:rPr kumimoji="1" lang="en-US" sz="1800" b="1" dirty="0" err="1">
                <a:latin typeface="Courier New" pitchFamily="49" charset="0"/>
              </a:rPr>
              <a:t>idx</a:t>
            </a:r>
            <a:r>
              <a:rPr kumimoji="1" lang="en-US" sz="1800" b="1" dirty="0">
                <a:latin typeface="Courier New" pitchFamily="49" charset="0"/>
              </a:rPr>
              <a:t> = </a:t>
            </a:r>
            <a:r>
              <a:rPr kumimoji="1" lang="en-US" sz="1800" b="1" dirty="0" err="1">
                <a:latin typeface="Courier New" pitchFamily="49" charset="0"/>
              </a:rPr>
              <a:t>blockIdx.x</a:t>
            </a:r>
            <a:r>
              <a:rPr kumimoji="1" lang="en-US" sz="1800" b="1" dirty="0">
                <a:latin typeface="Courier New" pitchFamily="49" charset="0"/>
              </a:rPr>
              <a:t> * </a:t>
            </a:r>
            <a:r>
              <a:rPr kumimoji="1" lang="en-US" sz="1800" b="1" dirty="0" err="1">
                <a:latin typeface="Courier New" pitchFamily="49" charset="0"/>
              </a:rPr>
              <a:t>blockDim.x</a:t>
            </a:r>
            <a:r>
              <a:rPr kumimoji="1" lang="en-US" sz="1800" b="1" dirty="0">
                <a:latin typeface="Courier New" pitchFamily="49" charset="0"/>
              </a:rPr>
              <a:t> + </a:t>
            </a:r>
            <a:r>
              <a:rPr kumimoji="1" lang="en-US" sz="1800" b="1" dirty="0" err="1" smtClean="0">
                <a:latin typeface="Courier New" pitchFamily="49" charset="0"/>
              </a:rPr>
              <a:t>threadIdx.x</a:t>
            </a:r>
            <a:r>
              <a:rPr kumimoji="1" lang="en-US" sz="1800" b="1" dirty="0">
                <a:latin typeface="Courier New" pitchFamily="49" charset="0"/>
              </a:rPr>
              <a:t>;</a:t>
            </a:r>
          </a:p>
          <a:p>
            <a:pPr>
              <a:buClr>
                <a:schemeClr val="accent2"/>
              </a:buClr>
              <a:buNone/>
            </a:pPr>
            <a:r>
              <a:rPr kumimoji="1" lang="en-US" sz="1800" b="1" dirty="0">
                <a:latin typeface="Courier New" pitchFamily="49" charset="0"/>
              </a:rPr>
              <a:t>  </a:t>
            </a:r>
            <a:r>
              <a:rPr kumimoji="1" lang="en-US" sz="18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kumimoji="1" lang="en-US" sz="1800" b="1" dirty="0">
                <a:latin typeface="Courier New" pitchFamily="49" charset="0"/>
              </a:rPr>
              <a:t> </a:t>
            </a:r>
            <a:r>
              <a:rPr kumimoji="1" lang="en-US" sz="1800" b="1" dirty="0" err="1">
                <a:latin typeface="Courier New" pitchFamily="49" charset="0"/>
              </a:rPr>
              <a:t>ia</a:t>
            </a:r>
            <a:r>
              <a:rPr kumimoji="1" lang="en-US" sz="1800" b="1" dirty="0">
                <a:latin typeface="Courier New" pitchFamily="49" charset="0"/>
              </a:rPr>
              <a:t> </a:t>
            </a:r>
            <a:r>
              <a:rPr kumimoji="1" lang="en-US" sz="1800" b="1" dirty="0" smtClean="0">
                <a:latin typeface="Courier New" pitchFamily="49" charset="0"/>
              </a:rPr>
              <a:t>= </a:t>
            </a:r>
            <a:r>
              <a:rPr kumimoji="1" lang="en-US" sz="1800" b="1" dirty="0">
                <a:latin typeface="Courier New" pitchFamily="49" charset="0"/>
              </a:rPr>
              <a:t>n * </a:t>
            </a:r>
            <a:r>
              <a:rPr kumimoji="1" lang="en-US" sz="1800" b="1" dirty="0" err="1">
                <a:latin typeface="Courier New" pitchFamily="49" charset="0"/>
              </a:rPr>
              <a:t>idx</a:t>
            </a:r>
            <a:r>
              <a:rPr kumimoji="1" lang="en-US" sz="1800" b="1" dirty="0" smtClean="0">
                <a:latin typeface="Courier New" pitchFamily="49" charset="0"/>
              </a:rPr>
              <a:t>;</a:t>
            </a:r>
          </a:p>
          <a:p>
            <a:pPr>
              <a:buClr>
                <a:schemeClr val="accent2"/>
              </a:buClr>
              <a:buNone/>
            </a:pPr>
            <a:r>
              <a:rPr kumimoji="1" lang="en-US" sz="1800" b="1" dirty="0">
                <a:latin typeface="Courier New" pitchFamily="49" charset="0"/>
              </a:rPr>
              <a:t> </a:t>
            </a:r>
            <a:r>
              <a:rPr kumimoji="1" lang="en-US" sz="1800" b="1" dirty="0" smtClean="0">
                <a:latin typeface="Courier New" pitchFamily="49" charset="0"/>
              </a:rPr>
              <a:t> </a:t>
            </a:r>
            <a:r>
              <a:rPr kumimoji="1" lang="en-US" sz="1800" b="1" dirty="0" smtClean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kumimoji="1" lang="en-US" sz="1800" b="1" dirty="0" smtClean="0">
                <a:latin typeface="Courier New" pitchFamily="49" charset="0"/>
              </a:rPr>
              <a:t> </a:t>
            </a:r>
            <a:r>
              <a:rPr kumimoji="1" lang="en-US" sz="1800" b="1" dirty="0">
                <a:latin typeface="Courier New" pitchFamily="49" charset="0"/>
              </a:rPr>
              <a:t>sum = 0.0f;</a:t>
            </a:r>
          </a:p>
          <a:p>
            <a:pPr>
              <a:buClr>
                <a:schemeClr val="accent2"/>
              </a:buClr>
              <a:buNone/>
            </a:pPr>
            <a:r>
              <a:rPr kumimoji="1" lang="en-US" sz="1800" b="1" dirty="0">
                <a:latin typeface="Courier New" pitchFamily="49" charset="0"/>
              </a:rPr>
              <a:t>  </a:t>
            </a:r>
            <a:r>
              <a:rPr kumimoji="1" lang="en-US" sz="1800" b="1" dirty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kumimoji="1" lang="en-US" sz="1800" b="1" dirty="0">
                <a:latin typeface="Courier New" pitchFamily="49" charset="0"/>
              </a:rPr>
              <a:t> </a:t>
            </a:r>
            <a:r>
              <a:rPr kumimoji="1" lang="en-US" sz="1800" b="1" dirty="0" smtClean="0">
                <a:latin typeface="Courier New" pitchFamily="49" charset="0"/>
              </a:rPr>
              <a:t>(</a:t>
            </a:r>
            <a:r>
              <a:rPr kumimoji="1" lang="en-US" sz="18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kumimoji="1" lang="en-US" sz="1800" b="1" dirty="0" smtClean="0">
                <a:latin typeface="Courier New" pitchFamily="49" charset="0"/>
              </a:rPr>
              <a:t> </a:t>
            </a:r>
            <a:r>
              <a:rPr kumimoji="1" lang="en-US" sz="1800" b="1" dirty="0">
                <a:latin typeface="Courier New" pitchFamily="49" charset="0"/>
              </a:rPr>
              <a:t>i = 0; i &lt; n; i</a:t>
            </a:r>
            <a:r>
              <a:rPr kumimoji="1" lang="en-US" sz="1800" b="1" dirty="0" smtClean="0">
                <a:latin typeface="Courier New" pitchFamily="49" charset="0"/>
              </a:rPr>
              <a:t>++)</a:t>
            </a:r>
            <a:endParaRPr kumimoji="1" lang="en-US" sz="1800" b="1" dirty="0">
              <a:latin typeface="Courier New" pitchFamily="49" charset="0"/>
            </a:endParaRPr>
          </a:p>
          <a:p>
            <a:pPr>
              <a:buClr>
                <a:schemeClr val="accent2"/>
              </a:buClr>
              <a:buNone/>
            </a:pPr>
            <a:r>
              <a:rPr kumimoji="1" lang="en-US" sz="1800" b="1" dirty="0">
                <a:latin typeface="Courier New" pitchFamily="49" charset="0"/>
              </a:rPr>
              <a:t>    </a:t>
            </a:r>
            <a:r>
              <a:rPr kumimoji="1" lang="ru-RU" sz="1800" b="1" dirty="0" smtClean="0">
                <a:latin typeface="Courier New" pitchFamily="49" charset="0"/>
              </a:rPr>
              <a:t>  </a:t>
            </a:r>
            <a:r>
              <a:rPr kumimoji="1" lang="en-US" sz="1800" b="1" dirty="0" smtClean="0">
                <a:latin typeface="Courier New" pitchFamily="49" charset="0"/>
              </a:rPr>
              <a:t>sum </a:t>
            </a:r>
            <a:r>
              <a:rPr kumimoji="1" lang="en-US" sz="1800" b="1" dirty="0">
                <a:latin typeface="Courier New" pitchFamily="49" charset="0"/>
              </a:rPr>
              <a:t>+= </a:t>
            </a:r>
            <a:r>
              <a:rPr kumimoji="1" lang="en-US" sz="1800" b="1" dirty="0" smtClean="0">
                <a:latin typeface="Courier New" pitchFamily="49" charset="0"/>
              </a:rPr>
              <a:t>a[</a:t>
            </a:r>
            <a:r>
              <a:rPr kumimoji="1" lang="en-US" sz="1800" b="1" dirty="0" err="1" smtClean="0">
                <a:latin typeface="Courier New" pitchFamily="49" charset="0"/>
              </a:rPr>
              <a:t>ia</a:t>
            </a:r>
            <a:r>
              <a:rPr kumimoji="1" lang="en-US" sz="1800" b="1" dirty="0" smtClean="0">
                <a:latin typeface="Courier New" pitchFamily="49" charset="0"/>
              </a:rPr>
              <a:t> </a:t>
            </a:r>
            <a:r>
              <a:rPr kumimoji="1" lang="en-US" sz="1800" b="1" dirty="0">
                <a:latin typeface="Courier New" pitchFamily="49" charset="0"/>
              </a:rPr>
              <a:t>+ i] * </a:t>
            </a:r>
            <a:r>
              <a:rPr kumimoji="1" lang="en-US" sz="1800" b="1" dirty="0" smtClean="0">
                <a:latin typeface="Courier New" pitchFamily="49" charset="0"/>
              </a:rPr>
              <a:t>x0[</a:t>
            </a:r>
            <a:r>
              <a:rPr kumimoji="1" lang="en-US" sz="1800" b="1" dirty="0" err="1" smtClean="0">
                <a:latin typeface="Courier New" pitchFamily="49" charset="0"/>
              </a:rPr>
              <a:t>i</a:t>
            </a:r>
            <a:r>
              <a:rPr kumimoji="1" lang="en-US" sz="1800" b="1" dirty="0" smtClean="0">
                <a:latin typeface="Courier New" pitchFamily="49" charset="0"/>
              </a:rPr>
              <a:t>];</a:t>
            </a:r>
            <a:endParaRPr kumimoji="1" lang="ru-RU" sz="1800" b="1" dirty="0">
              <a:latin typeface="Courier New" pitchFamily="49" charset="0"/>
            </a:endParaRPr>
          </a:p>
          <a:p>
            <a:pPr>
              <a:buClr>
                <a:schemeClr val="accent2"/>
              </a:buClr>
              <a:buNone/>
            </a:pPr>
            <a:r>
              <a:rPr kumimoji="1" lang="ru-RU" sz="1800" b="1" dirty="0" smtClean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kumimoji="1" lang="en-US" sz="1800" b="1" dirty="0" smtClean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kumimoji="1" lang="en-US" sz="1800" b="1" dirty="0" smtClean="0">
                <a:latin typeface="Courier New" pitchFamily="49" charset="0"/>
              </a:rPr>
              <a:t>alpha </a:t>
            </a:r>
            <a:r>
              <a:rPr kumimoji="1" lang="en-US" sz="1800" b="1" dirty="0">
                <a:latin typeface="Courier New" pitchFamily="49" charset="0"/>
              </a:rPr>
              <a:t>= 1.0f / </a:t>
            </a:r>
            <a:r>
              <a:rPr kumimoji="1" lang="en-US" sz="1800" b="1" dirty="0" smtClean="0">
                <a:latin typeface="Courier New" pitchFamily="49" charset="0"/>
              </a:rPr>
              <a:t>a[</a:t>
            </a:r>
            <a:r>
              <a:rPr kumimoji="1" lang="en-US" sz="1800" b="1" dirty="0" err="1" smtClean="0">
                <a:latin typeface="Courier New" pitchFamily="49" charset="0"/>
              </a:rPr>
              <a:t>ia</a:t>
            </a:r>
            <a:r>
              <a:rPr kumimoji="1" lang="en-US" sz="1800" b="1" dirty="0" smtClean="0">
                <a:latin typeface="Courier New" pitchFamily="49" charset="0"/>
              </a:rPr>
              <a:t> </a:t>
            </a:r>
            <a:r>
              <a:rPr kumimoji="1" lang="en-US" sz="1800" b="1" dirty="0">
                <a:latin typeface="Courier New" pitchFamily="49" charset="0"/>
              </a:rPr>
              <a:t>+ </a:t>
            </a:r>
            <a:r>
              <a:rPr kumimoji="1" lang="en-US" sz="1800" b="1" dirty="0" err="1">
                <a:latin typeface="Courier New" pitchFamily="49" charset="0"/>
              </a:rPr>
              <a:t>idx</a:t>
            </a:r>
            <a:r>
              <a:rPr kumimoji="1" lang="en-US" sz="1800" b="1" dirty="0">
                <a:latin typeface="Courier New" pitchFamily="49" charset="0"/>
              </a:rPr>
              <a:t>];</a:t>
            </a:r>
          </a:p>
          <a:p>
            <a:pPr>
              <a:buClr>
                <a:schemeClr val="accent2"/>
              </a:buClr>
              <a:buNone/>
            </a:pPr>
            <a:r>
              <a:rPr kumimoji="1" lang="en-US" sz="1800" b="1" dirty="0">
                <a:latin typeface="Courier New" pitchFamily="49" charset="0"/>
              </a:rPr>
              <a:t>  </a:t>
            </a:r>
            <a:r>
              <a:rPr kumimoji="1" lang="en-US" sz="1800" b="1" dirty="0" smtClean="0">
                <a:latin typeface="Courier New" pitchFamily="49" charset="0"/>
              </a:rPr>
              <a:t>x1[</a:t>
            </a:r>
            <a:r>
              <a:rPr kumimoji="1" lang="en-US" sz="1800" b="1" dirty="0" err="1" smtClean="0">
                <a:latin typeface="Courier New" pitchFamily="49" charset="0"/>
              </a:rPr>
              <a:t>idx</a:t>
            </a:r>
            <a:r>
              <a:rPr kumimoji="1" lang="en-US" sz="1800" b="1" dirty="0">
                <a:latin typeface="Courier New" pitchFamily="49" charset="0"/>
              </a:rPr>
              <a:t>] = </a:t>
            </a:r>
            <a:r>
              <a:rPr kumimoji="1" lang="en-US" sz="1800" b="1" dirty="0" smtClean="0">
                <a:latin typeface="Courier New" pitchFamily="49" charset="0"/>
              </a:rPr>
              <a:t>x0[</a:t>
            </a:r>
            <a:r>
              <a:rPr kumimoji="1" lang="en-US" sz="1800" b="1" dirty="0" err="1" smtClean="0">
                <a:latin typeface="Courier New" pitchFamily="49" charset="0"/>
              </a:rPr>
              <a:t>idx</a:t>
            </a:r>
            <a:r>
              <a:rPr kumimoji="1" lang="en-US" sz="1800" b="1" dirty="0">
                <a:latin typeface="Courier New" pitchFamily="49" charset="0"/>
              </a:rPr>
              <a:t>] + alpha * (f[</a:t>
            </a:r>
            <a:r>
              <a:rPr kumimoji="1" lang="en-US" sz="1800" b="1" dirty="0" err="1">
                <a:latin typeface="Courier New" pitchFamily="49" charset="0"/>
              </a:rPr>
              <a:t>idx</a:t>
            </a:r>
            <a:r>
              <a:rPr kumimoji="1" lang="en-US" sz="1800" b="1" dirty="0">
                <a:latin typeface="Courier New" pitchFamily="49" charset="0"/>
              </a:rPr>
              <a:t>] - sum);</a:t>
            </a:r>
          </a:p>
          <a:p>
            <a:pPr>
              <a:buClr>
                <a:schemeClr val="accent2"/>
              </a:buClr>
              <a:buNone/>
            </a:pPr>
            <a:r>
              <a:rPr kumimoji="1" lang="en-US" sz="1800" b="1" dirty="0">
                <a:latin typeface="Courier New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1043608" y="5733256"/>
            <a:ext cx="792088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1800" i="1" dirty="0" smtClean="0"/>
              <a:t>Использованы материалы</a:t>
            </a:r>
            <a:r>
              <a:rPr lang="en-US" sz="1800" i="1" dirty="0" smtClean="0"/>
              <a:t>:</a:t>
            </a:r>
            <a:r>
              <a:rPr lang="ru-RU" sz="1800" dirty="0" smtClean="0"/>
              <a:t> </a:t>
            </a:r>
            <a:r>
              <a:rPr lang="ru-RU" sz="1800" dirty="0"/>
              <a:t>А.В. Боресков, А.А. Харламов «Архитектура и программирование массивно-параллельных вычислительных систем»</a:t>
            </a:r>
          </a:p>
        </p:txBody>
      </p:sp>
    </p:spTree>
    <p:extLst>
      <p:ext uri="{BB962C8B-B14F-4D97-AF65-F5344CB8AC3E}">
        <p14:creationId xmlns:p14="http://schemas.microsoft.com/office/powerpoint/2010/main" val="2990690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052737"/>
            <a:ext cx="8424936" cy="4464496"/>
          </a:xfrm>
        </p:spPr>
        <p:txBody>
          <a:bodyPr/>
          <a:lstStyle/>
          <a:p>
            <a:pPr>
              <a:buClr>
                <a:schemeClr val="accent2"/>
              </a:buClr>
              <a:buNone/>
            </a:pPr>
            <a:r>
              <a:rPr kumimoji="1" lang="en-US" sz="1800" b="1" dirty="0">
                <a:solidFill>
                  <a:srgbClr val="009900"/>
                </a:solidFill>
                <a:latin typeface="Courier New" pitchFamily="49" charset="0"/>
              </a:rPr>
              <a:t>/* </a:t>
            </a:r>
            <a:r>
              <a:rPr kumimoji="1" lang="ru-RU" sz="1800" b="1" dirty="0">
                <a:solidFill>
                  <a:srgbClr val="009900"/>
                </a:solidFill>
                <a:latin typeface="Courier New" pitchFamily="49" charset="0"/>
              </a:rPr>
              <a:t>Одна итерация </a:t>
            </a:r>
            <a:r>
              <a:rPr kumimoji="1" lang="ru-RU" sz="1800" b="1" dirty="0" smtClean="0">
                <a:solidFill>
                  <a:srgbClr val="009900"/>
                </a:solidFill>
                <a:latin typeface="Courier New" pitchFamily="49" charset="0"/>
              </a:rPr>
              <a:t>метода Якоби</a:t>
            </a:r>
            <a:r>
              <a:rPr kumimoji="1" lang="en-US" sz="1800" b="1" dirty="0" smtClean="0">
                <a:solidFill>
                  <a:srgbClr val="009900"/>
                </a:solidFill>
                <a:latin typeface="Courier New" pitchFamily="49" charset="0"/>
              </a:rPr>
              <a:t> </a:t>
            </a:r>
            <a:r>
              <a:rPr kumimoji="1" lang="ru-RU" sz="1800" b="1" dirty="0" smtClean="0">
                <a:solidFill>
                  <a:srgbClr val="009900"/>
                </a:solidFill>
                <a:latin typeface="Courier New" pitchFamily="49" charset="0"/>
              </a:rPr>
              <a:t>для системы размера </a:t>
            </a:r>
            <a:r>
              <a:rPr kumimoji="1" lang="en-US" sz="1800" b="1" dirty="0" smtClean="0">
                <a:solidFill>
                  <a:srgbClr val="009900"/>
                </a:solidFill>
                <a:latin typeface="Courier New" pitchFamily="49" charset="0"/>
              </a:rPr>
              <a:t>n </a:t>
            </a:r>
            <a:r>
              <a:rPr kumimoji="1" lang="ru-RU" sz="1800" b="1" dirty="0" smtClean="0">
                <a:solidFill>
                  <a:srgbClr val="009900"/>
                </a:solidFill>
                <a:latin typeface="Courier New" pitchFamily="49" charset="0"/>
              </a:rPr>
              <a:t>на </a:t>
            </a:r>
            <a:r>
              <a:rPr kumimoji="1" lang="en-US" sz="1800" b="1" dirty="0" smtClean="0">
                <a:solidFill>
                  <a:srgbClr val="009900"/>
                </a:solidFill>
                <a:latin typeface="Courier New" pitchFamily="49" charset="0"/>
              </a:rPr>
              <a:t>n</a:t>
            </a:r>
            <a:r>
              <a:rPr kumimoji="1" lang="ru-RU" sz="1800" b="1" dirty="0">
                <a:solidFill>
                  <a:srgbClr val="009900"/>
                </a:solidFill>
                <a:latin typeface="Courier New" pitchFamily="49" charset="0"/>
              </a:rPr>
              <a:t>:</a:t>
            </a:r>
            <a:r>
              <a:rPr kumimoji="1" lang="en-US" sz="1800" b="1" dirty="0" smtClean="0">
                <a:solidFill>
                  <a:srgbClr val="009900"/>
                </a:solidFill>
                <a:latin typeface="Courier New" pitchFamily="49" charset="0"/>
              </a:rPr>
              <a:t> </a:t>
            </a:r>
            <a:r>
              <a:rPr kumimoji="1" lang="en-US" sz="1800" b="1" dirty="0">
                <a:solidFill>
                  <a:srgbClr val="009900"/>
                </a:solidFill>
                <a:latin typeface="Courier New" pitchFamily="49" charset="0"/>
              </a:rPr>
              <a:t>x0 – </a:t>
            </a:r>
            <a:r>
              <a:rPr kumimoji="1" lang="ru-RU" sz="1800" b="1" dirty="0">
                <a:solidFill>
                  <a:srgbClr val="009900"/>
                </a:solidFill>
                <a:latin typeface="Courier New" pitchFamily="49" charset="0"/>
              </a:rPr>
              <a:t>текущее приближение, </a:t>
            </a:r>
            <a:r>
              <a:rPr kumimoji="1" lang="en-US" sz="1800" b="1" dirty="0">
                <a:solidFill>
                  <a:srgbClr val="009900"/>
                </a:solidFill>
                <a:latin typeface="Courier New" pitchFamily="49" charset="0"/>
              </a:rPr>
              <a:t>x1 – </a:t>
            </a:r>
            <a:r>
              <a:rPr kumimoji="1" lang="ru-RU" sz="1800" b="1" dirty="0">
                <a:solidFill>
                  <a:srgbClr val="009900"/>
                </a:solidFill>
                <a:latin typeface="Courier New" pitchFamily="49" charset="0"/>
              </a:rPr>
              <a:t>следующее, матрица </a:t>
            </a:r>
            <a:r>
              <a:rPr kumimoji="1" lang="en-US" sz="1800" b="1" dirty="0">
                <a:solidFill>
                  <a:srgbClr val="009900"/>
                </a:solidFill>
                <a:latin typeface="Courier New" pitchFamily="49" charset="0"/>
              </a:rPr>
              <a:t>a </a:t>
            </a:r>
            <a:r>
              <a:rPr kumimoji="1" lang="ru-RU" sz="1800" b="1" dirty="0">
                <a:solidFill>
                  <a:srgbClr val="009900"/>
                </a:solidFill>
                <a:latin typeface="Courier New" pitchFamily="49" charset="0"/>
              </a:rPr>
              <a:t>хранится по </a:t>
            </a:r>
            <a:r>
              <a:rPr kumimoji="1" lang="ru-RU" sz="1800" b="1" dirty="0" smtClean="0">
                <a:solidFill>
                  <a:srgbClr val="009900"/>
                </a:solidFill>
                <a:latin typeface="Courier New" pitchFamily="49" charset="0"/>
              </a:rPr>
              <a:t>строкам</a:t>
            </a:r>
            <a:r>
              <a:rPr kumimoji="1" lang="en-US" sz="1800" b="1" dirty="0" smtClean="0">
                <a:solidFill>
                  <a:srgbClr val="009900"/>
                </a:solidFill>
                <a:latin typeface="Courier New" pitchFamily="49" charset="0"/>
              </a:rPr>
              <a:t>, f – </a:t>
            </a:r>
            <a:r>
              <a:rPr kumimoji="1" lang="ru-RU" sz="1800" b="1" dirty="0" smtClean="0">
                <a:solidFill>
                  <a:srgbClr val="009900"/>
                </a:solidFill>
                <a:latin typeface="Courier New" pitchFamily="49" charset="0"/>
              </a:rPr>
              <a:t>правая часть. Каждый поток вычисляет свой элемент вектора </a:t>
            </a:r>
            <a:r>
              <a:rPr kumimoji="1" lang="en-US" sz="1800" b="1" dirty="0" smtClean="0">
                <a:solidFill>
                  <a:srgbClr val="009900"/>
                </a:solidFill>
                <a:latin typeface="Courier New" pitchFamily="49" charset="0"/>
              </a:rPr>
              <a:t>x1, </a:t>
            </a:r>
            <a:r>
              <a:rPr kumimoji="1" lang="ru-RU" sz="1800" b="1" dirty="0" smtClean="0">
                <a:solidFill>
                  <a:srgbClr val="009900"/>
                </a:solidFill>
                <a:latin typeface="Courier New" pitchFamily="49" charset="0"/>
              </a:rPr>
              <a:t>общее число потоков равно </a:t>
            </a:r>
            <a:r>
              <a:rPr kumimoji="1" lang="en-US" sz="1800" b="1" dirty="0" smtClean="0">
                <a:solidFill>
                  <a:srgbClr val="009900"/>
                </a:solidFill>
                <a:latin typeface="Courier New" pitchFamily="49" charset="0"/>
              </a:rPr>
              <a:t>n.</a:t>
            </a:r>
            <a:r>
              <a:rPr kumimoji="1" lang="en-US" sz="1800" b="1" dirty="0">
                <a:solidFill>
                  <a:srgbClr val="009900"/>
                </a:solidFill>
                <a:latin typeface="Courier New" pitchFamily="49" charset="0"/>
              </a:rPr>
              <a:t> </a:t>
            </a:r>
            <a:r>
              <a:rPr kumimoji="1" lang="ru-RU" sz="1800" b="1" dirty="0" smtClean="0">
                <a:solidFill>
                  <a:srgbClr val="009900"/>
                </a:solidFill>
                <a:latin typeface="Courier New" pitchFamily="49" charset="0"/>
              </a:rPr>
              <a:t>*</a:t>
            </a:r>
            <a:r>
              <a:rPr kumimoji="1" lang="en-US" sz="1800" b="1" dirty="0">
                <a:solidFill>
                  <a:srgbClr val="009900"/>
                </a:solidFill>
                <a:latin typeface="Courier New" pitchFamily="49" charset="0"/>
              </a:rPr>
              <a:t>/</a:t>
            </a:r>
          </a:p>
          <a:p>
            <a:pPr>
              <a:buClr>
                <a:schemeClr val="accent2"/>
              </a:buClr>
              <a:buNone/>
            </a:pPr>
            <a:r>
              <a:rPr kumimoji="1" lang="en-US" sz="1800" b="1" dirty="0">
                <a:solidFill>
                  <a:srgbClr val="0000FF"/>
                </a:solidFill>
                <a:latin typeface="Courier New" pitchFamily="49" charset="0"/>
              </a:rPr>
              <a:t>__global__ void </a:t>
            </a:r>
            <a:r>
              <a:rPr kumimoji="1" lang="en-US" sz="1800" b="1" dirty="0">
                <a:latin typeface="Courier New" pitchFamily="49" charset="0"/>
              </a:rPr>
              <a:t>kernel (</a:t>
            </a:r>
            <a:r>
              <a:rPr kumimoji="1" lang="en-US" sz="1800" b="1" dirty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kumimoji="1" lang="en-US" sz="1800" b="1" dirty="0">
                <a:latin typeface="Courier New" pitchFamily="49" charset="0"/>
              </a:rPr>
              <a:t> * a, </a:t>
            </a:r>
            <a:r>
              <a:rPr kumimoji="1" lang="en-US" sz="1800" b="1" dirty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kumimoji="1" lang="en-US" sz="1800" b="1" dirty="0">
                <a:latin typeface="Courier New" pitchFamily="49" charset="0"/>
              </a:rPr>
              <a:t> * f, </a:t>
            </a:r>
            <a:r>
              <a:rPr kumimoji="1" lang="en-US" sz="1800" b="1" dirty="0" smtClean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kumimoji="1" lang="en-US" sz="1800" b="1" dirty="0" smtClean="0">
                <a:latin typeface="Courier New" pitchFamily="49" charset="0"/>
              </a:rPr>
              <a:t> *</a:t>
            </a:r>
            <a:r>
              <a:rPr kumimoji="1" lang="ru-RU" sz="1800" b="1" dirty="0" smtClean="0">
                <a:latin typeface="Courier New" pitchFamily="49" charset="0"/>
              </a:rPr>
              <a:t> </a:t>
            </a:r>
            <a:r>
              <a:rPr kumimoji="1" lang="en-US" sz="1800" b="1" dirty="0" smtClean="0">
                <a:latin typeface="Courier New" pitchFamily="49" charset="0"/>
              </a:rPr>
              <a:t>x0, </a:t>
            </a:r>
            <a:r>
              <a:rPr kumimoji="1" lang="ru-RU" sz="1800" b="1" dirty="0" smtClean="0">
                <a:latin typeface="Courier New" pitchFamily="49" charset="0"/>
              </a:rPr>
              <a:t>	</a:t>
            </a:r>
            <a:r>
              <a:rPr kumimoji="1" lang="en-US" sz="1800" b="1" dirty="0" smtClean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kumimoji="1" lang="en-US" sz="1800" b="1" dirty="0" smtClean="0">
                <a:latin typeface="Courier New" pitchFamily="49" charset="0"/>
              </a:rPr>
              <a:t> </a:t>
            </a:r>
            <a:r>
              <a:rPr kumimoji="1" lang="en-US" sz="1800" b="1" dirty="0">
                <a:latin typeface="Courier New" pitchFamily="49" charset="0"/>
              </a:rPr>
              <a:t>* x1, </a:t>
            </a:r>
            <a:r>
              <a:rPr kumimoji="1" lang="en-US" sz="18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kumimoji="1" lang="en-US" sz="1800" b="1" dirty="0">
                <a:latin typeface="Courier New" pitchFamily="49" charset="0"/>
              </a:rPr>
              <a:t> n</a:t>
            </a:r>
            <a:r>
              <a:rPr kumimoji="1" lang="en-US" sz="1800" b="1" dirty="0" smtClean="0">
                <a:latin typeface="Courier New" pitchFamily="49" charset="0"/>
              </a:rPr>
              <a:t>)</a:t>
            </a:r>
          </a:p>
          <a:p>
            <a:pPr>
              <a:buClr>
                <a:schemeClr val="accent2"/>
              </a:buClr>
              <a:buNone/>
            </a:pPr>
            <a:r>
              <a:rPr kumimoji="1" lang="en-US" sz="1800" b="1" dirty="0" smtClean="0">
                <a:latin typeface="Courier New" pitchFamily="49" charset="0"/>
              </a:rPr>
              <a:t>{</a:t>
            </a:r>
            <a:endParaRPr kumimoji="1" lang="en-US" sz="1800" b="1" dirty="0">
              <a:latin typeface="Courier New" pitchFamily="49" charset="0"/>
            </a:endParaRPr>
          </a:p>
          <a:p>
            <a:pPr>
              <a:buClr>
                <a:schemeClr val="accent2"/>
              </a:buClr>
              <a:buNone/>
            </a:pPr>
            <a:r>
              <a:rPr kumimoji="1" lang="en-US" sz="1800" b="1" dirty="0">
                <a:latin typeface="Courier New" pitchFamily="49" charset="0"/>
              </a:rPr>
              <a:t>  </a:t>
            </a:r>
            <a:r>
              <a:rPr kumimoji="1" lang="en-US" sz="18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kumimoji="1" lang="en-US" sz="1800" b="1" dirty="0">
                <a:latin typeface="Courier New" pitchFamily="49" charset="0"/>
              </a:rPr>
              <a:t> </a:t>
            </a:r>
            <a:r>
              <a:rPr kumimoji="1" lang="en-US" sz="1800" b="1" dirty="0" err="1">
                <a:latin typeface="Courier New" pitchFamily="49" charset="0"/>
              </a:rPr>
              <a:t>idx</a:t>
            </a:r>
            <a:r>
              <a:rPr kumimoji="1" lang="en-US" sz="1800" b="1" dirty="0">
                <a:latin typeface="Courier New" pitchFamily="49" charset="0"/>
              </a:rPr>
              <a:t> = </a:t>
            </a:r>
            <a:r>
              <a:rPr kumimoji="1" lang="en-US" sz="1800" b="1" dirty="0" err="1">
                <a:latin typeface="Courier New" pitchFamily="49" charset="0"/>
              </a:rPr>
              <a:t>blockIdx.x</a:t>
            </a:r>
            <a:r>
              <a:rPr kumimoji="1" lang="en-US" sz="1800" b="1" dirty="0">
                <a:latin typeface="Courier New" pitchFamily="49" charset="0"/>
              </a:rPr>
              <a:t> * </a:t>
            </a:r>
            <a:r>
              <a:rPr kumimoji="1" lang="en-US" sz="1800" b="1" dirty="0" err="1">
                <a:latin typeface="Courier New" pitchFamily="49" charset="0"/>
              </a:rPr>
              <a:t>blockDim.x</a:t>
            </a:r>
            <a:r>
              <a:rPr kumimoji="1" lang="en-US" sz="1800" b="1" dirty="0">
                <a:latin typeface="Courier New" pitchFamily="49" charset="0"/>
              </a:rPr>
              <a:t> + </a:t>
            </a:r>
            <a:r>
              <a:rPr kumimoji="1" lang="en-US" sz="1800" b="1" dirty="0" err="1" smtClean="0">
                <a:latin typeface="Courier New" pitchFamily="49" charset="0"/>
              </a:rPr>
              <a:t>threadIdx.x</a:t>
            </a:r>
            <a:r>
              <a:rPr kumimoji="1" lang="en-US" sz="1800" b="1" dirty="0">
                <a:latin typeface="Courier New" pitchFamily="49" charset="0"/>
              </a:rPr>
              <a:t>;</a:t>
            </a:r>
          </a:p>
          <a:p>
            <a:pPr>
              <a:buClr>
                <a:schemeClr val="accent2"/>
              </a:buClr>
              <a:buNone/>
            </a:pPr>
            <a:r>
              <a:rPr kumimoji="1" lang="en-US" sz="1800" b="1" dirty="0">
                <a:latin typeface="Courier New" pitchFamily="49" charset="0"/>
              </a:rPr>
              <a:t>  </a:t>
            </a:r>
            <a:r>
              <a:rPr kumimoji="1" lang="en-US" sz="18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kumimoji="1" lang="en-US" sz="1800" b="1" dirty="0">
                <a:latin typeface="Courier New" pitchFamily="49" charset="0"/>
              </a:rPr>
              <a:t> </a:t>
            </a:r>
            <a:r>
              <a:rPr kumimoji="1" lang="en-US" sz="1800" b="1" dirty="0" err="1">
                <a:latin typeface="Courier New" pitchFamily="49" charset="0"/>
              </a:rPr>
              <a:t>ia</a:t>
            </a:r>
            <a:r>
              <a:rPr kumimoji="1" lang="en-US" sz="1800" b="1" dirty="0">
                <a:latin typeface="Courier New" pitchFamily="49" charset="0"/>
              </a:rPr>
              <a:t> </a:t>
            </a:r>
            <a:r>
              <a:rPr kumimoji="1" lang="en-US" sz="1800" b="1" dirty="0" smtClean="0">
                <a:latin typeface="Courier New" pitchFamily="49" charset="0"/>
              </a:rPr>
              <a:t>= </a:t>
            </a:r>
            <a:r>
              <a:rPr kumimoji="1" lang="en-US" sz="1800" b="1" dirty="0">
                <a:latin typeface="Courier New" pitchFamily="49" charset="0"/>
              </a:rPr>
              <a:t>n * </a:t>
            </a:r>
            <a:r>
              <a:rPr kumimoji="1" lang="en-US" sz="1800" b="1" dirty="0" err="1">
                <a:latin typeface="Courier New" pitchFamily="49" charset="0"/>
              </a:rPr>
              <a:t>idx</a:t>
            </a:r>
            <a:r>
              <a:rPr kumimoji="1" lang="en-US" sz="1800" b="1" dirty="0" smtClean="0">
                <a:latin typeface="Courier New" pitchFamily="49" charset="0"/>
              </a:rPr>
              <a:t>;</a:t>
            </a:r>
          </a:p>
          <a:p>
            <a:pPr>
              <a:buClr>
                <a:schemeClr val="accent2"/>
              </a:buClr>
              <a:buNone/>
            </a:pPr>
            <a:r>
              <a:rPr kumimoji="1" lang="en-US" sz="1800" b="1" dirty="0">
                <a:latin typeface="Courier New" pitchFamily="49" charset="0"/>
              </a:rPr>
              <a:t> </a:t>
            </a:r>
            <a:r>
              <a:rPr kumimoji="1" lang="en-US" sz="1800" b="1" dirty="0" smtClean="0">
                <a:latin typeface="Courier New" pitchFamily="49" charset="0"/>
              </a:rPr>
              <a:t> </a:t>
            </a:r>
            <a:r>
              <a:rPr kumimoji="1" lang="en-US" sz="1800" b="1" dirty="0" smtClean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kumimoji="1" lang="en-US" sz="1800" b="1" dirty="0" smtClean="0">
                <a:latin typeface="Courier New" pitchFamily="49" charset="0"/>
              </a:rPr>
              <a:t> </a:t>
            </a:r>
            <a:r>
              <a:rPr kumimoji="1" lang="en-US" sz="1800" b="1" dirty="0">
                <a:latin typeface="Courier New" pitchFamily="49" charset="0"/>
              </a:rPr>
              <a:t>sum = 0.0f;</a:t>
            </a:r>
          </a:p>
          <a:p>
            <a:pPr>
              <a:buClr>
                <a:schemeClr val="accent2"/>
              </a:buClr>
              <a:buNone/>
            </a:pPr>
            <a:r>
              <a:rPr kumimoji="1" lang="en-US" sz="1800" b="1" dirty="0">
                <a:latin typeface="Courier New" pitchFamily="49" charset="0"/>
              </a:rPr>
              <a:t>  </a:t>
            </a:r>
            <a:r>
              <a:rPr kumimoji="1" lang="en-US" sz="1800" b="1" dirty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kumimoji="1" lang="en-US" sz="1800" b="1" dirty="0">
                <a:latin typeface="Courier New" pitchFamily="49" charset="0"/>
              </a:rPr>
              <a:t> </a:t>
            </a:r>
            <a:r>
              <a:rPr kumimoji="1" lang="en-US" sz="1800" b="1" dirty="0" smtClean="0">
                <a:latin typeface="Courier New" pitchFamily="49" charset="0"/>
              </a:rPr>
              <a:t>(</a:t>
            </a:r>
            <a:r>
              <a:rPr kumimoji="1" lang="en-US" sz="18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kumimoji="1" lang="en-US" sz="1800" b="1" dirty="0" smtClean="0">
                <a:latin typeface="Courier New" pitchFamily="49" charset="0"/>
              </a:rPr>
              <a:t> </a:t>
            </a:r>
            <a:r>
              <a:rPr kumimoji="1" lang="en-US" sz="1800" b="1" dirty="0">
                <a:latin typeface="Courier New" pitchFamily="49" charset="0"/>
              </a:rPr>
              <a:t>i = 0; i &lt; n; i</a:t>
            </a:r>
            <a:r>
              <a:rPr kumimoji="1" lang="en-US" sz="1800" b="1" dirty="0" smtClean="0">
                <a:latin typeface="Courier New" pitchFamily="49" charset="0"/>
              </a:rPr>
              <a:t>++)</a:t>
            </a:r>
            <a:endParaRPr kumimoji="1" lang="en-US" sz="1800" b="1" dirty="0">
              <a:latin typeface="Courier New" pitchFamily="49" charset="0"/>
            </a:endParaRPr>
          </a:p>
          <a:p>
            <a:pPr>
              <a:buClr>
                <a:schemeClr val="accent2"/>
              </a:buClr>
              <a:buNone/>
            </a:pPr>
            <a:r>
              <a:rPr kumimoji="1" lang="en-US" sz="1800" b="1" dirty="0">
                <a:latin typeface="Courier New" pitchFamily="49" charset="0"/>
              </a:rPr>
              <a:t>    sum += </a:t>
            </a:r>
            <a:r>
              <a:rPr kumimoji="1" lang="en-US" sz="1800" b="1" dirty="0" smtClean="0">
                <a:latin typeface="Courier New" pitchFamily="49" charset="0"/>
              </a:rPr>
              <a:t>a[</a:t>
            </a:r>
            <a:r>
              <a:rPr kumimoji="1" lang="en-US" sz="1800" b="1" dirty="0" err="1" smtClean="0">
                <a:latin typeface="Courier New" pitchFamily="49" charset="0"/>
              </a:rPr>
              <a:t>ia</a:t>
            </a:r>
            <a:r>
              <a:rPr kumimoji="1" lang="en-US" sz="1800" b="1" dirty="0" smtClean="0">
                <a:latin typeface="Courier New" pitchFamily="49" charset="0"/>
              </a:rPr>
              <a:t> </a:t>
            </a:r>
            <a:r>
              <a:rPr kumimoji="1" lang="en-US" sz="1800" b="1" dirty="0">
                <a:latin typeface="Courier New" pitchFamily="49" charset="0"/>
              </a:rPr>
              <a:t>+ i] * </a:t>
            </a:r>
            <a:r>
              <a:rPr kumimoji="1" lang="en-US" sz="1800" b="1" dirty="0" smtClean="0">
                <a:latin typeface="Courier New" pitchFamily="49" charset="0"/>
              </a:rPr>
              <a:t>x0[i];</a:t>
            </a:r>
            <a:r>
              <a:rPr kumimoji="1" lang="ru-RU" sz="1800" b="1" dirty="0" smtClean="0">
                <a:latin typeface="Courier New" pitchFamily="49" charset="0"/>
              </a:rPr>
              <a:t> </a:t>
            </a:r>
            <a:r>
              <a:rPr kumimoji="1"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/* </a:t>
            </a:r>
            <a:r>
              <a:rPr kumimoji="1" lang="ru-RU" sz="1800" b="1" dirty="0" smtClean="0">
                <a:solidFill>
                  <a:srgbClr val="FF0000"/>
                </a:solidFill>
                <a:latin typeface="Courier New" pitchFamily="49" charset="0"/>
              </a:rPr>
              <a:t>плохой вариант</a:t>
            </a:r>
            <a:r>
              <a:rPr kumimoji="1"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kumimoji="1" lang="ru-RU" sz="1800" b="1" dirty="0" smtClean="0">
                <a:solidFill>
                  <a:srgbClr val="FF0000"/>
                </a:solidFill>
                <a:latin typeface="Courier New" pitchFamily="49" charset="0"/>
              </a:rPr>
              <a:t>доступа к </a:t>
            </a:r>
            <a:r>
              <a:rPr kumimoji="1"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</a:p>
          <a:p>
            <a:pPr>
              <a:buClr>
                <a:schemeClr val="accent2"/>
              </a:buClr>
              <a:buNone/>
            </a:pPr>
            <a:r>
              <a:rPr kumimoji="1" lang="en-US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kumimoji="1"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       a[], </a:t>
            </a:r>
            <a:r>
              <a:rPr kumimoji="1" lang="ru-RU" sz="1800" b="1" dirty="0" smtClean="0">
                <a:solidFill>
                  <a:srgbClr val="00B050"/>
                </a:solidFill>
                <a:latin typeface="Courier New" pitchFamily="49" charset="0"/>
              </a:rPr>
              <a:t>лучше хранить ее по столбцам</a:t>
            </a:r>
            <a:r>
              <a:rPr kumimoji="1" lang="en-US" sz="1800" b="1" dirty="0">
                <a:solidFill>
                  <a:srgbClr val="00B050"/>
                </a:solidFill>
                <a:latin typeface="Courier New" pitchFamily="49" charset="0"/>
              </a:rPr>
              <a:t>:</a:t>
            </a:r>
            <a:r>
              <a:rPr kumimoji="1" lang="ru-RU" sz="1800" b="1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kumimoji="1"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a[</a:t>
            </a:r>
            <a:r>
              <a:rPr kumimoji="1" lang="en-US" sz="1800" b="1" dirty="0" err="1" smtClean="0">
                <a:solidFill>
                  <a:srgbClr val="00B050"/>
                </a:solidFill>
                <a:latin typeface="Courier New" pitchFamily="49" charset="0"/>
              </a:rPr>
              <a:t>i</a:t>
            </a:r>
            <a:r>
              <a:rPr kumimoji="1"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*n + </a:t>
            </a:r>
            <a:r>
              <a:rPr kumimoji="1" lang="en-US" sz="1800" b="1" dirty="0" err="1" smtClean="0">
                <a:solidFill>
                  <a:srgbClr val="00B050"/>
                </a:solidFill>
                <a:latin typeface="Courier New" pitchFamily="49" charset="0"/>
              </a:rPr>
              <a:t>idx</a:t>
            </a:r>
            <a:r>
              <a:rPr kumimoji="1"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]</a:t>
            </a:r>
            <a:r>
              <a:rPr kumimoji="1"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*/</a:t>
            </a:r>
            <a:r>
              <a:rPr kumimoji="1" lang="ru-RU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endParaRPr kumimoji="1" lang="en-US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buClr>
                <a:schemeClr val="accent2"/>
              </a:buClr>
              <a:buNone/>
            </a:pPr>
            <a:r>
              <a:rPr kumimoji="1" lang="ru-RU" sz="1800" b="1" dirty="0">
                <a:latin typeface="Courier New" pitchFamily="49" charset="0"/>
              </a:rPr>
              <a:t> </a:t>
            </a:r>
            <a:r>
              <a:rPr kumimoji="1" lang="ru-RU" sz="1800" b="1" dirty="0" smtClean="0">
                <a:latin typeface="Courier New" pitchFamily="49" charset="0"/>
              </a:rPr>
              <a:t> </a:t>
            </a:r>
            <a:r>
              <a:rPr kumimoji="1" lang="en-US" sz="1800" b="1" dirty="0" smtClean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kumimoji="1" lang="en-US" sz="1800" b="1" dirty="0" smtClean="0">
                <a:latin typeface="Courier New" pitchFamily="49" charset="0"/>
              </a:rPr>
              <a:t>alpha </a:t>
            </a:r>
            <a:r>
              <a:rPr kumimoji="1" lang="en-US" sz="1800" b="1" dirty="0">
                <a:latin typeface="Courier New" pitchFamily="49" charset="0"/>
              </a:rPr>
              <a:t>= 1.0f / </a:t>
            </a:r>
            <a:r>
              <a:rPr kumimoji="1" lang="en-US" sz="1800" b="1" dirty="0" smtClean="0">
                <a:latin typeface="Courier New" pitchFamily="49" charset="0"/>
              </a:rPr>
              <a:t>a[</a:t>
            </a:r>
            <a:r>
              <a:rPr kumimoji="1" lang="en-US" sz="1800" b="1" dirty="0" err="1" smtClean="0">
                <a:latin typeface="Courier New" pitchFamily="49" charset="0"/>
              </a:rPr>
              <a:t>ia</a:t>
            </a:r>
            <a:r>
              <a:rPr kumimoji="1" lang="en-US" sz="1800" b="1" dirty="0" smtClean="0">
                <a:latin typeface="Courier New" pitchFamily="49" charset="0"/>
              </a:rPr>
              <a:t> </a:t>
            </a:r>
            <a:r>
              <a:rPr kumimoji="1" lang="en-US" sz="1800" b="1" dirty="0">
                <a:latin typeface="Courier New" pitchFamily="49" charset="0"/>
              </a:rPr>
              <a:t>+ </a:t>
            </a:r>
            <a:r>
              <a:rPr kumimoji="1" lang="en-US" sz="1800" b="1" dirty="0" err="1">
                <a:latin typeface="Courier New" pitchFamily="49" charset="0"/>
              </a:rPr>
              <a:t>idx</a:t>
            </a:r>
            <a:r>
              <a:rPr kumimoji="1" lang="en-US" sz="1800" b="1" dirty="0" smtClean="0">
                <a:latin typeface="Courier New" pitchFamily="49" charset="0"/>
              </a:rPr>
              <a:t>];</a:t>
            </a:r>
            <a:r>
              <a:rPr kumimoji="1" lang="ru-RU" sz="1800" b="1" dirty="0" smtClean="0">
                <a:latin typeface="Courier New" pitchFamily="49" charset="0"/>
              </a:rPr>
              <a:t> </a:t>
            </a:r>
            <a:r>
              <a:rPr kumimoji="1"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// </a:t>
            </a:r>
            <a:r>
              <a:rPr kumimoji="1" lang="ru-RU" sz="1800" b="1" dirty="0" smtClean="0">
                <a:solidFill>
                  <a:srgbClr val="FF0000"/>
                </a:solidFill>
                <a:latin typeface="Courier New" pitchFamily="49" charset="0"/>
              </a:rPr>
              <a:t>здесь тоже</a:t>
            </a:r>
            <a:endParaRPr kumimoji="1" lang="en-US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buClr>
                <a:schemeClr val="accent2"/>
              </a:buClr>
              <a:buNone/>
            </a:pPr>
            <a:r>
              <a:rPr kumimoji="1" lang="en-US" sz="1800" b="1" dirty="0">
                <a:latin typeface="Courier New" pitchFamily="49" charset="0"/>
              </a:rPr>
              <a:t>  </a:t>
            </a:r>
            <a:r>
              <a:rPr kumimoji="1" lang="en-US" sz="1800" b="1" dirty="0" smtClean="0">
                <a:latin typeface="Courier New" pitchFamily="49" charset="0"/>
              </a:rPr>
              <a:t>x1[</a:t>
            </a:r>
            <a:r>
              <a:rPr kumimoji="1" lang="en-US" sz="1800" b="1" dirty="0" err="1" smtClean="0">
                <a:latin typeface="Courier New" pitchFamily="49" charset="0"/>
              </a:rPr>
              <a:t>idx</a:t>
            </a:r>
            <a:r>
              <a:rPr kumimoji="1" lang="en-US" sz="1800" b="1" dirty="0">
                <a:latin typeface="Courier New" pitchFamily="49" charset="0"/>
              </a:rPr>
              <a:t>] = </a:t>
            </a:r>
            <a:r>
              <a:rPr kumimoji="1" lang="en-US" sz="1800" b="1" dirty="0" smtClean="0">
                <a:latin typeface="Courier New" pitchFamily="49" charset="0"/>
              </a:rPr>
              <a:t>x0[</a:t>
            </a:r>
            <a:r>
              <a:rPr kumimoji="1" lang="en-US" sz="1800" b="1" dirty="0" err="1" smtClean="0">
                <a:latin typeface="Courier New" pitchFamily="49" charset="0"/>
              </a:rPr>
              <a:t>idx</a:t>
            </a:r>
            <a:r>
              <a:rPr kumimoji="1" lang="en-US" sz="1800" b="1" dirty="0">
                <a:latin typeface="Courier New" pitchFamily="49" charset="0"/>
              </a:rPr>
              <a:t>] + alpha * (f[</a:t>
            </a:r>
            <a:r>
              <a:rPr kumimoji="1" lang="en-US" sz="1800" b="1" dirty="0" err="1">
                <a:latin typeface="Courier New" pitchFamily="49" charset="0"/>
              </a:rPr>
              <a:t>idx</a:t>
            </a:r>
            <a:r>
              <a:rPr kumimoji="1" lang="en-US" sz="1800" b="1" dirty="0">
                <a:latin typeface="Courier New" pitchFamily="49" charset="0"/>
              </a:rPr>
              <a:t>] - sum</a:t>
            </a:r>
            <a:r>
              <a:rPr kumimoji="1" lang="en-US" sz="1800" b="1" dirty="0" smtClean="0">
                <a:latin typeface="Courier New" pitchFamily="49" charset="0"/>
              </a:rPr>
              <a:t>);</a:t>
            </a:r>
            <a:r>
              <a:rPr kumimoji="1" lang="ru-RU" sz="1800" b="1" dirty="0" smtClean="0">
                <a:latin typeface="Courier New" pitchFamily="49" charset="0"/>
              </a:rPr>
              <a:t> </a:t>
            </a:r>
            <a:r>
              <a:rPr kumimoji="1"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kumimoji="1" lang="ru-RU" sz="1800" b="1" dirty="0" smtClean="0">
                <a:solidFill>
                  <a:srgbClr val="00B050"/>
                </a:solidFill>
                <a:latin typeface="Courier New" pitchFamily="49" charset="0"/>
              </a:rPr>
              <a:t>все </a:t>
            </a:r>
            <a:r>
              <a:rPr kumimoji="1" lang="ru-RU" sz="1800" b="1" dirty="0" err="1" smtClean="0">
                <a:solidFill>
                  <a:srgbClr val="00B050"/>
                </a:solidFill>
                <a:latin typeface="Courier New" pitchFamily="49" charset="0"/>
              </a:rPr>
              <a:t>ок</a:t>
            </a:r>
            <a:endParaRPr kumimoji="1" lang="en-US" sz="1800" b="1" dirty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buClr>
                <a:schemeClr val="accent2"/>
              </a:buClr>
              <a:buNone/>
            </a:pPr>
            <a:r>
              <a:rPr kumimoji="1" lang="en-US" sz="1800" b="1" dirty="0">
                <a:latin typeface="Courier New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1043608" y="5733256"/>
            <a:ext cx="792088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1800" i="1" dirty="0" smtClean="0"/>
              <a:t>Использованы материалы</a:t>
            </a:r>
            <a:r>
              <a:rPr lang="en-US" sz="1800" i="1" dirty="0" smtClean="0"/>
              <a:t>:</a:t>
            </a:r>
            <a:r>
              <a:rPr lang="ru-RU" sz="1800" dirty="0" smtClean="0"/>
              <a:t> </a:t>
            </a:r>
            <a:r>
              <a:rPr lang="ru-RU" sz="1800" dirty="0"/>
              <a:t>А.В. Боресков, А.А. Харламов «Архитектура и программирование массивно-параллельных вычислительных систем»</a:t>
            </a:r>
          </a:p>
        </p:txBody>
      </p:sp>
    </p:spTree>
    <p:extLst>
      <p:ext uri="{BB962C8B-B14F-4D97-AF65-F5344CB8AC3E}">
        <p14:creationId xmlns:p14="http://schemas.microsoft.com/office/powerpoint/2010/main" val="185073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Общие рекомендации</a:t>
            </a:r>
            <a:endParaRPr lang="en-US" dirty="0" smtClean="0"/>
          </a:p>
          <a:p>
            <a:r>
              <a:rPr lang="ru-RU" dirty="0" smtClean="0"/>
              <a:t>Оптимизация работы с памятью</a:t>
            </a:r>
          </a:p>
          <a:p>
            <a:r>
              <a:rPr lang="ru-RU" dirty="0" smtClean="0"/>
              <a:t>Пример: параллельная редукция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047" y="207963"/>
            <a:ext cx="8712441" cy="561975"/>
          </a:xfrm>
        </p:spPr>
        <p:txBody>
          <a:bodyPr/>
          <a:lstStyle/>
          <a:p>
            <a:r>
              <a:rPr lang="ru-RU" dirty="0" smtClean="0"/>
              <a:t>Эффективная работа с разделяемой памятью</a:t>
            </a:r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Типичная схема использования разделяемой памяти для уменьшения времени </a:t>
            </a:r>
            <a:r>
              <a:rPr lang="ru-RU" dirty="0" smtClean="0"/>
              <a:t>доступа </a:t>
            </a:r>
            <a:r>
              <a:rPr lang="ru-RU" dirty="0"/>
              <a:t>к глобальной памяти:</a:t>
            </a:r>
          </a:p>
          <a:p>
            <a:pPr lvl="1" algn="just"/>
            <a:r>
              <a:rPr lang="ru-RU" dirty="0" smtClean="0"/>
              <a:t>загрузка </a:t>
            </a:r>
            <a:r>
              <a:rPr lang="ru-RU" dirty="0"/>
              <a:t>интенсивно используемых данных из глобальной </a:t>
            </a:r>
            <a:r>
              <a:rPr lang="ru-RU" dirty="0" smtClean="0"/>
              <a:t>памяти;</a:t>
            </a:r>
            <a:endParaRPr lang="ru-RU" dirty="0"/>
          </a:p>
          <a:p>
            <a:pPr lvl="1" algn="just"/>
            <a:r>
              <a:rPr lang="ru-RU" dirty="0" smtClean="0"/>
              <a:t>синхронизация </a:t>
            </a:r>
            <a:r>
              <a:rPr lang="ru-RU" dirty="0"/>
              <a:t>(при необходимости</a:t>
            </a:r>
            <a:r>
              <a:rPr lang="ru-RU" dirty="0" smtClean="0"/>
              <a:t>);</a:t>
            </a:r>
            <a:endParaRPr lang="ru-RU" dirty="0"/>
          </a:p>
          <a:p>
            <a:pPr lvl="1" algn="just"/>
            <a:r>
              <a:rPr lang="ru-RU" dirty="0" smtClean="0"/>
              <a:t>вычисления </a:t>
            </a:r>
            <a:r>
              <a:rPr lang="ru-RU" dirty="0"/>
              <a:t>с использованием загруженных </a:t>
            </a:r>
            <a:r>
              <a:rPr lang="ru-RU" dirty="0" smtClean="0"/>
              <a:t>данных;</a:t>
            </a:r>
            <a:endParaRPr lang="ru-RU" dirty="0"/>
          </a:p>
          <a:p>
            <a:pPr lvl="1" algn="just"/>
            <a:r>
              <a:rPr lang="ru-RU" dirty="0" smtClean="0"/>
              <a:t>синхронизация </a:t>
            </a:r>
            <a:r>
              <a:rPr lang="ru-RU" dirty="0"/>
              <a:t>(при </a:t>
            </a:r>
            <a:r>
              <a:rPr lang="ru-RU" dirty="0" smtClean="0"/>
              <a:t>необходимости);</a:t>
            </a:r>
            <a:endParaRPr lang="ru-RU" dirty="0"/>
          </a:p>
          <a:p>
            <a:pPr lvl="1" algn="just"/>
            <a:r>
              <a:rPr lang="ru-RU" dirty="0" smtClean="0"/>
              <a:t>запись </a:t>
            </a:r>
            <a:r>
              <a:rPr lang="ru-RU" dirty="0"/>
              <a:t>результатов в глобальную </a:t>
            </a:r>
            <a:r>
              <a:rPr lang="ru-RU" dirty="0" smtClean="0"/>
              <a:t>память.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641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Эффективная работа с разделяемой </a:t>
            </a:r>
            <a:r>
              <a:rPr lang="ru-RU" dirty="0" smtClean="0"/>
              <a:t>памятью</a:t>
            </a:r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975"/>
            <a:ext cx="8291264" cy="4968875"/>
          </a:xfrm>
        </p:spPr>
        <p:txBody>
          <a:bodyPr/>
          <a:lstStyle/>
          <a:p>
            <a:pPr algn="just"/>
            <a:r>
              <a:rPr lang="ru-RU" dirty="0"/>
              <a:t>Разделяемая память разбита на </a:t>
            </a:r>
            <a:r>
              <a:rPr lang="ru-RU" dirty="0" smtClean="0"/>
              <a:t>банки (страницы) </a:t>
            </a:r>
            <a:r>
              <a:rPr lang="ru-RU" dirty="0"/>
              <a:t>таким образом, что последовательные 32-битные слова попадают в последовательные </a:t>
            </a:r>
            <a:r>
              <a:rPr lang="ru-RU" dirty="0" smtClean="0"/>
              <a:t>банки.</a:t>
            </a:r>
            <a:endParaRPr lang="ru-RU" dirty="0"/>
          </a:p>
          <a:p>
            <a:pPr algn="just"/>
            <a:r>
              <a:rPr lang="ru-RU" dirty="0" smtClean="0"/>
              <a:t>Каждый банк </a:t>
            </a:r>
            <a:r>
              <a:rPr lang="ru-RU" dirty="0"/>
              <a:t>работает независимо от других, возможен параллельный доступ к различным </a:t>
            </a:r>
            <a:r>
              <a:rPr lang="ru-RU" dirty="0" smtClean="0"/>
              <a:t>банкам.</a:t>
            </a:r>
            <a:endParaRPr lang="ru-RU" dirty="0"/>
          </a:p>
          <a:p>
            <a:pPr algn="just"/>
            <a:r>
              <a:rPr lang="ru-RU" dirty="0"/>
              <a:t>Доступ </a:t>
            </a:r>
            <a:r>
              <a:rPr lang="ru-RU" dirty="0" smtClean="0"/>
              <a:t>нескольких потоков к одному банку </a:t>
            </a:r>
            <a:r>
              <a:rPr lang="ru-RU" dirty="0" err="1"/>
              <a:t>сериализуется</a:t>
            </a:r>
            <a:r>
              <a:rPr lang="en-US" dirty="0"/>
              <a:t> (</a:t>
            </a:r>
            <a:r>
              <a:rPr lang="ru-RU" dirty="0"/>
              <a:t>происходит конфликт </a:t>
            </a:r>
            <a:r>
              <a:rPr lang="ru-RU" dirty="0" smtClean="0"/>
              <a:t>банков), исключение – чтение всеми потоками данных из одного и того же банка.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78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Эффективная работа с разделяемой памятью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Пример:</a:t>
            </a:r>
          </a:p>
          <a:p>
            <a:pPr lvl="1">
              <a:buNone/>
            </a:pPr>
            <a:r>
              <a:rPr lang="en-US" dirty="0"/>
              <a:t>__shared__ float x</a:t>
            </a:r>
            <a:r>
              <a:rPr lang="en-US" dirty="0" smtClean="0"/>
              <a:t>[32</a:t>
            </a:r>
            <a:r>
              <a:rPr lang="en-US" dirty="0"/>
              <a:t>];</a:t>
            </a:r>
          </a:p>
          <a:p>
            <a:pPr lvl="1">
              <a:buNone/>
            </a:pPr>
            <a:r>
              <a:rPr lang="en-US" dirty="0"/>
              <a:t>float data = x</a:t>
            </a:r>
            <a:r>
              <a:rPr lang="en-US" dirty="0" smtClean="0"/>
              <a:t>[</a:t>
            </a:r>
            <a:r>
              <a:rPr lang="en-US" dirty="0" err="1" smtClean="0"/>
              <a:t>BaseIndex</a:t>
            </a:r>
            <a:r>
              <a:rPr lang="en-US" dirty="0" smtClean="0"/>
              <a:t> </a:t>
            </a:r>
            <a:r>
              <a:rPr lang="en-US" dirty="0"/>
              <a:t>+ s * </a:t>
            </a:r>
            <a:r>
              <a:rPr lang="en-US" dirty="0" err="1"/>
              <a:t>tid</a:t>
            </a:r>
            <a:r>
              <a:rPr lang="en-US" dirty="0"/>
              <a:t>];</a:t>
            </a:r>
          </a:p>
          <a:p>
            <a:pPr lvl="1">
              <a:buNone/>
            </a:pPr>
            <a:endParaRPr lang="en-US" dirty="0"/>
          </a:p>
          <a:p>
            <a:r>
              <a:rPr lang="ru-RU" dirty="0" smtClean="0"/>
              <a:t>Пусть </a:t>
            </a:r>
            <a:r>
              <a:rPr lang="en-US" dirty="0" err="1" smtClean="0"/>
              <a:t>tid</a:t>
            </a:r>
            <a:r>
              <a:rPr lang="en-US" dirty="0" smtClean="0"/>
              <a:t> </a:t>
            </a:r>
            <a:r>
              <a:rPr lang="en-US" dirty="0"/>
              <a:t>– thread ID, s – </a:t>
            </a:r>
            <a:r>
              <a:rPr lang="ru-RU" dirty="0"/>
              <a:t>шаг доступа к элементам </a:t>
            </a:r>
            <a:r>
              <a:rPr lang="ru-RU" dirty="0" smtClean="0"/>
              <a:t>массива.</a:t>
            </a:r>
            <a:endParaRPr lang="ru-RU" dirty="0"/>
          </a:p>
          <a:p>
            <a:r>
              <a:rPr lang="ru-RU" dirty="0"/>
              <a:t>Потоки с </a:t>
            </a:r>
            <a:r>
              <a:rPr lang="en-US" dirty="0"/>
              <a:t>ID </a:t>
            </a:r>
            <a:r>
              <a:rPr lang="en-US" dirty="0" err="1"/>
              <a:t>tid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tid+n</a:t>
            </a:r>
            <a:r>
              <a:rPr lang="en-US" dirty="0"/>
              <a:t> </a:t>
            </a:r>
            <a:r>
              <a:rPr lang="ru-RU" dirty="0"/>
              <a:t>вызовут конфликт </a:t>
            </a:r>
            <a:r>
              <a:rPr lang="ru-RU" dirty="0" smtClean="0"/>
              <a:t>банков</a:t>
            </a:r>
            <a:r>
              <a:rPr lang="en-US" dirty="0" smtClean="0"/>
              <a:t>, </a:t>
            </a:r>
            <a:r>
              <a:rPr lang="ru-RU" dirty="0"/>
              <a:t>если </a:t>
            </a:r>
            <a:r>
              <a:rPr lang="en-US" dirty="0"/>
              <a:t>s</a:t>
            </a:r>
            <a:r>
              <a:rPr lang="ru-RU" dirty="0"/>
              <a:t>*</a:t>
            </a:r>
            <a:r>
              <a:rPr lang="en-US" dirty="0"/>
              <a:t>n </a:t>
            </a:r>
            <a:r>
              <a:rPr lang="ru-RU" dirty="0"/>
              <a:t>кратно числу </a:t>
            </a:r>
            <a:r>
              <a:rPr lang="ru-RU" dirty="0" smtClean="0"/>
              <a:t>банков </a:t>
            </a:r>
            <a:r>
              <a:rPr lang="en-US" dirty="0" smtClean="0"/>
              <a:t>m:</a:t>
            </a:r>
          </a:p>
          <a:p>
            <a:pPr lvl="1"/>
            <a:r>
              <a:rPr lang="en-US" dirty="0" smtClean="0"/>
              <a:t>m = 16, s = 2, n = 16, </a:t>
            </a:r>
            <a:r>
              <a:rPr lang="en-US" dirty="0" err="1" smtClean="0"/>
              <a:t>tid</a:t>
            </a:r>
            <a:r>
              <a:rPr lang="en-US" dirty="0" smtClean="0"/>
              <a:t> = 1:</a:t>
            </a:r>
          </a:p>
          <a:p>
            <a:pPr lvl="2"/>
            <a:r>
              <a:rPr lang="en-US" dirty="0" smtClean="0"/>
              <a:t>2*1 mod 16 == 2 </a:t>
            </a:r>
          </a:p>
          <a:p>
            <a:pPr lvl="2"/>
            <a:r>
              <a:rPr lang="en-US" dirty="0" smtClean="0"/>
              <a:t>2*(1+16) mod 16 == 34 mod 16 == 2</a:t>
            </a:r>
            <a:endParaRPr lang="en-US" dirty="0"/>
          </a:p>
          <a:p>
            <a:r>
              <a:rPr lang="ru-RU" dirty="0"/>
              <a:t>Для того, чтобы избежать конфликтов </a:t>
            </a:r>
            <a:r>
              <a:rPr lang="ru-RU" dirty="0" smtClean="0"/>
              <a:t>банков</a:t>
            </a:r>
            <a:r>
              <a:rPr lang="en-US" dirty="0" smtClean="0"/>
              <a:t>, </a:t>
            </a:r>
            <a:r>
              <a:rPr lang="ru-RU" dirty="0"/>
              <a:t>необходимо НОД(</a:t>
            </a:r>
            <a:r>
              <a:rPr lang="en-US" dirty="0"/>
              <a:t>m, s) = </a:t>
            </a:r>
            <a:r>
              <a:rPr lang="en-US" dirty="0" smtClean="0"/>
              <a:t>1</a:t>
            </a:r>
            <a:r>
              <a:rPr lang="ru-RU" dirty="0" smtClean="0"/>
              <a:t>.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709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Доступ к разделяемой памяти без конфликтов банков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483768" y="1064778"/>
            <a:ext cx="4320480" cy="5028518"/>
          </a:xfrm>
        </p:spPr>
      </p:pic>
      <p:sp>
        <p:nvSpPr>
          <p:cNvPr id="8" name="Содержимое 2"/>
          <p:cNvSpPr txBox="1">
            <a:spLocks/>
          </p:cNvSpPr>
          <p:nvPr/>
        </p:nvSpPr>
        <p:spPr bwMode="auto">
          <a:xfrm>
            <a:off x="1043608" y="6009246"/>
            <a:ext cx="792088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r">
              <a:buFont typeface="Wingdings" pitchFamily="2" charset="2"/>
              <a:buNone/>
            </a:pPr>
            <a:r>
              <a:rPr lang="ru-RU" sz="1800" i="1" dirty="0" smtClean="0"/>
              <a:t>Источник</a:t>
            </a:r>
            <a:r>
              <a:rPr lang="en-US" sz="1800" i="1" dirty="0" smtClean="0"/>
              <a:t>:</a:t>
            </a:r>
            <a:r>
              <a:rPr lang="ru-RU" sz="1800" dirty="0" smtClean="0"/>
              <a:t> </a:t>
            </a:r>
            <a:r>
              <a:rPr lang="en-US" sz="1800" dirty="0" smtClean="0"/>
              <a:t>NVIDIA CUDA C Programming Guide v. 3.2</a:t>
            </a:r>
            <a:endParaRPr lang="ru-RU" sz="1800" i="1" dirty="0"/>
          </a:p>
        </p:txBody>
      </p:sp>
    </p:spTree>
    <p:extLst>
      <p:ext uri="{BB962C8B-B14F-4D97-AF65-F5344CB8AC3E}">
        <p14:creationId xmlns:p14="http://schemas.microsoft.com/office/powerpoint/2010/main" val="2636637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к разделяемой памяти </a:t>
            </a:r>
            <a:r>
              <a:rPr lang="ru-RU" dirty="0" smtClean="0"/>
              <a:t>с конфликтами </a:t>
            </a:r>
            <a:r>
              <a:rPr lang="ru-RU" dirty="0"/>
              <a:t>банков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483768" y="1016024"/>
            <a:ext cx="4176464" cy="5137238"/>
          </a:xfrm>
        </p:spPr>
      </p:pic>
      <p:sp>
        <p:nvSpPr>
          <p:cNvPr id="8" name="Содержимое 2"/>
          <p:cNvSpPr txBox="1">
            <a:spLocks/>
          </p:cNvSpPr>
          <p:nvPr/>
        </p:nvSpPr>
        <p:spPr bwMode="auto">
          <a:xfrm>
            <a:off x="1043608" y="6009246"/>
            <a:ext cx="792088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r">
              <a:buFont typeface="Wingdings" pitchFamily="2" charset="2"/>
              <a:buNone/>
            </a:pPr>
            <a:r>
              <a:rPr lang="ru-RU" sz="1800" i="1" dirty="0" smtClean="0"/>
              <a:t>Источник</a:t>
            </a:r>
            <a:r>
              <a:rPr lang="en-US" sz="1800" i="1" dirty="0" smtClean="0"/>
              <a:t>:</a:t>
            </a:r>
            <a:r>
              <a:rPr lang="ru-RU" sz="1800" dirty="0" smtClean="0"/>
              <a:t> </a:t>
            </a:r>
            <a:r>
              <a:rPr lang="en-US" sz="1800" dirty="0" smtClean="0"/>
              <a:t>NVIDIA CUDA C Programming Guide v. 3.2</a:t>
            </a:r>
            <a:endParaRPr lang="ru-RU" sz="1800" i="1" dirty="0"/>
          </a:p>
        </p:txBody>
      </p:sp>
    </p:spTree>
    <p:extLst>
      <p:ext uri="{BB962C8B-B14F-4D97-AF65-F5344CB8AC3E}">
        <p14:creationId xmlns:p14="http://schemas.microsoft.com/office/powerpoint/2010/main" val="3174863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параллельная редукция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785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Дано:</a:t>
            </a:r>
          </a:p>
          <a:p>
            <a:pPr lvl="1"/>
            <a:r>
              <a:rPr lang="ru-RU" dirty="0"/>
              <a:t>Массив </a:t>
            </a:r>
          </a:p>
          <a:p>
            <a:pPr lvl="1"/>
            <a:r>
              <a:rPr lang="ru-RU" dirty="0"/>
              <a:t>Ассоциативная операция «+» (например, +, *, </a:t>
            </a:r>
            <a:r>
              <a:rPr lang="en-US" dirty="0"/>
              <a:t>min, max)</a:t>
            </a:r>
            <a:endParaRPr lang="ru-RU" dirty="0"/>
          </a:p>
          <a:p>
            <a:r>
              <a:rPr lang="ru-RU" dirty="0"/>
              <a:t>Необходимо найти</a:t>
            </a:r>
            <a:r>
              <a:rPr lang="ru-RU" dirty="0" smtClean="0"/>
              <a:t>: </a:t>
            </a:r>
            <a:endParaRPr lang="ru-RU" dirty="0"/>
          </a:p>
          <a:p>
            <a:r>
              <a:rPr lang="ru-RU" dirty="0"/>
              <a:t>Лимитирующий фактор – доступ к </a:t>
            </a:r>
            <a:r>
              <a:rPr lang="ru-RU" dirty="0" smtClean="0"/>
              <a:t>памяти.</a:t>
            </a:r>
          </a:p>
          <a:p>
            <a:pPr marL="0" indent="0">
              <a:buNone/>
            </a:pPr>
            <a:endParaRPr lang="ru-RU" dirty="0"/>
          </a:p>
          <a:p>
            <a:pPr marL="0" indent="0" algn="just">
              <a:buNone/>
            </a:pPr>
            <a:endParaRPr lang="en-US" i="1" dirty="0" smtClean="0"/>
          </a:p>
          <a:p>
            <a:pPr marL="0" indent="0" algn="just">
              <a:buNone/>
            </a:pPr>
            <a:r>
              <a:rPr lang="en-US" i="1" dirty="0" smtClean="0"/>
              <a:t>* </a:t>
            </a:r>
            <a:r>
              <a:rPr lang="ru-RU" i="1" dirty="0" smtClean="0"/>
              <a:t>Источник материала</a:t>
            </a:r>
            <a:r>
              <a:rPr lang="en-US" i="1" dirty="0" smtClean="0"/>
              <a:t> </a:t>
            </a:r>
            <a:r>
              <a:rPr lang="ru-RU" i="1" dirty="0" smtClean="0"/>
              <a:t>данного раздела</a:t>
            </a:r>
            <a:r>
              <a:rPr lang="ru-RU" dirty="0" smtClean="0"/>
              <a:t>: пример </a:t>
            </a:r>
            <a:r>
              <a:rPr lang="en-US" dirty="0" smtClean="0"/>
              <a:t>reduction </a:t>
            </a:r>
            <a:r>
              <a:rPr lang="ru-RU" dirty="0" smtClean="0"/>
              <a:t>в </a:t>
            </a:r>
            <a:r>
              <a:rPr lang="en-US" dirty="0" smtClean="0"/>
              <a:t>GPU Computing SDK</a:t>
            </a:r>
            <a:r>
              <a:rPr lang="ru-RU" dirty="0"/>
              <a:t> </a:t>
            </a:r>
            <a:r>
              <a:rPr lang="ru-RU" dirty="0" smtClean="0"/>
              <a:t>и соответствующая статья;</a:t>
            </a:r>
            <a:r>
              <a:rPr lang="en-US" dirty="0" smtClean="0"/>
              <a:t> </a:t>
            </a:r>
            <a:r>
              <a:rPr lang="ru-RU" dirty="0" smtClean="0"/>
              <a:t>А.В. Боресков, А.А. Харламов </a:t>
            </a:r>
            <a:r>
              <a:rPr lang="ru-RU" dirty="0"/>
              <a:t>«Иерархия памяти CUDA. </a:t>
            </a:r>
            <a:r>
              <a:rPr lang="ru-RU" dirty="0" err="1" smtClean="0"/>
              <a:t>Shared</a:t>
            </a:r>
            <a:r>
              <a:rPr lang="ru-RU" dirty="0" smtClean="0"/>
              <a:t>-память </a:t>
            </a:r>
            <a:r>
              <a:rPr lang="ru-RU" dirty="0"/>
              <a:t>и ее </a:t>
            </a:r>
            <a:r>
              <a:rPr lang="ru-RU" dirty="0" smtClean="0"/>
              <a:t>эффективное </a:t>
            </a:r>
            <a:r>
              <a:rPr lang="ru-RU" dirty="0"/>
              <a:t>использование. </a:t>
            </a:r>
            <a:r>
              <a:rPr lang="ru-RU" dirty="0" smtClean="0"/>
              <a:t>Параллельная редукция»</a:t>
            </a:r>
            <a:r>
              <a:rPr lang="en-US" dirty="0" smtClean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 smtClean="0"/>
              <a:t>Оптимизация приложений на </a:t>
            </a:r>
            <a:r>
              <a:rPr lang="en-US" dirty="0" smtClean="0"/>
              <a:t>CUDA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2484438" y="1628775"/>
          <a:ext cx="1731962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" name="Формула" r:id="rId3" imgW="812447" imgH="228501" progId="Equation.3">
                  <p:embed/>
                </p:oleObj>
              </mc:Choice>
              <mc:Fallback>
                <p:oleObj name="Формула" r:id="rId3" imgW="812447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628775"/>
                        <a:ext cx="1731962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085455"/>
              </p:ext>
            </p:extLst>
          </p:nvPr>
        </p:nvGraphicFramePr>
        <p:xfrm>
          <a:off x="3635896" y="2564904"/>
          <a:ext cx="28670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" name="Формула" r:id="rId5" imgW="1346200" imgH="228600" progId="Equation.3">
                  <p:embed/>
                </p:oleObj>
              </mc:Choice>
              <mc:Fallback>
                <p:oleObj name="Формула" r:id="rId5" imgW="13462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2564904"/>
                        <a:ext cx="2867025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6330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Иерархическое суммирование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1295921"/>
          </a:xfrm>
        </p:spPr>
        <p:txBody>
          <a:bodyPr/>
          <a:lstStyle/>
          <a:p>
            <a:r>
              <a:rPr lang="ru-RU" dirty="0"/>
              <a:t>Распределяем исходный массив между </a:t>
            </a:r>
            <a:r>
              <a:rPr lang="ru-RU" dirty="0" smtClean="0"/>
              <a:t>блоками.</a:t>
            </a:r>
            <a:endParaRPr lang="ru-RU" dirty="0"/>
          </a:p>
          <a:p>
            <a:r>
              <a:rPr lang="ru-RU" dirty="0"/>
              <a:t>Каждый блок производит иерархическое суммирование в разделяемой </a:t>
            </a:r>
            <a:r>
              <a:rPr lang="ru-RU" dirty="0" smtClean="0"/>
              <a:t>памяти.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/>
          </a:p>
        </p:txBody>
      </p:sp>
      <p:pic>
        <p:nvPicPr>
          <p:cNvPr id="7" name="Picture 5" descr="D:\Alex Books\CUDA-course\Images\4-6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492896"/>
            <a:ext cx="7638628" cy="362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38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 1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/>
          </a:p>
        </p:txBody>
      </p:sp>
      <p:pic>
        <p:nvPicPr>
          <p:cNvPr id="7" name="Picture 5" descr="D:\Alex Books\CUDA-course\Images\4-7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96752"/>
            <a:ext cx="8136904" cy="486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6154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 1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__global__</a:t>
            </a:r>
            <a:r>
              <a:rPr kumimoji="1" lang="ru-RU" sz="16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kumimoji="1" lang="ru-RU" sz="1600" b="1" dirty="0">
                <a:latin typeface="Courier New" pitchFamily="49" charset="0"/>
              </a:rPr>
              <a:t> reduce1 (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kumimoji="1" lang="ru-RU" sz="1600" b="1" dirty="0">
                <a:latin typeface="Courier New" pitchFamily="49" charset="0"/>
              </a:rPr>
              <a:t> * </a:t>
            </a:r>
            <a:r>
              <a:rPr kumimoji="1" lang="ru-RU" sz="1600" b="1" dirty="0" err="1">
                <a:latin typeface="Courier New" pitchFamily="49" charset="0"/>
              </a:rPr>
              <a:t>inData</a:t>
            </a:r>
            <a:r>
              <a:rPr kumimoji="1" lang="ru-RU" sz="1600" b="1" dirty="0">
                <a:latin typeface="Courier New" pitchFamily="49" charset="0"/>
              </a:rPr>
              <a:t>,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kumimoji="1" lang="ru-RU" sz="1600" b="1" dirty="0">
                <a:latin typeface="Courier New" pitchFamily="49" charset="0"/>
              </a:rPr>
              <a:t> * </a:t>
            </a:r>
            <a:r>
              <a:rPr kumimoji="1" lang="ru-RU" sz="1600" b="1" dirty="0" err="1">
                <a:latin typeface="Courier New" pitchFamily="49" charset="0"/>
              </a:rPr>
              <a:t>outData</a:t>
            </a:r>
            <a:r>
              <a:rPr kumimoji="1" lang="ru-RU" sz="1600" b="1" dirty="0">
                <a:latin typeface="Courier New" pitchFamily="49" charset="0"/>
              </a:rPr>
              <a:t> )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__shared__</a:t>
            </a:r>
            <a:r>
              <a:rPr kumimoji="1" lang="ru-RU" sz="16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kumimoji="1" lang="ru-RU" sz="1600" b="1" dirty="0">
                <a:latin typeface="Courier New" pitchFamily="49" charset="0"/>
              </a:rPr>
              <a:t> </a:t>
            </a:r>
            <a:r>
              <a:rPr kumimoji="1" lang="ru-RU" sz="1600" b="1" dirty="0" err="1">
                <a:latin typeface="Courier New" pitchFamily="49" charset="0"/>
              </a:rPr>
              <a:t>data</a:t>
            </a:r>
            <a:r>
              <a:rPr kumimoji="1" lang="ru-RU" sz="1600" b="1" dirty="0">
                <a:latin typeface="Courier New" pitchFamily="49" charset="0"/>
              </a:rPr>
              <a:t> [BLOCK_SIZE];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kumimoji="1" lang="ru-RU" sz="1600" b="1" dirty="0">
                <a:latin typeface="Courier New" pitchFamily="49" charset="0"/>
              </a:rPr>
              <a:t> </a:t>
            </a:r>
            <a:r>
              <a:rPr kumimoji="1" lang="ru-RU" sz="1600" b="1" dirty="0" err="1">
                <a:latin typeface="Courier New" pitchFamily="49" charset="0"/>
              </a:rPr>
              <a:t>tid</a:t>
            </a:r>
            <a:r>
              <a:rPr kumimoji="1" lang="ru-RU" sz="1600" b="1" dirty="0">
                <a:latin typeface="Courier New" pitchFamily="49" charset="0"/>
              </a:rPr>
              <a:t> = </a:t>
            </a:r>
            <a:r>
              <a:rPr kumimoji="1" lang="ru-RU" sz="1600" b="1" dirty="0" err="1">
                <a:latin typeface="Courier New" pitchFamily="49" charset="0"/>
              </a:rPr>
              <a:t>threadIdx.x</a:t>
            </a:r>
            <a:r>
              <a:rPr kumimoji="1" lang="ru-RU" sz="1600" b="1" dirty="0">
                <a:latin typeface="Courier New" pitchFamily="49" charset="0"/>
              </a:rPr>
              <a:t>;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kumimoji="1" lang="ru-RU" sz="1600" b="1" dirty="0">
                <a:latin typeface="Courier New" pitchFamily="49" charset="0"/>
              </a:rPr>
              <a:t> </a:t>
            </a:r>
            <a:r>
              <a:rPr kumimoji="1" lang="ru-RU" sz="1600" b="1" dirty="0" err="1">
                <a:latin typeface="Courier New" pitchFamily="49" charset="0"/>
              </a:rPr>
              <a:t>i</a:t>
            </a:r>
            <a:r>
              <a:rPr kumimoji="1" lang="ru-RU" sz="1600" b="1" dirty="0">
                <a:latin typeface="Courier New" pitchFamily="49" charset="0"/>
              </a:rPr>
              <a:t>   = </a:t>
            </a:r>
            <a:r>
              <a:rPr kumimoji="1" lang="ru-RU" sz="1600" b="1" dirty="0" err="1">
                <a:latin typeface="Courier New" pitchFamily="49" charset="0"/>
              </a:rPr>
              <a:t>blockIdx.x</a:t>
            </a:r>
            <a:r>
              <a:rPr kumimoji="1" lang="ru-RU" sz="1600" b="1" dirty="0">
                <a:latin typeface="Courier New" pitchFamily="49" charset="0"/>
              </a:rPr>
              <a:t> * </a:t>
            </a:r>
            <a:r>
              <a:rPr kumimoji="1" lang="ru-RU" sz="1600" b="1" dirty="0" err="1">
                <a:latin typeface="Courier New" pitchFamily="49" charset="0"/>
              </a:rPr>
              <a:t>blockDim.x</a:t>
            </a:r>
            <a:r>
              <a:rPr kumimoji="1" lang="ru-RU" sz="1600" b="1" dirty="0">
                <a:latin typeface="Courier New" pitchFamily="49" charset="0"/>
              </a:rPr>
              <a:t> + </a:t>
            </a:r>
            <a:r>
              <a:rPr kumimoji="1" lang="ru-RU" sz="1600" b="1" dirty="0" err="1">
                <a:latin typeface="Courier New" pitchFamily="49" charset="0"/>
              </a:rPr>
              <a:t>threadIdx.x</a:t>
            </a:r>
            <a:r>
              <a:rPr kumimoji="1" lang="ru-RU" sz="1600" b="1" dirty="0">
                <a:latin typeface="Courier New" pitchFamily="49" charset="0"/>
              </a:rPr>
              <a:t>;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 smtClean="0">
                <a:latin typeface="Courier New" pitchFamily="49" charset="0"/>
              </a:rPr>
              <a:t>  </a:t>
            </a:r>
            <a:r>
              <a:rPr kumimoji="1" lang="ru-RU" sz="1600" b="1" dirty="0" err="1">
                <a:latin typeface="Courier New" pitchFamily="49" charset="0"/>
              </a:rPr>
              <a:t>data</a:t>
            </a:r>
            <a:r>
              <a:rPr kumimoji="1" lang="ru-RU" sz="1600" b="1" dirty="0">
                <a:latin typeface="Courier New" pitchFamily="49" charset="0"/>
              </a:rPr>
              <a:t> [</a:t>
            </a:r>
            <a:r>
              <a:rPr kumimoji="1" lang="ru-RU" sz="1600" b="1" dirty="0" err="1">
                <a:latin typeface="Courier New" pitchFamily="49" charset="0"/>
              </a:rPr>
              <a:t>tid</a:t>
            </a:r>
            <a:r>
              <a:rPr kumimoji="1" lang="ru-RU" sz="1600" b="1" dirty="0">
                <a:latin typeface="Courier New" pitchFamily="49" charset="0"/>
              </a:rPr>
              <a:t>] = </a:t>
            </a:r>
            <a:r>
              <a:rPr kumimoji="1" lang="ru-RU" sz="1600" b="1" dirty="0" err="1">
                <a:latin typeface="Courier New" pitchFamily="49" charset="0"/>
              </a:rPr>
              <a:t>inData</a:t>
            </a:r>
            <a:r>
              <a:rPr kumimoji="1" lang="ru-RU" sz="1600" b="1" dirty="0">
                <a:latin typeface="Courier New" pitchFamily="49" charset="0"/>
              </a:rPr>
              <a:t> [</a:t>
            </a:r>
            <a:r>
              <a:rPr kumimoji="1" lang="ru-RU" sz="1600" b="1" dirty="0" err="1">
                <a:latin typeface="Courier New" pitchFamily="49" charset="0"/>
              </a:rPr>
              <a:t>i</a:t>
            </a:r>
            <a:r>
              <a:rPr kumimoji="1" lang="ru-RU" sz="1600" b="1" dirty="0">
                <a:latin typeface="Courier New" pitchFamily="49" charset="0"/>
              </a:rPr>
              <a:t>]; 	</a:t>
            </a:r>
            <a:r>
              <a:rPr kumimoji="1" lang="ru-RU" sz="1600" b="1" dirty="0">
                <a:solidFill>
                  <a:srgbClr val="008000"/>
                </a:solidFill>
                <a:latin typeface="Courier New" pitchFamily="49" charset="0"/>
              </a:rPr>
              <a:t>// </a:t>
            </a:r>
            <a:r>
              <a:rPr kumimoji="1" lang="ru-RU" sz="1600" b="1" dirty="0" err="1">
                <a:solidFill>
                  <a:srgbClr val="008000"/>
                </a:solidFill>
                <a:latin typeface="Courier New" pitchFamily="49" charset="0"/>
              </a:rPr>
              <a:t>load</a:t>
            </a:r>
            <a:r>
              <a:rPr kumimoji="1" lang="ru-RU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kumimoji="1" lang="ru-RU" sz="1600" b="1" dirty="0" err="1">
                <a:solidFill>
                  <a:srgbClr val="008000"/>
                </a:solidFill>
                <a:latin typeface="Courier New" pitchFamily="49" charset="0"/>
              </a:rPr>
              <a:t>into</a:t>
            </a:r>
            <a:r>
              <a:rPr kumimoji="1" lang="ru-RU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kumimoji="1" lang="ru-RU" sz="1600" b="1" dirty="0" err="1">
                <a:solidFill>
                  <a:srgbClr val="008000"/>
                </a:solidFill>
                <a:latin typeface="Courier New" pitchFamily="49" charset="0"/>
              </a:rPr>
              <a:t>shared</a:t>
            </a:r>
            <a:r>
              <a:rPr kumimoji="1" lang="ru-RU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kumimoji="1" lang="ru-RU" sz="1600" b="1" dirty="0" err="1">
                <a:solidFill>
                  <a:srgbClr val="008000"/>
                </a:solidFill>
                <a:latin typeface="Courier New" pitchFamily="49" charset="0"/>
              </a:rPr>
              <a:t>memory</a:t>
            </a:r>
            <a:endParaRPr kumimoji="1" lang="ru-RU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__syncthreads</a:t>
            </a:r>
            <a:r>
              <a:rPr kumimoji="1" lang="ru-RU" sz="1600" b="1" dirty="0">
                <a:latin typeface="Courier New" pitchFamily="49" charset="0"/>
              </a:rPr>
              <a:t> ();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kumimoji="1" lang="ru-RU" sz="1600" b="1" dirty="0">
                <a:latin typeface="Courier New" pitchFamily="49" charset="0"/>
              </a:rPr>
              <a:t> (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kumimoji="1" lang="ru-RU" sz="1600" b="1" dirty="0">
                <a:latin typeface="Courier New" pitchFamily="49" charset="0"/>
              </a:rPr>
              <a:t> </a:t>
            </a:r>
            <a:r>
              <a:rPr kumimoji="1" lang="ru-RU" sz="1600" b="1" dirty="0" err="1">
                <a:latin typeface="Courier New" pitchFamily="49" charset="0"/>
              </a:rPr>
              <a:t>s</a:t>
            </a:r>
            <a:r>
              <a:rPr kumimoji="1" lang="ru-RU" sz="1600" b="1" dirty="0">
                <a:latin typeface="Courier New" pitchFamily="49" charset="0"/>
              </a:rPr>
              <a:t> = 1; </a:t>
            </a:r>
            <a:r>
              <a:rPr kumimoji="1" lang="ru-RU" sz="1600" b="1" dirty="0" err="1">
                <a:latin typeface="Courier New" pitchFamily="49" charset="0"/>
              </a:rPr>
              <a:t>s</a:t>
            </a:r>
            <a:r>
              <a:rPr kumimoji="1" lang="ru-RU" sz="1600" b="1" dirty="0">
                <a:latin typeface="Courier New" pitchFamily="49" charset="0"/>
              </a:rPr>
              <a:t> &lt; </a:t>
            </a:r>
            <a:r>
              <a:rPr kumimoji="1" lang="ru-RU" sz="1600" b="1" dirty="0" err="1">
                <a:latin typeface="Courier New" pitchFamily="49" charset="0"/>
              </a:rPr>
              <a:t>blockDim.x</a:t>
            </a:r>
            <a:r>
              <a:rPr kumimoji="1" lang="ru-RU" sz="1600" b="1" dirty="0">
                <a:latin typeface="Courier New" pitchFamily="49" charset="0"/>
              </a:rPr>
              <a:t>; </a:t>
            </a:r>
            <a:r>
              <a:rPr kumimoji="1" lang="ru-RU" sz="1600" b="1" dirty="0" err="1">
                <a:latin typeface="Courier New" pitchFamily="49" charset="0"/>
              </a:rPr>
              <a:t>s</a:t>
            </a:r>
            <a:r>
              <a:rPr kumimoji="1" lang="ru-RU" sz="1600" b="1" dirty="0">
                <a:latin typeface="Courier New" pitchFamily="49" charset="0"/>
              </a:rPr>
              <a:t> *= 2 ) {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 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kumimoji="1" lang="ru-RU" sz="1600" b="1" dirty="0">
                <a:latin typeface="Courier New" pitchFamily="49" charset="0"/>
              </a:rPr>
              <a:t> ( </a:t>
            </a:r>
            <a:r>
              <a:rPr kumimoji="1" lang="ru-RU" sz="1600" b="1" dirty="0" err="1">
                <a:latin typeface="Courier New" pitchFamily="49" charset="0"/>
              </a:rPr>
              <a:t>tid</a:t>
            </a:r>
            <a:r>
              <a:rPr kumimoji="1" lang="ru-RU" sz="1600" b="1" dirty="0">
                <a:latin typeface="Courier New" pitchFamily="49" charset="0"/>
              </a:rPr>
              <a:t> % (2*</a:t>
            </a:r>
            <a:r>
              <a:rPr kumimoji="1" lang="ru-RU" sz="1600" b="1" dirty="0" err="1">
                <a:latin typeface="Courier New" pitchFamily="49" charset="0"/>
              </a:rPr>
              <a:t>s</a:t>
            </a:r>
            <a:r>
              <a:rPr kumimoji="1" lang="ru-RU" sz="1600" b="1" dirty="0">
                <a:latin typeface="Courier New" pitchFamily="49" charset="0"/>
              </a:rPr>
              <a:t>) == 0 ) 	</a:t>
            </a:r>
            <a:r>
              <a:rPr kumimoji="1" lang="en-US" sz="1600" b="1" dirty="0">
                <a:solidFill>
                  <a:srgbClr val="FF0000"/>
                </a:solidFill>
                <a:latin typeface="Courier New" pitchFamily="49" charset="0"/>
              </a:rPr>
              <a:t>// heavy </a:t>
            </a:r>
            <a:r>
              <a:rPr kumimoji="1"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branching</a:t>
            </a:r>
            <a:endParaRPr kumimoji="1" lang="ru-RU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    </a:t>
            </a:r>
            <a:r>
              <a:rPr kumimoji="1" lang="ru-RU" sz="1600" b="1" dirty="0" err="1">
                <a:latin typeface="Courier New" pitchFamily="49" charset="0"/>
              </a:rPr>
              <a:t>data</a:t>
            </a:r>
            <a:r>
              <a:rPr kumimoji="1" lang="ru-RU" sz="1600" b="1" dirty="0">
                <a:latin typeface="Courier New" pitchFamily="49" charset="0"/>
              </a:rPr>
              <a:t> [</a:t>
            </a:r>
            <a:r>
              <a:rPr kumimoji="1" lang="ru-RU" sz="1600" b="1" dirty="0" err="1">
                <a:latin typeface="Courier New" pitchFamily="49" charset="0"/>
              </a:rPr>
              <a:t>tid</a:t>
            </a:r>
            <a:r>
              <a:rPr kumimoji="1" lang="ru-RU" sz="1600" b="1" dirty="0">
                <a:latin typeface="Courier New" pitchFamily="49" charset="0"/>
              </a:rPr>
              <a:t>] += </a:t>
            </a:r>
            <a:r>
              <a:rPr kumimoji="1" lang="ru-RU" sz="1600" b="1" dirty="0" err="1">
                <a:latin typeface="Courier New" pitchFamily="49" charset="0"/>
              </a:rPr>
              <a:t>data</a:t>
            </a:r>
            <a:r>
              <a:rPr kumimoji="1" lang="ru-RU" sz="1600" b="1" dirty="0">
                <a:latin typeface="Courier New" pitchFamily="49" charset="0"/>
              </a:rPr>
              <a:t> [</a:t>
            </a:r>
            <a:r>
              <a:rPr kumimoji="1" lang="ru-RU" sz="1600" b="1" dirty="0" err="1">
                <a:latin typeface="Courier New" pitchFamily="49" charset="0"/>
              </a:rPr>
              <a:t>tid</a:t>
            </a:r>
            <a:r>
              <a:rPr kumimoji="1" lang="ru-RU" sz="1600" b="1" dirty="0">
                <a:latin typeface="Courier New" pitchFamily="49" charset="0"/>
              </a:rPr>
              <a:t> + </a:t>
            </a:r>
            <a:r>
              <a:rPr kumimoji="1" lang="ru-RU" sz="1600" b="1" dirty="0" err="1">
                <a:latin typeface="Courier New" pitchFamily="49" charset="0"/>
              </a:rPr>
              <a:t>s</a:t>
            </a:r>
            <a:r>
              <a:rPr kumimoji="1" lang="ru-RU" sz="1600" b="1" dirty="0">
                <a:latin typeface="Courier New" pitchFamily="49" charset="0"/>
              </a:rPr>
              <a:t>];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 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__syncthreads</a:t>
            </a:r>
            <a:r>
              <a:rPr kumimoji="1" lang="ru-RU" sz="1600" b="1" dirty="0">
                <a:latin typeface="Courier New" pitchFamily="49" charset="0"/>
              </a:rPr>
              <a:t> ();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}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kumimoji="1" lang="ru-RU" sz="1600" b="1" dirty="0">
                <a:latin typeface="Courier New" pitchFamily="49" charset="0"/>
              </a:rPr>
              <a:t> ( </a:t>
            </a:r>
            <a:r>
              <a:rPr kumimoji="1" lang="ru-RU" sz="1600" b="1" dirty="0" err="1">
                <a:latin typeface="Courier New" pitchFamily="49" charset="0"/>
              </a:rPr>
              <a:t>tid</a:t>
            </a:r>
            <a:r>
              <a:rPr kumimoji="1" lang="ru-RU" sz="1600" b="1" dirty="0">
                <a:latin typeface="Courier New" pitchFamily="49" charset="0"/>
              </a:rPr>
              <a:t> == 0 ) </a:t>
            </a:r>
            <a:r>
              <a:rPr kumimoji="1" lang="en-US" sz="1600" b="1" dirty="0">
                <a:latin typeface="Courier New" pitchFamily="49" charset="0"/>
              </a:rPr>
              <a:t>		</a:t>
            </a:r>
            <a:r>
              <a:rPr kumimoji="1" lang="ru-RU" sz="1600" b="1" dirty="0">
                <a:solidFill>
                  <a:srgbClr val="008000"/>
                </a:solidFill>
                <a:latin typeface="Courier New" pitchFamily="49" charset="0"/>
              </a:rPr>
              <a:t>// </a:t>
            </a:r>
            <a:r>
              <a:rPr kumimoji="1" lang="ru-RU" sz="1600" b="1" dirty="0" err="1">
                <a:solidFill>
                  <a:srgbClr val="008000"/>
                </a:solidFill>
                <a:latin typeface="Courier New" pitchFamily="49" charset="0"/>
              </a:rPr>
              <a:t>write</a:t>
            </a:r>
            <a:r>
              <a:rPr kumimoji="1" lang="ru-RU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kumimoji="1" lang="ru-RU" sz="1600" b="1" dirty="0" err="1">
                <a:solidFill>
                  <a:srgbClr val="008000"/>
                </a:solidFill>
                <a:latin typeface="Courier New" pitchFamily="49" charset="0"/>
              </a:rPr>
              <a:t>result</a:t>
            </a:r>
            <a:r>
              <a:rPr kumimoji="1" lang="ru-RU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kumimoji="1" lang="ru-RU" sz="1600" b="1" dirty="0" err="1">
                <a:solidFill>
                  <a:srgbClr val="008000"/>
                </a:solidFill>
                <a:latin typeface="Courier New" pitchFamily="49" charset="0"/>
              </a:rPr>
              <a:t>of</a:t>
            </a:r>
            <a:r>
              <a:rPr kumimoji="1" lang="ru-RU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kumimoji="1" lang="ru-RU" sz="1600" b="1" dirty="0" err="1">
                <a:solidFill>
                  <a:srgbClr val="008000"/>
                </a:solidFill>
                <a:latin typeface="Courier New" pitchFamily="49" charset="0"/>
              </a:rPr>
              <a:t>block</a:t>
            </a:r>
            <a:r>
              <a:rPr kumimoji="1" lang="ru-RU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kumimoji="1" lang="ru-RU" sz="1600" b="1" dirty="0" err="1">
                <a:solidFill>
                  <a:srgbClr val="008000"/>
                </a:solidFill>
                <a:latin typeface="Courier New" pitchFamily="49" charset="0"/>
              </a:rPr>
              <a:t>reduction</a:t>
            </a:r>
            <a:endParaRPr kumimoji="1" lang="ru-RU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  </a:t>
            </a:r>
            <a:r>
              <a:rPr kumimoji="1" lang="ru-RU" sz="1600" b="1" dirty="0" err="1">
                <a:latin typeface="Courier New" pitchFamily="49" charset="0"/>
              </a:rPr>
              <a:t>outData</a:t>
            </a:r>
            <a:r>
              <a:rPr kumimoji="1" lang="ru-RU" sz="1600" b="1" dirty="0">
                <a:latin typeface="Courier New" pitchFamily="49" charset="0"/>
              </a:rPr>
              <a:t>[</a:t>
            </a:r>
            <a:r>
              <a:rPr kumimoji="1" lang="ru-RU" sz="1600" b="1" dirty="0" err="1">
                <a:latin typeface="Courier New" pitchFamily="49" charset="0"/>
              </a:rPr>
              <a:t>blockIdx.x</a:t>
            </a:r>
            <a:r>
              <a:rPr kumimoji="1" lang="ru-RU" sz="1600" b="1" dirty="0">
                <a:latin typeface="Courier New" pitchFamily="49" charset="0"/>
              </a:rPr>
              <a:t>] = </a:t>
            </a:r>
            <a:r>
              <a:rPr kumimoji="1" lang="ru-RU" sz="1600" b="1" dirty="0" err="1">
                <a:latin typeface="Courier New" pitchFamily="49" charset="0"/>
              </a:rPr>
              <a:t>data</a:t>
            </a:r>
            <a:r>
              <a:rPr kumimoji="1" lang="ru-RU" sz="1600" b="1" dirty="0">
                <a:latin typeface="Courier New" pitchFamily="49" charset="0"/>
              </a:rPr>
              <a:t> [0];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}</a:t>
            </a:r>
            <a:endParaRPr kumimoji="1" lang="en-US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35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рекомендации</a:t>
            </a:r>
            <a:endParaRPr lang="ru-RU" sz="3600" cap="none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 2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/>
          </a:p>
        </p:txBody>
      </p:sp>
      <p:sp>
        <p:nvSpPr>
          <p:cNvPr id="7" name="Content Placeholder 2"/>
          <p:cNvSpPr>
            <a:spLocks/>
          </p:cNvSpPr>
          <p:nvPr/>
        </p:nvSpPr>
        <p:spPr bwMode="auto">
          <a:xfrm>
            <a:off x="539552" y="1124744"/>
            <a:ext cx="823798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__global__</a:t>
            </a:r>
            <a:r>
              <a:rPr kumimoji="1" lang="ru-RU" sz="16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kumimoji="1" lang="ru-RU" sz="1600" b="1" dirty="0">
                <a:latin typeface="Courier New" pitchFamily="49" charset="0"/>
              </a:rPr>
              <a:t> reduce2 (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kumimoji="1" lang="ru-RU" sz="1600" b="1" dirty="0">
                <a:latin typeface="Courier New" pitchFamily="49" charset="0"/>
              </a:rPr>
              <a:t> * </a:t>
            </a:r>
            <a:r>
              <a:rPr kumimoji="1" lang="ru-RU" sz="1600" b="1" dirty="0" err="1">
                <a:latin typeface="Courier New" pitchFamily="49" charset="0"/>
              </a:rPr>
              <a:t>inData</a:t>
            </a:r>
            <a:r>
              <a:rPr kumimoji="1" lang="ru-RU" sz="1600" b="1" dirty="0">
                <a:latin typeface="Courier New" pitchFamily="49" charset="0"/>
              </a:rPr>
              <a:t>,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kumimoji="1" lang="ru-RU" sz="1600" b="1" dirty="0">
                <a:latin typeface="Courier New" pitchFamily="49" charset="0"/>
              </a:rPr>
              <a:t> * </a:t>
            </a:r>
            <a:r>
              <a:rPr kumimoji="1" lang="ru-RU" sz="1600" b="1" dirty="0" err="1">
                <a:latin typeface="Courier New" pitchFamily="49" charset="0"/>
              </a:rPr>
              <a:t>outData</a:t>
            </a:r>
            <a:r>
              <a:rPr kumimoji="1" lang="ru-RU" sz="1600" b="1" dirty="0">
                <a:latin typeface="Courier New" pitchFamily="49" charset="0"/>
              </a:rPr>
              <a:t> )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__shared__</a:t>
            </a:r>
            <a:r>
              <a:rPr kumimoji="1" lang="ru-RU" sz="16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kumimoji="1" lang="ru-RU" sz="1600" b="1" dirty="0">
                <a:latin typeface="Courier New" pitchFamily="49" charset="0"/>
              </a:rPr>
              <a:t> </a:t>
            </a:r>
            <a:r>
              <a:rPr kumimoji="1" lang="ru-RU" sz="1600" b="1" dirty="0" err="1">
                <a:latin typeface="Courier New" pitchFamily="49" charset="0"/>
              </a:rPr>
              <a:t>data</a:t>
            </a:r>
            <a:r>
              <a:rPr kumimoji="1" lang="ru-RU" sz="1600" b="1" dirty="0">
                <a:latin typeface="Courier New" pitchFamily="49" charset="0"/>
              </a:rPr>
              <a:t> [BLOCK_SIZE];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kumimoji="1" lang="ru-RU" sz="1600" b="1" dirty="0">
                <a:latin typeface="Courier New" pitchFamily="49" charset="0"/>
              </a:rPr>
              <a:t> </a:t>
            </a:r>
            <a:r>
              <a:rPr kumimoji="1" lang="ru-RU" sz="1600" b="1" dirty="0" err="1">
                <a:latin typeface="Courier New" pitchFamily="49" charset="0"/>
              </a:rPr>
              <a:t>tid</a:t>
            </a:r>
            <a:r>
              <a:rPr kumimoji="1" lang="ru-RU" sz="1600" b="1" dirty="0">
                <a:latin typeface="Courier New" pitchFamily="49" charset="0"/>
              </a:rPr>
              <a:t> = </a:t>
            </a:r>
            <a:r>
              <a:rPr kumimoji="1" lang="ru-RU" sz="1600" b="1" dirty="0" err="1">
                <a:latin typeface="Courier New" pitchFamily="49" charset="0"/>
              </a:rPr>
              <a:t>threadIdx.x</a:t>
            </a:r>
            <a:r>
              <a:rPr kumimoji="1" lang="ru-RU" sz="1600" b="1" dirty="0">
                <a:latin typeface="Courier New" pitchFamily="49" charset="0"/>
              </a:rPr>
              <a:t>;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kumimoji="1" lang="ru-RU" sz="1600" b="1" dirty="0">
                <a:latin typeface="Courier New" pitchFamily="49" charset="0"/>
              </a:rPr>
              <a:t> </a:t>
            </a:r>
            <a:r>
              <a:rPr kumimoji="1" lang="ru-RU" sz="1600" b="1" dirty="0" err="1">
                <a:latin typeface="Courier New" pitchFamily="49" charset="0"/>
              </a:rPr>
              <a:t>i</a:t>
            </a:r>
            <a:r>
              <a:rPr kumimoji="1" lang="ru-RU" sz="1600" b="1" dirty="0">
                <a:latin typeface="Courier New" pitchFamily="49" charset="0"/>
              </a:rPr>
              <a:t>   = </a:t>
            </a:r>
            <a:r>
              <a:rPr kumimoji="1" lang="ru-RU" sz="1600" b="1" dirty="0" err="1">
                <a:latin typeface="Courier New" pitchFamily="49" charset="0"/>
              </a:rPr>
              <a:t>blockIdx.x</a:t>
            </a:r>
            <a:r>
              <a:rPr kumimoji="1" lang="ru-RU" sz="1600" b="1" dirty="0">
                <a:latin typeface="Courier New" pitchFamily="49" charset="0"/>
              </a:rPr>
              <a:t> * </a:t>
            </a:r>
            <a:r>
              <a:rPr kumimoji="1" lang="ru-RU" sz="1600" b="1" dirty="0" err="1">
                <a:latin typeface="Courier New" pitchFamily="49" charset="0"/>
              </a:rPr>
              <a:t>blockDim.x</a:t>
            </a:r>
            <a:r>
              <a:rPr kumimoji="1" lang="ru-RU" sz="1600" b="1" dirty="0">
                <a:latin typeface="Courier New" pitchFamily="49" charset="0"/>
              </a:rPr>
              <a:t> + </a:t>
            </a:r>
            <a:r>
              <a:rPr kumimoji="1" lang="ru-RU" sz="1600" b="1" dirty="0" err="1">
                <a:latin typeface="Courier New" pitchFamily="49" charset="0"/>
              </a:rPr>
              <a:t>threadIdx.x</a:t>
            </a:r>
            <a:r>
              <a:rPr kumimoji="1" lang="ru-RU" sz="1600" b="1" dirty="0">
                <a:latin typeface="Courier New" pitchFamily="49" charset="0"/>
              </a:rPr>
              <a:t>;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</a:t>
            </a:r>
            <a:r>
              <a:rPr kumimoji="1" lang="ru-RU" sz="1600" b="1" dirty="0" err="1">
                <a:latin typeface="Courier New" pitchFamily="49" charset="0"/>
              </a:rPr>
              <a:t>data</a:t>
            </a:r>
            <a:r>
              <a:rPr kumimoji="1" lang="ru-RU" sz="1600" b="1" dirty="0">
                <a:latin typeface="Courier New" pitchFamily="49" charset="0"/>
              </a:rPr>
              <a:t> [</a:t>
            </a:r>
            <a:r>
              <a:rPr kumimoji="1" lang="ru-RU" sz="1600" b="1" dirty="0" err="1">
                <a:latin typeface="Courier New" pitchFamily="49" charset="0"/>
              </a:rPr>
              <a:t>tid</a:t>
            </a:r>
            <a:r>
              <a:rPr kumimoji="1" lang="ru-RU" sz="1600" b="1" dirty="0">
                <a:latin typeface="Courier New" pitchFamily="49" charset="0"/>
              </a:rPr>
              <a:t>] = </a:t>
            </a:r>
            <a:r>
              <a:rPr kumimoji="1" lang="ru-RU" sz="1600" b="1" dirty="0" err="1">
                <a:latin typeface="Courier New" pitchFamily="49" charset="0"/>
              </a:rPr>
              <a:t>inData</a:t>
            </a:r>
            <a:r>
              <a:rPr kumimoji="1" lang="ru-RU" sz="1600" b="1" dirty="0">
                <a:latin typeface="Courier New" pitchFamily="49" charset="0"/>
              </a:rPr>
              <a:t> [</a:t>
            </a:r>
            <a:r>
              <a:rPr kumimoji="1" lang="ru-RU" sz="1600" b="1" dirty="0" err="1">
                <a:latin typeface="Courier New" pitchFamily="49" charset="0"/>
              </a:rPr>
              <a:t>i</a:t>
            </a:r>
            <a:r>
              <a:rPr kumimoji="1" lang="ru-RU" sz="1600" b="1" dirty="0">
                <a:latin typeface="Courier New" pitchFamily="49" charset="0"/>
              </a:rPr>
              <a:t>]; 	</a:t>
            </a:r>
            <a:r>
              <a:rPr kumimoji="1" lang="ru-RU" sz="1600" b="1" dirty="0">
                <a:solidFill>
                  <a:srgbClr val="008000"/>
                </a:solidFill>
                <a:latin typeface="Courier New" pitchFamily="49" charset="0"/>
              </a:rPr>
              <a:t>// </a:t>
            </a:r>
            <a:r>
              <a:rPr kumimoji="1" lang="ru-RU" sz="1600" b="1" dirty="0" err="1">
                <a:solidFill>
                  <a:srgbClr val="008000"/>
                </a:solidFill>
                <a:latin typeface="Courier New" pitchFamily="49" charset="0"/>
              </a:rPr>
              <a:t>load</a:t>
            </a:r>
            <a:r>
              <a:rPr kumimoji="1" lang="ru-RU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kumimoji="1" lang="ru-RU" sz="1600" b="1" dirty="0" err="1">
                <a:solidFill>
                  <a:srgbClr val="008000"/>
                </a:solidFill>
                <a:latin typeface="Courier New" pitchFamily="49" charset="0"/>
              </a:rPr>
              <a:t>into</a:t>
            </a:r>
            <a:r>
              <a:rPr kumimoji="1" lang="ru-RU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kumimoji="1" lang="ru-RU" sz="1600" b="1" dirty="0" err="1">
                <a:solidFill>
                  <a:srgbClr val="008000"/>
                </a:solidFill>
                <a:latin typeface="Courier New" pitchFamily="49" charset="0"/>
              </a:rPr>
              <a:t>shared</a:t>
            </a:r>
            <a:r>
              <a:rPr kumimoji="1" lang="ru-RU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kumimoji="1" lang="ru-RU" sz="1600" b="1" dirty="0" err="1">
                <a:solidFill>
                  <a:srgbClr val="008000"/>
                </a:solidFill>
                <a:latin typeface="Courier New" pitchFamily="49" charset="0"/>
              </a:rPr>
              <a:t>memory</a:t>
            </a:r>
            <a:r>
              <a:rPr kumimoji="1" lang="ru-RU" sz="1600" b="1" dirty="0">
                <a:latin typeface="Courier New" pitchFamily="49" charset="0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__syncthreads</a:t>
            </a:r>
            <a:r>
              <a:rPr kumimoji="1" lang="ru-RU" sz="1600" b="1" dirty="0">
                <a:latin typeface="Courier New" pitchFamily="49" charset="0"/>
              </a:rPr>
              <a:t> ();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kumimoji="1" lang="ru-RU" sz="1600" b="1" dirty="0">
                <a:latin typeface="Courier New" pitchFamily="49" charset="0"/>
              </a:rPr>
              <a:t> (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kumimoji="1" lang="ru-RU" sz="1600" b="1" dirty="0">
                <a:latin typeface="Courier New" pitchFamily="49" charset="0"/>
              </a:rPr>
              <a:t> </a:t>
            </a:r>
            <a:r>
              <a:rPr kumimoji="1" lang="ru-RU" sz="1600" b="1" dirty="0" err="1">
                <a:latin typeface="Courier New" pitchFamily="49" charset="0"/>
              </a:rPr>
              <a:t>s</a:t>
            </a:r>
            <a:r>
              <a:rPr kumimoji="1" lang="ru-RU" sz="1600" b="1" dirty="0">
                <a:latin typeface="Courier New" pitchFamily="49" charset="0"/>
              </a:rPr>
              <a:t> = 1; </a:t>
            </a:r>
            <a:r>
              <a:rPr kumimoji="1" lang="ru-RU" sz="1600" b="1" dirty="0" err="1">
                <a:latin typeface="Courier New" pitchFamily="49" charset="0"/>
              </a:rPr>
              <a:t>s</a:t>
            </a:r>
            <a:r>
              <a:rPr kumimoji="1" lang="ru-RU" sz="1600" b="1" dirty="0">
                <a:latin typeface="Courier New" pitchFamily="49" charset="0"/>
              </a:rPr>
              <a:t> &lt; </a:t>
            </a:r>
            <a:r>
              <a:rPr kumimoji="1" lang="ru-RU" sz="1600" b="1" dirty="0" err="1">
                <a:latin typeface="Courier New" pitchFamily="49" charset="0"/>
              </a:rPr>
              <a:t>blockDim.x</a:t>
            </a:r>
            <a:r>
              <a:rPr kumimoji="1" lang="ru-RU" sz="1600" b="1" dirty="0">
                <a:latin typeface="Courier New" pitchFamily="49" charset="0"/>
              </a:rPr>
              <a:t>; </a:t>
            </a:r>
            <a:r>
              <a:rPr kumimoji="1" lang="ru-RU" sz="1600" b="1" dirty="0" err="1">
                <a:latin typeface="Courier New" pitchFamily="49" charset="0"/>
              </a:rPr>
              <a:t>s</a:t>
            </a:r>
            <a:r>
              <a:rPr kumimoji="1" lang="ru-RU" sz="1600" b="1" dirty="0">
                <a:latin typeface="Courier New" pitchFamily="49" charset="0"/>
              </a:rPr>
              <a:t> &lt;&lt;= 1 )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{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 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kumimoji="1" lang="ru-RU" sz="1600" b="1" dirty="0">
                <a:latin typeface="Courier New" pitchFamily="49" charset="0"/>
              </a:rPr>
              <a:t> </a:t>
            </a:r>
            <a:r>
              <a:rPr kumimoji="1" lang="ru-RU" sz="1600" b="1" dirty="0" err="1">
                <a:latin typeface="Courier New" pitchFamily="49" charset="0"/>
              </a:rPr>
              <a:t>index</a:t>
            </a:r>
            <a:r>
              <a:rPr kumimoji="1" lang="ru-RU" sz="1600" b="1" dirty="0">
                <a:latin typeface="Courier New" pitchFamily="49" charset="0"/>
              </a:rPr>
              <a:t> = 2 * s * </a:t>
            </a:r>
            <a:r>
              <a:rPr kumimoji="1" lang="ru-RU" sz="1600" b="1" dirty="0" err="1">
                <a:latin typeface="Courier New" pitchFamily="49" charset="0"/>
              </a:rPr>
              <a:t>tid</a:t>
            </a:r>
            <a:r>
              <a:rPr kumimoji="1" lang="ru-RU" sz="1600" b="1" dirty="0">
                <a:latin typeface="Courier New" pitchFamily="49" charset="0"/>
              </a:rPr>
              <a:t>; </a:t>
            </a:r>
            <a:r>
              <a:rPr kumimoji="1" lang="en-US" sz="1600" b="1" dirty="0" smtClean="0">
                <a:latin typeface="Courier New" pitchFamily="49" charset="0"/>
              </a:rPr>
              <a:t> </a:t>
            </a:r>
            <a:r>
              <a:rPr kumimoji="1"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// use threads 0, 1, 2, 3, …</a:t>
            </a:r>
            <a:endParaRPr kumimoji="1" lang="ru-RU" sz="1600" b="1" dirty="0">
              <a:solidFill>
                <a:srgbClr val="00B05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  </a:t>
            </a:r>
            <a:r>
              <a:rPr kumimoji="1" lang="ru-RU" sz="1600" b="1" dirty="0" err="1" smtClean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kumimoji="1" lang="ru-RU" sz="1600" b="1" dirty="0" smtClean="0">
                <a:latin typeface="Courier New" pitchFamily="49" charset="0"/>
              </a:rPr>
              <a:t> ( </a:t>
            </a:r>
            <a:r>
              <a:rPr kumimoji="1" lang="ru-RU" sz="1600" b="1" dirty="0" err="1" smtClean="0">
                <a:latin typeface="Courier New" pitchFamily="49" charset="0"/>
              </a:rPr>
              <a:t>index</a:t>
            </a:r>
            <a:r>
              <a:rPr kumimoji="1" lang="ru-RU" sz="1600" b="1" dirty="0" smtClean="0">
                <a:latin typeface="Courier New" pitchFamily="49" charset="0"/>
              </a:rPr>
              <a:t> &lt; </a:t>
            </a:r>
            <a:r>
              <a:rPr kumimoji="1" lang="ru-RU" sz="1600" b="1" dirty="0" err="1" smtClean="0">
                <a:latin typeface="Courier New" pitchFamily="49" charset="0"/>
              </a:rPr>
              <a:t>blockDim.x</a:t>
            </a:r>
            <a:r>
              <a:rPr kumimoji="1" lang="ru-RU" sz="1600" b="1" dirty="0" smtClean="0">
                <a:latin typeface="Courier New" pitchFamily="49" charset="0"/>
              </a:rPr>
              <a:t> ) </a:t>
            </a:r>
            <a:endParaRPr kumimoji="1" lang="ru-RU" sz="1600" b="1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    </a:t>
            </a:r>
            <a:r>
              <a:rPr kumimoji="1" lang="ru-RU" sz="1600" b="1" dirty="0" err="1">
                <a:latin typeface="Courier New" pitchFamily="49" charset="0"/>
              </a:rPr>
              <a:t>data</a:t>
            </a:r>
            <a:r>
              <a:rPr kumimoji="1" lang="ru-RU" sz="1600" b="1" dirty="0">
                <a:latin typeface="Courier New" pitchFamily="49" charset="0"/>
              </a:rPr>
              <a:t> </a:t>
            </a:r>
            <a:r>
              <a:rPr kumimoji="1" lang="ru-RU" sz="1600" b="1" dirty="0" smtClean="0">
                <a:latin typeface="Courier New" pitchFamily="49" charset="0"/>
              </a:rPr>
              <a:t>[</a:t>
            </a:r>
            <a:r>
              <a:rPr kumimoji="1" lang="ru-RU" sz="1600" b="1" dirty="0" err="1" smtClean="0">
                <a:latin typeface="Courier New" pitchFamily="49" charset="0"/>
              </a:rPr>
              <a:t>index</a:t>
            </a:r>
            <a:r>
              <a:rPr kumimoji="1" lang="ru-RU" sz="1600" b="1" dirty="0">
                <a:latin typeface="Courier New" pitchFamily="49" charset="0"/>
              </a:rPr>
              <a:t>] += </a:t>
            </a:r>
            <a:r>
              <a:rPr kumimoji="1" lang="ru-RU" sz="1600" b="1" dirty="0" err="1">
                <a:latin typeface="Courier New" pitchFamily="49" charset="0"/>
              </a:rPr>
              <a:t>data</a:t>
            </a:r>
            <a:r>
              <a:rPr kumimoji="1" lang="ru-RU" sz="1600" b="1" dirty="0">
                <a:latin typeface="Courier New" pitchFamily="49" charset="0"/>
              </a:rPr>
              <a:t> [</a:t>
            </a:r>
            <a:r>
              <a:rPr kumimoji="1" lang="ru-RU" sz="1600" b="1" dirty="0" err="1">
                <a:latin typeface="Courier New" pitchFamily="49" charset="0"/>
              </a:rPr>
              <a:t>index</a:t>
            </a:r>
            <a:r>
              <a:rPr kumimoji="1" lang="ru-RU" sz="1600" b="1" dirty="0">
                <a:latin typeface="Courier New" pitchFamily="49" charset="0"/>
              </a:rPr>
              <a:t> + </a:t>
            </a:r>
            <a:r>
              <a:rPr kumimoji="1" lang="ru-RU" sz="1600" b="1" dirty="0" err="1">
                <a:latin typeface="Courier New" pitchFamily="49" charset="0"/>
              </a:rPr>
              <a:t>s</a:t>
            </a:r>
            <a:r>
              <a:rPr kumimoji="1" lang="ru-RU" sz="1600" b="1" dirty="0">
                <a:latin typeface="Courier New" pitchFamily="49" charset="0"/>
              </a:rPr>
              <a:t>];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 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__syncthreads</a:t>
            </a:r>
            <a:r>
              <a:rPr kumimoji="1" lang="ru-RU" sz="1600" b="1" dirty="0">
                <a:latin typeface="Courier New" pitchFamily="49" charset="0"/>
              </a:rPr>
              <a:t> ();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}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kumimoji="1" lang="ru-RU" sz="1600" b="1" dirty="0">
                <a:latin typeface="Courier New" pitchFamily="49" charset="0"/>
              </a:rPr>
              <a:t> ( </a:t>
            </a:r>
            <a:r>
              <a:rPr kumimoji="1" lang="ru-RU" sz="1600" b="1" dirty="0" err="1">
                <a:latin typeface="Courier New" pitchFamily="49" charset="0"/>
              </a:rPr>
              <a:t>tid</a:t>
            </a:r>
            <a:r>
              <a:rPr kumimoji="1" lang="ru-RU" sz="1600" b="1" dirty="0">
                <a:latin typeface="Courier New" pitchFamily="49" charset="0"/>
              </a:rPr>
              <a:t> == 0 ) 		</a:t>
            </a:r>
            <a:r>
              <a:rPr kumimoji="1" lang="ru-RU" sz="1600" b="1" dirty="0">
                <a:solidFill>
                  <a:srgbClr val="008000"/>
                </a:solidFill>
                <a:latin typeface="Courier New" pitchFamily="49" charset="0"/>
              </a:rPr>
              <a:t>// </a:t>
            </a:r>
            <a:r>
              <a:rPr kumimoji="1" lang="ru-RU" sz="1600" b="1" dirty="0" err="1">
                <a:solidFill>
                  <a:srgbClr val="008000"/>
                </a:solidFill>
                <a:latin typeface="Courier New" pitchFamily="49" charset="0"/>
              </a:rPr>
              <a:t>write</a:t>
            </a:r>
            <a:r>
              <a:rPr kumimoji="1" lang="ru-RU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kumimoji="1" lang="ru-RU" sz="1600" b="1" dirty="0" err="1">
                <a:solidFill>
                  <a:srgbClr val="008000"/>
                </a:solidFill>
                <a:latin typeface="Courier New" pitchFamily="49" charset="0"/>
              </a:rPr>
              <a:t>result</a:t>
            </a:r>
            <a:r>
              <a:rPr kumimoji="1" lang="ru-RU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kumimoji="1" lang="ru-RU" sz="1600" b="1" dirty="0" err="1">
                <a:solidFill>
                  <a:srgbClr val="008000"/>
                </a:solidFill>
                <a:latin typeface="Courier New" pitchFamily="49" charset="0"/>
              </a:rPr>
              <a:t>of</a:t>
            </a:r>
            <a:r>
              <a:rPr kumimoji="1" lang="ru-RU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kumimoji="1" lang="ru-RU" sz="1600" b="1" dirty="0" err="1">
                <a:solidFill>
                  <a:srgbClr val="008000"/>
                </a:solidFill>
                <a:latin typeface="Courier New" pitchFamily="49" charset="0"/>
              </a:rPr>
              <a:t>block</a:t>
            </a:r>
            <a:r>
              <a:rPr kumimoji="1" lang="ru-RU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kumimoji="1" lang="ru-RU" sz="1600" b="1" dirty="0" err="1">
                <a:solidFill>
                  <a:srgbClr val="008000"/>
                </a:solidFill>
                <a:latin typeface="Courier New" pitchFamily="49" charset="0"/>
              </a:rPr>
              <a:t>reduction</a:t>
            </a:r>
            <a:r>
              <a:rPr kumimoji="1" lang="ru-RU" sz="1600" b="1" dirty="0">
                <a:latin typeface="Courier New" pitchFamily="49" charset="0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  </a:t>
            </a:r>
            <a:r>
              <a:rPr kumimoji="1" lang="ru-RU" sz="1600" b="1" dirty="0" err="1">
                <a:latin typeface="Courier New" pitchFamily="49" charset="0"/>
              </a:rPr>
              <a:t>outData</a:t>
            </a:r>
            <a:r>
              <a:rPr kumimoji="1" lang="ru-RU" sz="1600" b="1" dirty="0">
                <a:latin typeface="Courier New" pitchFamily="49" charset="0"/>
              </a:rPr>
              <a:t> [</a:t>
            </a:r>
            <a:r>
              <a:rPr kumimoji="1" lang="ru-RU" sz="1600" b="1" dirty="0" err="1">
                <a:latin typeface="Courier New" pitchFamily="49" charset="0"/>
              </a:rPr>
              <a:t>blockIdx.x</a:t>
            </a:r>
            <a:r>
              <a:rPr kumimoji="1" lang="ru-RU" sz="1600" b="1" dirty="0">
                <a:latin typeface="Courier New" pitchFamily="49" charset="0"/>
              </a:rPr>
              <a:t>] = </a:t>
            </a:r>
            <a:r>
              <a:rPr kumimoji="1" lang="ru-RU" sz="1600" b="1" dirty="0" err="1">
                <a:latin typeface="Courier New" pitchFamily="49" charset="0"/>
              </a:rPr>
              <a:t>data</a:t>
            </a:r>
            <a:r>
              <a:rPr kumimoji="1" lang="ru-RU" sz="1600" b="1" dirty="0">
                <a:latin typeface="Courier New" pitchFamily="49" charset="0"/>
              </a:rPr>
              <a:t> [0];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}</a:t>
            </a:r>
            <a:endParaRPr kumimoji="1" lang="en-US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274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Отличие второго варианта от первого лишь в том, какие потоки выполняют (ту же самую) </a:t>
            </a:r>
            <a:r>
              <a:rPr lang="ru-RU" dirty="0" smtClean="0"/>
              <a:t>работу.</a:t>
            </a:r>
            <a:endParaRPr lang="ru-RU" dirty="0"/>
          </a:p>
          <a:p>
            <a:pPr algn="just"/>
            <a:r>
              <a:rPr lang="ru-RU" dirty="0"/>
              <a:t>Во втором варианте почти полностью избавились от </a:t>
            </a:r>
            <a:r>
              <a:rPr lang="ru-RU" dirty="0" smtClean="0"/>
              <a:t>ветвления.</a:t>
            </a:r>
            <a:endParaRPr lang="ru-RU" dirty="0"/>
          </a:p>
          <a:p>
            <a:pPr algn="just"/>
            <a:r>
              <a:rPr lang="ru-RU" dirty="0"/>
              <a:t>Однако на каждой следующей итерации циклов число конфликтов страниц памяти удваивается</a:t>
            </a:r>
            <a:r>
              <a:rPr lang="en-US" dirty="0"/>
              <a:t>:</a:t>
            </a:r>
            <a:endParaRPr lang="ru-RU" dirty="0"/>
          </a:p>
          <a:p>
            <a:pPr lvl="1" algn="just"/>
            <a:r>
              <a:rPr lang="en-US" dirty="0"/>
              <a:t>s = 1: </a:t>
            </a:r>
            <a:r>
              <a:rPr lang="ru-RU" dirty="0"/>
              <a:t>конфликт страниц 2го порядка</a:t>
            </a:r>
            <a:r>
              <a:rPr lang="en-US" dirty="0"/>
              <a:t> (index = 1 </a:t>
            </a:r>
            <a:r>
              <a:rPr lang="ru-RU" dirty="0"/>
              <a:t>при </a:t>
            </a:r>
            <a:r>
              <a:rPr lang="en-US" dirty="0" err="1"/>
              <a:t>tid</a:t>
            </a:r>
            <a:r>
              <a:rPr lang="en-US" dirty="0"/>
              <a:t> = 0 </a:t>
            </a:r>
            <a:r>
              <a:rPr lang="ru-RU" dirty="0"/>
              <a:t>и </a:t>
            </a:r>
            <a:r>
              <a:rPr lang="en-US" dirty="0"/>
              <a:t>index = 17 </a:t>
            </a:r>
            <a:r>
              <a:rPr lang="ru-RU" dirty="0"/>
              <a:t>при </a:t>
            </a:r>
            <a:r>
              <a:rPr lang="en-US" dirty="0" err="1"/>
              <a:t>tid</a:t>
            </a:r>
            <a:r>
              <a:rPr lang="en-US" dirty="0"/>
              <a:t> = 8</a:t>
            </a:r>
            <a:r>
              <a:rPr lang="ru-RU" dirty="0" smtClean="0"/>
              <a:t>);</a:t>
            </a:r>
            <a:endParaRPr lang="ru-RU" dirty="0"/>
          </a:p>
          <a:p>
            <a:pPr lvl="1" algn="just"/>
            <a:r>
              <a:rPr lang="en-US" dirty="0"/>
              <a:t>s = 2: </a:t>
            </a:r>
            <a:r>
              <a:rPr lang="ru-RU" dirty="0"/>
              <a:t>конфликт страниц 4го порядка (</a:t>
            </a:r>
            <a:r>
              <a:rPr lang="en-US" dirty="0"/>
              <a:t>index = 2 </a:t>
            </a:r>
            <a:r>
              <a:rPr lang="ru-RU" dirty="0"/>
              <a:t>при </a:t>
            </a:r>
            <a:r>
              <a:rPr lang="en-US" dirty="0" err="1"/>
              <a:t>tid</a:t>
            </a:r>
            <a:r>
              <a:rPr lang="en-US" dirty="0"/>
              <a:t> = 0, index = 18 </a:t>
            </a:r>
            <a:r>
              <a:rPr lang="ru-RU" dirty="0"/>
              <a:t>при </a:t>
            </a:r>
            <a:r>
              <a:rPr lang="en-US" dirty="0" err="1"/>
              <a:t>tid</a:t>
            </a:r>
            <a:r>
              <a:rPr lang="en-US" dirty="0"/>
              <a:t> = 4, index = 34 </a:t>
            </a:r>
            <a:r>
              <a:rPr lang="ru-RU" dirty="0"/>
              <a:t>при </a:t>
            </a:r>
            <a:r>
              <a:rPr lang="en-US" dirty="0" err="1"/>
              <a:t>tid</a:t>
            </a:r>
            <a:r>
              <a:rPr lang="en-US" dirty="0"/>
              <a:t> = 8,</a:t>
            </a:r>
            <a:r>
              <a:rPr lang="ru-RU" dirty="0"/>
              <a:t> </a:t>
            </a:r>
            <a:r>
              <a:rPr lang="en-US" dirty="0"/>
              <a:t>index = 50 </a:t>
            </a:r>
            <a:r>
              <a:rPr lang="ru-RU" dirty="0"/>
              <a:t>при </a:t>
            </a:r>
            <a:r>
              <a:rPr lang="en-US" dirty="0" err="1"/>
              <a:t>tid</a:t>
            </a:r>
            <a:r>
              <a:rPr lang="en-US" dirty="0"/>
              <a:t> = 12</a:t>
            </a:r>
            <a:r>
              <a:rPr lang="en-US" dirty="0" smtClean="0"/>
              <a:t>)</a:t>
            </a:r>
            <a:r>
              <a:rPr lang="ru-RU" dirty="0" smtClean="0"/>
              <a:t>;</a:t>
            </a:r>
            <a:endParaRPr lang="en-US" dirty="0"/>
          </a:p>
          <a:p>
            <a:pPr lvl="1" algn="just"/>
            <a:r>
              <a:rPr lang="en-US" dirty="0"/>
              <a:t>…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871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1367929"/>
          </a:xfrm>
        </p:spPr>
        <p:txBody>
          <a:bodyPr/>
          <a:lstStyle/>
          <a:p>
            <a:pPr algn="just"/>
            <a:r>
              <a:rPr lang="ru-RU" dirty="0"/>
              <a:t>Изменим порядок суммирования: будем начинать его не с ближайших, а с удаленных на </a:t>
            </a:r>
            <a:r>
              <a:rPr lang="en-US" dirty="0" err="1"/>
              <a:t>blockDim.x</a:t>
            </a:r>
            <a:r>
              <a:rPr lang="en-US" dirty="0"/>
              <a:t>/2 </a:t>
            </a:r>
            <a:r>
              <a:rPr lang="ru-RU" dirty="0"/>
              <a:t>элементов и будем уменьшать </a:t>
            </a:r>
            <a:r>
              <a:rPr lang="ru-RU" dirty="0" smtClean="0"/>
              <a:t>это расстояние вдвое на каждом шаге.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/>
          </a:p>
        </p:txBody>
      </p:sp>
      <p:grpSp>
        <p:nvGrpSpPr>
          <p:cNvPr id="7" name="Group 1"/>
          <p:cNvGrpSpPr>
            <a:grpSpLocks/>
          </p:cNvGrpSpPr>
          <p:nvPr/>
        </p:nvGrpSpPr>
        <p:grpSpPr bwMode="auto">
          <a:xfrm>
            <a:off x="971600" y="2492896"/>
            <a:ext cx="6850311" cy="3744416"/>
            <a:chOff x="576" y="1056"/>
            <a:chExt cx="4043" cy="3083"/>
          </a:xfrm>
        </p:grpSpPr>
        <p:pic>
          <p:nvPicPr>
            <p:cNvPr id="8" name="Picture 4" descr="D:\Alex Books\CUDA-course\Images\4-9.e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2" y="1056"/>
              <a:ext cx="3947" cy="3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 Box 0"/>
            <p:cNvSpPr txBox="1">
              <a:spLocks noChangeArrowheads="1"/>
            </p:cNvSpPr>
            <p:nvPr/>
          </p:nvSpPr>
          <p:spPr bwMode="auto">
            <a:xfrm>
              <a:off x="576" y="1056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i="1"/>
                <a:t>Thread</a:t>
              </a:r>
              <a:endParaRPr lang="ru-RU" sz="1600" b="1" i="1"/>
            </a:p>
          </p:txBody>
        </p:sp>
      </p:grpSp>
    </p:spTree>
    <p:extLst>
      <p:ext uri="{BB962C8B-B14F-4D97-AF65-F5344CB8AC3E}">
        <p14:creationId xmlns:p14="http://schemas.microsoft.com/office/powerpoint/2010/main" val="839027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 3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/>
          </a:p>
        </p:txBody>
      </p:sp>
      <p:sp>
        <p:nvSpPr>
          <p:cNvPr id="7" name="Content Placeholder 2"/>
          <p:cNvSpPr>
            <a:spLocks/>
          </p:cNvSpPr>
          <p:nvPr/>
        </p:nvSpPr>
        <p:spPr bwMode="auto">
          <a:xfrm>
            <a:off x="683568" y="1124744"/>
            <a:ext cx="8165976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__global__</a:t>
            </a:r>
            <a:r>
              <a:rPr kumimoji="1" lang="ru-RU" sz="16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kumimoji="1" lang="ru-RU" sz="1600" b="1" dirty="0">
                <a:latin typeface="Courier New" pitchFamily="49" charset="0"/>
              </a:rPr>
              <a:t> reduce3 (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kumimoji="1" lang="ru-RU" sz="1600" b="1" dirty="0">
                <a:latin typeface="Courier New" pitchFamily="49" charset="0"/>
              </a:rPr>
              <a:t> * </a:t>
            </a:r>
            <a:r>
              <a:rPr kumimoji="1" lang="ru-RU" sz="1600" b="1" dirty="0" err="1">
                <a:latin typeface="Courier New" pitchFamily="49" charset="0"/>
              </a:rPr>
              <a:t>inData</a:t>
            </a:r>
            <a:r>
              <a:rPr kumimoji="1" lang="ru-RU" sz="1600" b="1" dirty="0">
                <a:latin typeface="Courier New" pitchFamily="49" charset="0"/>
              </a:rPr>
              <a:t>,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kumimoji="1" lang="ru-RU" sz="1600" b="1" dirty="0">
                <a:latin typeface="Courier New" pitchFamily="49" charset="0"/>
              </a:rPr>
              <a:t> * </a:t>
            </a:r>
            <a:r>
              <a:rPr kumimoji="1" lang="ru-RU" sz="1600" b="1" dirty="0" err="1">
                <a:latin typeface="Courier New" pitchFamily="49" charset="0"/>
              </a:rPr>
              <a:t>outData</a:t>
            </a:r>
            <a:r>
              <a:rPr kumimoji="1" lang="ru-RU" sz="1600" b="1" dirty="0">
                <a:latin typeface="Courier New" pitchFamily="49" charset="0"/>
              </a:rPr>
              <a:t> )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__shared__</a:t>
            </a:r>
            <a:r>
              <a:rPr kumimoji="1" lang="ru-RU" sz="16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kumimoji="1" lang="ru-RU" sz="1600" b="1" dirty="0">
                <a:latin typeface="Courier New" pitchFamily="49" charset="0"/>
              </a:rPr>
              <a:t> </a:t>
            </a:r>
            <a:r>
              <a:rPr kumimoji="1" lang="ru-RU" sz="1600" b="1" dirty="0" err="1">
                <a:latin typeface="Courier New" pitchFamily="49" charset="0"/>
              </a:rPr>
              <a:t>data</a:t>
            </a:r>
            <a:r>
              <a:rPr kumimoji="1" lang="ru-RU" sz="1600" b="1" dirty="0">
                <a:latin typeface="Courier New" pitchFamily="49" charset="0"/>
              </a:rPr>
              <a:t> [BLOCK_SIZE];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kumimoji="1" lang="ru-RU" sz="1600" b="1" dirty="0">
                <a:latin typeface="Courier New" pitchFamily="49" charset="0"/>
              </a:rPr>
              <a:t> </a:t>
            </a:r>
            <a:r>
              <a:rPr kumimoji="1" lang="ru-RU" sz="1600" b="1" dirty="0" err="1">
                <a:latin typeface="Courier New" pitchFamily="49" charset="0"/>
              </a:rPr>
              <a:t>tid</a:t>
            </a:r>
            <a:r>
              <a:rPr kumimoji="1" lang="ru-RU" sz="1600" b="1" dirty="0">
                <a:latin typeface="Courier New" pitchFamily="49" charset="0"/>
              </a:rPr>
              <a:t> = </a:t>
            </a:r>
            <a:r>
              <a:rPr kumimoji="1" lang="ru-RU" sz="1600" b="1" dirty="0" err="1">
                <a:latin typeface="Courier New" pitchFamily="49" charset="0"/>
              </a:rPr>
              <a:t>threadIdx.x</a:t>
            </a:r>
            <a:r>
              <a:rPr kumimoji="1" lang="ru-RU" sz="1600" b="1" dirty="0">
                <a:latin typeface="Courier New" pitchFamily="49" charset="0"/>
              </a:rPr>
              <a:t>;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kumimoji="1" lang="ru-RU" sz="1600" b="1" dirty="0">
                <a:latin typeface="Courier New" pitchFamily="49" charset="0"/>
              </a:rPr>
              <a:t> </a:t>
            </a:r>
            <a:r>
              <a:rPr kumimoji="1" lang="ru-RU" sz="1600" b="1" dirty="0" err="1">
                <a:latin typeface="Courier New" pitchFamily="49" charset="0"/>
              </a:rPr>
              <a:t>i</a:t>
            </a:r>
            <a:r>
              <a:rPr kumimoji="1" lang="ru-RU" sz="1600" b="1" dirty="0">
                <a:latin typeface="Courier New" pitchFamily="49" charset="0"/>
              </a:rPr>
              <a:t>   = </a:t>
            </a:r>
            <a:r>
              <a:rPr kumimoji="1" lang="ru-RU" sz="1600" b="1" dirty="0" err="1">
                <a:latin typeface="Courier New" pitchFamily="49" charset="0"/>
              </a:rPr>
              <a:t>blockIdx.x</a:t>
            </a:r>
            <a:r>
              <a:rPr kumimoji="1" lang="ru-RU" sz="1600" b="1" dirty="0">
                <a:latin typeface="Courier New" pitchFamily="49" charset="0"/>
              </a:rPr>
              <a:t> * </a:t>
            </a:r>
            <a:r>
              <a:rPr kumimoji="1" lang="ru-RU" sz="1600" b="1" dirty="0" err="1">
                <a:latin typeface="Courier New" pitchFamily="49" charset="0"/>
              </a:rPr>
              <a:t>blockDim.x</a:t>
            </a:r>
            <a:r>
              <a:rPr kumimoji="1" lang="ru-RU" sz="1600" b="1" dirty="0">
                <a:latin typeface="Courier New" pitchFamily="49" charset="0"/>
              </a:rPr>
              <a:t> + </a:t>
            </a:r>
            <a:r>
              <a:rPr kumimoji="1" lang="ru-RU" sz="1600" b="1" dirty="0" err="1">
                <a:latin typeface="Courier New" pitchFamily="49" charset="0"/>
              </a:rPr>
              <a:t>threadIdx.x</a:t>
            </a:r>
            <a:r>
              <a:rPr kumimoji="1" lang="ru-RU" sz="1600" b="1" dirty="0">
                <a:latin typeface="Courier New" pitchFamily="49" charset="0"/>
              </a:rPr>
              <a:t>;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endParaRPr kumimoji="1" lang="ru-RU" sz="1600" b="1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</a:t>
            </a:r>
            <a:r>
              <a:rPr kumimoji="1" lang="ru-RU" sz="1600" b="1" dirty="0" err="1">
                <a:latin typeface="Courier New" pitchFamily="49" charset="0"/>
              </a:rPr>
              <a:t>data</a:t>
            </a:r>
            <a:r>
              <a:rPr kumimoji="1" lang="ru-RU" sz="1600" b="1" dirty="0">
                <a:latin typeface="Courier New" pitchFamily="49" charset="0"/>
              </a:rPr>
              <a:t> [</a:t>
            </a:r>
            <a:r>
              <a:rPr kumimoji="1" lang="ru-RU" sz="1600" b="1" dirty="0" err="1">
                <a:latin typeface="Courier New" pitchFamily="49" charset="0"/>
              </a:rPr>
              <a:t>tid</a:t>
            </a:r>
            <a:r>
              <a:rPr kumimoji="1" lang="ru-RU" sz="1600" b="1" dirty="0">
                <a:latin typeface="Courier New" pitchFamily="49" charset="0"/>
              </a:rPr>
              <a:t>] = </a:t>
            </a:r>
            <a:r>
              <a:rPr kumimoji="1" lang="ru-RU" sz="1600" b="1" dirty="0" err="1">
                <a:latin typeface="Courier New" pitchFamily="49" charset="0"/>
              </a:rPr>
              <a:t>inData</a:t>
            </a:r>
            <a:r>
              <a:rPr kumimoji="1" lang="ru-RU" sz="1600" b="1" dirty="0">
                <a:latin typeface="Courier New" pitchFamily="49" charset="0"/>
              </a:rPr>
              <a:t> [</a:t>
            </a:r>
            <a:r>
              <a:rPr kumimoji="1" lang="ru-RU" sz="1600" b="1" dirty="0" err="1">
                <a:latin typeface="Courier New" pitchFamily="49" charset="0"/>
              </a:rPr>
              <a:t>i</a:t>
            </a:r>
            <a:r>
              <a:rPr kumimoji="1" lang="ru-RU" sz="1600" b="1" dirty="0">
                <a:latin typeface="Courier New" pitchFamily="49" charset="0"/>
              </a:rPr>
              <a:t>];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__syncthreads</a:t>
            </a:r>
            <a:r>
              <a:rPr kumimoji="1" lang="ru-RU" sz="1600" b="1" dirty="0">
                <a:latin typeface="Courier New" pitchFamily="49" charset="0"/>
              </a:rPr>
              <a:t> ();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kumimoji="1" lang="ru-RU" sz="1600" b="1" dirty="0">
                <a:latin typeface="Courier New" pitchFamily="49" charset="0"/>
              </a:rPr>
              <a:t> (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kumimoji="1" lang="ru-RU" sz="1600" b="1" dirty="0">
                <a:latin typeface="Courier New" pitchFamily="49" charset="0"/>
              </a:rPr>
              <a:t> </a:t>
            </a:r>
            <a:r>
              <a:rPr kumimoji="1" lang="ru-RU" sz="1600" b="1" dirty="0" err="1">
                <a:latin typeface="Courier New" pitchFamily="49" charset="0"/>
              </a:rPr>
              <a:t>s</a:t>
            </a:r>
            <a:r>
              <a:rPr kumimoji="1" lang="ru-RU" sz="1600" b="1" dirty="0">
                <a:latin typeface="Courier New" pitchFamily="49" charset="0"/>
              </a:rPr>
              <a:t> = </a:t>
            </a:r>
            <a:r>
              <a:rPr kumimoji="1" lang="ru-RU" sz="1600" b="1" dirty="0" err="1">
                <a:latin typeface="Courier New" pitchFamily="49" charset="0"/>
              </a:rPr>
              <a:t>blockDim.x</a:t>
            </a:r>
            <a:r>
              <a:rPr kumimoji="1" lang="ru-RU" sz="1600" b="1" dirty="0">
                <a:latin typeface="Courier New" pitchFamily="49" charset="0"/>
              </a:rPr>
              <a:t> / 2; </a:t>
            </a:r>
            <a:r>
              <a:rPr kumimoji="1" lang="ru-RU" sz="1600" b="1" dirty="0" err="1">
                <a:latin typeface="Courier New" pitchFamily="49" charset="0"/>
              </a:rPr>
              <a:t>s</a:t>
            </a:r>
            <a:r>
              <a:rPr kumimoji="1" lang="ru-RU" sz="1600" b="1" dirty="0">
                <a:latin typeface="Courier New" pitchFamily="49" charset="0"/>
              </a:rPr>
              <a:t> &gt; 0; </a:t>
            </a:r>
            <a:r>
              <a:rPr kumimoji="1" lang="ru-RU" sz="1600" b="1" dirty="0" err="1">
                <a:latin typeface="Courier New" pitchFamily="49" charset="0"/>
              </a:rPr>
              <a:t>s</a:t>
            </a:r>
            <a:r>
              <a:rPr kumimoji="1" lang="ru-RU" sz="1600" b="1" dirty="0">
                <a:latin typeface="Courier New" pitchFamily="49" charset="0"/>
              </a:rPr>
              <a:t> &gt;&gt;= 1 )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{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 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kumimoji="1" lang="ru-RU" sz="1600" b="1" dirty="0">
                <a:latin typeface="Courier New" pitchFamily="49" charset="0"/>
              </a:rPr>
              <a:t> ( </a:t>
            </a:r>
            <a:r>
              <a:rPr kumimoji="1" lang="ru-RU" sz="1600" b="1" dirty="0" err="1">
                <a:latin typeface="Courier New" pitchFamily="49" charset="0"/>
              </a:rPr>
              <a:t>tid</a:t>
            </a:r>
            <a:r>
              <a:rPr kumimoji="1" lang="ru-RU" sz="1600" b="1" dirty="0">
                <a:latin typeface="Courier New" pitchFamily="49" charset="0"/>
              </a:rPr>
              <a:t> &lt; </a:t>
            </a:r>
            <a:r>
              <a:rPr kumimoji="1" lang="ru-RU" sz="1600" b="1" dirty="0" err="1">
                <a:latin typeface="Courier New" pitchFamily="49" charset="0"/>
              </a:rPr>
              <a:t>s</a:t>
            </a:r>
            <a:r>
              <a:rPr kumimoji="1" lang="ru-RU" sz="1600" b="1" dirty="0">
                <a:latin typeface="Courier New" pitchFamily="49" charset="0"/>
              </a:rPr>
              <a:t> )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    </a:t>
            </a:r>
            <a:r>
              <a:rPr kumimoji="1" lang="ru-RU" sz="1600" b="1" dirty="0" err="1">
                <a:latin typeface="Courier New" pitchFamily="49" charset="0"/>
              </a:rPr>
              <a:t>data</a:t>
            </a:r>
            <a:r>
              <a:rPr kumimoji="1" lang="ru-RU" sz="1600" b="1" dirty="0">
                <a:latin typeface="Courier New" pitchFamily="49" charset="0"/>
              </a:rPr>
              <a:t> [</a:t>
            </a:r>
            <a:r>
              <a:rPr kumimoji="1" lang="en-US" sz="1600" b="1" dirty="0" err="1">
                <a:latin typeface="Courier New" pitchFamily="49" charset="0"/>
              </a:rPr>
              <a:t>tid</a:t>
            </a:r>
            <a:r>
              <a:rPr kumimoji="1" lang="ru-RU" sz="1600" b="1" dirty="0">
                <a:latin typeface="Courier New" pitchFamily="49" charset="0"/>
              </a:rPr>
              <a:t>] += </a:t>
            </a:r>
            <a:r>
              <a:rPr kumimoji="1" lang="ru-RU" sz="1600" b="1" dirty="0" err="1">
                <a:latin typeface="Courier New" pitchFamily="49" charset="0"/>
              </a:rPr>
              <a:t>data</a:t>
            </a:r>
            <a:r>
              <a:rPr kumimoji="1" lang="ru-RU" sz="1600" b="1" dirty="0">
                <a:latin typeface="Courier New" pitchFamily="49" charset="0"/>
              </a:rPr>
              <a:t> [</a:t>
            </a:r>
            <a:r>
              <a:rPr kumimoji="1" lang="en-US" sz="1600" b="1" dirty="0" err="1">
                <a:latin typeface="Courier New" pitchFamily="49" charset="0"/>
              </a:rPr>
              <a:t>tid</a:t>
            </a:r>
            <a:r>
              <a:rPr kumimoji="1" lang="ru-RU" sz="1600" b="1" dirty="0">
                <a:latin typeface="Courier New" pitchFamily="49" charset="0"/>
              </a:rPr>
              <a:t> + </a:t>
            </a:r>
            <a:r>
              <a:rPr kumimoji="1" lang="ru-RU" sz="1600" b="1" dirty="0" err="1">
                <a:latin typeface="Courier New" pitchFamily="49" charset="0"/>
              </a:rPr>
              <a:t>s</a:t>
            </a:r>
            <a:r>
              <a:rPr kumimoji="1" lang="ru-RU" sz="1600" b="1" dirty="0">
                <a:latin typeface="Courier New" pitchFamily="49" charset="0"/>
              </a:rPr>
              <a:t>];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 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__syncthreads</a:t>
            </a:r>
            <a:r>
              <a:rPr kumimoji="1" lang="ru-RU" sz="1600" b="1" dirty="0">
                <a:latin typeface="Courier New" pitchFamily="49" charset="0"/>
              </a:rPr>
              <a:t> ();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}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kumimoji="1" lang="ru-RU" sz="1600" b="1" dirty="0">
                <a:latin typeface="Courier New" pitchFamily="49" charset="0"/>
              </a:rPr>
              <a:t> ( </a:t>
            </a:r>
            <a:r>
              <a:rPr kumimoji="1" lang="ru-RU" sz="1600" b="1" dirty="0" err="1">
                <a:latin typeface="Courier New" pitchFamily="49" charset="0"/>
              </a:rPr>
              <a:t>tid</a:t>
            </a:r>
            <a:r>
              <a:rPr kumimoji="1" lang="ru-RU" sz="1600" b="1" dirty="0">
                <a:latin typeface="Courier New" pitchFamily="49" charset="0"/>
              </a:rPr>
              <a:t> == 0 )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  </a:t>
            </a:r>
            <a:r>
              <a:rPr kumimoji="1" lang="ru-RU" sz="1600" b="1" dirty="0" err="1">
                <a:latin typeface="Courier New" pitchFamily="49" charset="0"/>
              </a:rPr>
              <a:t>outData</a:t>
            </a:r>
            <a:r>
              <a:rPr kumimoji="1" lang="ru-RU" sz="1600" b="1" dirty="0">
                <a:latin typeface="Courier New" pitchFamily="49" charset="0"/>
              </a:rPr>
              <a:t> [</a:t>
            </a:r>
            <a:r>
              <a:rPr kumimoji="1" lang="ru-RU" sz="1600" b="1" dirty="0" err="1">
                <a:latin typeface="Courier New" pitchFamily="49" charset="0"/>
              </a:rPr>
              <a:t>blockIdx.x</a:t>
            </a:r>
            <a:r>
              <a:rPr kumimoji="1" lang="ru-RU" sz="1600" b="1" dirty="0">
                <a:latin typeface="Courier New" pitchFamily="49" charset="0"/>
              </a:rPr>
              <a:t>] = </a:t>
            </a:r>
            <a:r>
              <a:rPr kumimoji="1" lang="ru-RU" sz="1600" b="1" dirty="0" err="1">
                <a:latin typeface="Courier New" pitchFamily="49" charset="0"/>
              </a:rPr>
              <a:t>data</a:t>
            </a:r>
            <a:r>
              <a:rPr kumimoji="1" lang="ru-RU" sz="1600" b="1" dirty="0">
                <a:latin typeface="Courier New" pitchFamily="49" charset="0"/>
              </a:rPr>
              <a:t> [0];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}</a:t>
            </a:r>
            <a:endParaRPr kumimoji="1" lang="en-US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786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 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варианте 3 </a:t>
            </a:r>
            <a:r>
              <a:rPr lang="ru-RU" dirty="0"/>
              <a:t>и</a:t>
            </a:r>
            <a:r>
              <a:rPr lang="ru-RU" dirty="0" smtClean="0"/>
              <a:t>збавились </a:t>
            </a:r>
            <a:r>
              <a:rPr lang="ru-RU" dirty="0"/>
              <a:t>от конфликтов </a:t>
            </a:r>
            <a:r>
              <a:rPr lang="ru-RU" dirty="0" smtClean="0"/>
              <a:t>банков.</a:t>
            </a:r>
            <a:endParaRPr lang="ru-RU" dirty="0"/>
          </a:p>
          <a:p>
            <a:pPr algn="just"/>
            <a:r>
              <a:rPr lang="ru-RU" dirty="0" smtClean="0"/>
              <a:t>На </a:t>
            </a:r>
            <a:r>
              <a:rPr lang="ru-RU" dirty="0"/>
              <a:t>первой итерации половина потоков простаивает, для </a:t>
            </a:r>
            <a:r>
              <a:rPr lang="ru-RU" dirty="0" smtClean="0"/>
              <a:t>избегания </a:t>
            </a:r>
            <a:r>
              <a:rPr lang="ru-RU" dirty="0"/>
              <a:t>этого сделаем первое суммирование при </a:t>
            </a:r>
            <a:r>
              <a:rPr lang="ru-RU" dirty="0" smtClean="0"/>
              <a:t>загрузке.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421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 4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/>
          </a:p>
        </p:txBody>
      </p:sp>
      <p:sp>
        <p:nvSpPr>
          <p:cNvPr id="7" name="Content Placeholder 2"/>
          <p:cNvSpPr>
            <a:spLocks/>
          </p:cNvSpPr>
          <p:nvPr/>
        </p:nvSpPr>
        <p:spPr bwMode="auto">
          <a:xfrm>
            <a:off x="755576" y="1196752"/>
            <a:ext cx="802196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__global__</a:t>
            </a:r>
            <a:r>
              <a:rPr kumimoji="1" lang="ru-RU" sz="16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kumimoji="1" lang="ru-RU" sz="1600" b="1" dirty="0">
                <a:latin typeface="Courier New" pitchFamily="49" charset="0"/>
              </a:rPr>
              <a:t> reduce4 (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kumimoji="1" lang="ru-RU" sz="1600" b="1" dirty="0">
                <a:latin typeface="Courier New" pitchFamily="49" charset="0"/>
              </a:rPr>
              <a:t> * </a:t>
            </a:r>
            <a:r>
              <a:rPr kumimoji="1" lang="ru-RU" sz="1600" b="1" dirty="0" err="1">
                <a:latin typeface="Courier New" pitchFamily="49" charset="0"/>
              </a:rPr>
              <a:t>inData</a:t>
            </a:r>
            <a:r>
              <a:rPr kumimoji="1" lang="ru-RU" sz="1600" b="1" dirty="0">
                <a:latin typeface="Courier New" pitchFamily="49" charset="0"/>
              </a:rPr>
              <a:t>,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kumimoji="1" lang="ru-RU" sz="1600" b="1" dirty="0">
                <a:latin typeface="Courier New" pitchFamily="49" charset="0"/>
              </a:rPr>
              <a:t> * </a:t>
            </a:r>
            <a:r>
              <a:rPr kumimoji="1" lang="ru-RU" sz="1600" b="1" dirty="0" err="1">
                <a:latin typeface="Courier New" pitchFamily="49" charset="0"/>
              </a:rPr>
              <a:t>outData</a:t>
            </a:r>
            <a:r>
              <a:rPr kumimoji="1" lang="ru-RU" sz="1600" b="1" dirty="0">
                <a:latin typeface="Courier New" pitchFamily="49" charset="0"/>
              </a:rPr>
              <a:t> )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__shared__</a:t>
            </a:r>
            <a:r>
              <a:rPr kumimoji="1" lang="ru-RU" sz="16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kumimoji="1" lang="ru-RU" sz="1600" b="1" dirty="0">
                <a:latin typeface="Courier New" pitchFamily="49" charset="0"/>
              </a:rPr>
              <a:t> </a:t>
            </a:r>
            <a:r>
              <a:rPr kumimoji="1" lang="ru-RU" sz="1600" b="1" dirty="0" err="1">
                <a:latin typeface="Courier New" pitchFamily="49" charset="0"/>
              </a:rPr>
              <a:t>data</a:t>
            </a:r>
            <a:r>
              <a:rPr kumimoji="1" lang="ru-RU" sz="1600" b="1" dirty="0">
                <a:latin typeface="Courier New" pitchFamily="49" charset="0"/>
              </a:rPr>
              <a:t> [BLOCK_SIZE];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kumimoji="1" lang="ru-RU" sz="1600" b="1" dirty="0">
                <a:latin typeface="Courier New" pitchFamily="49" charset="0"/>
              </a:rPr>
              <a:t> </a:t>
            </a:r>
            <a:r>
              <a:rPr kumimoji="1" lang="ru-RU" sz="1600" b="1" dirty="0" err="1">
                <a:latin typeface="Courier New" pitchFamily="49" charset="0"/>
              </a:rPr>
              <a:t>tid</a:t>
            </a:r>
            <a:r>
              <a:rPr kumimoji="1" lang="ru-RU" sz="1600" b="1" dirty="0">
                <a:latin typeface="Courier New" pitchFamily="49" charset="0"/>
              </a:rPr>
              <a:t> = </a:t>
            </a:r>
            <a:r>
              <a:rPr kumimoji="1" lang="ru-RU" sz="1600" b="1" dirty="0" err="1">
                <a:latin typeface="Courier New" pitchFamily="49" charset="0"/>
              </a:rPr>
              <a:t>threadIdx.x</a:t>
            </a:r>
            <a:r>
              <a:rPr kumimoji="1" lang="ru-RU" sz="1600" b="1" dirty="0">
                <a:latin typeface="Courier New" pitchFamily="49" charset="0"/>
              </a:rPr>
              <a:t>;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kumimoji="1" lang="ru-RU" sz="1600" b="1" dirty="0">
                <a:latin typeface="Courier New" pitchFamily="49" charset="0"/>
              </a:rPr>
              <a:t> </a:t>
            </a:r>
            <a:r>
              <a:rPr kumimoji="1" lang="ru-RU" sz="1600" b="1" dirty="0" err="1">
                <a:latin typeface="Courier New" pitchFamily="49" charset="0"/>
              </a:rPr>
              <a:t>i</a:t>
            </a:r>
            <a:r>
              <a:rPr kumimoji="1" lang="ru-RU" sz="1600" b="1" dirty="0">
                <a:latin typeface="Courier New" pitchFamily="49" charset="0"/>
              </a:rPr>
              <a:t>   = 2 * </a:t>
            </a:r>
            <a:r>
              <a:rPr kumimoji="1" lang="ru-RU" sz="1600" b="1" dirty="0" err="1">
                <a:latin typeface="Courier New" pitchFamily="49" charset="0"/>
              </a:rPr>
              <a:t>blockIdx.x</a:t>
            </a:r>
            <a:r>
              <a:rPr kumimoji="1" lang="ru-RU" sz="1600" b="1" dirty="0">
                <a:latin typeface="Courier New" pitchFamily="49" charset="0"/>
              </a:rPr>
              <a:t> * </a:t>
            </a:r>
            <a:r>
              <a:rPr kumimoji="1" lang="ru-RU" sz="1600" b="1" dirty="0" err="1">
                <a:latin typeface="Courier New" pitchFamily="49" charset="0"/>
              </a:rPr>
              <a:t>blockDim.x</a:t>
            </a:r>
            <a:r>
              <a:rPr kumimoji="1" lang="ru-RU" sz="1600" b="1" dirty="0">
                <a:latin typeface="Courier New" pitchFamily="49" charset="0"/>
              </a:rPr>
              <a:t> + </a:t>
            </a:r>
            <a:r>
              <a:rPr kumimoji="1" lang="ru-RU" sz="1600" b="1" dirty="0" err="1">
                <a:latin typeface="Courier New" pitchFamily="49" charset="0"/>
              </a:rPr>
              <a:t>threadIdx.x</a:t>
            </a:r>
            <a:r>
              <a:rPr kumimoji="1" lang="ru-RU" sz="1600" b="1" dirty="0">
                <a:latin typeface="Courier New" pitchFamily="49" charset="0"/>
              </a:rPr>
              <a:t>; </a:t>
            </a:r>
            <a:endParaRPr kumimoji="1" lang="en-US" sz="1600" b="1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endParaRPr kumimoji="1" lang="ru-RU" sz="1600" b="1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</a:t>
            </a:r>
            <a:r>
              <a:rPr kumimoji="1" lang="ru-RU" sz="1600" b="1" dirty="0" err="1">
                <a:latin typeface="Courier New" pitchFamily="49" charset="0"/>
              </a:rPr>
              <a:t>data</a:t>
            </a:r>
            <a:r>
              <a:rPr kumimoji="1" lang="ru-RU" sz="1600" b="1" dirty="0">
                <a:latin typeface="Courier New" pitchFamily="49" charset="0"/>
              </a:rPr>
              <a:t> [</a:t>
            </a:r>
            <a:r>
              <a:rPr kumimoji="1" lang="ru-RU" sz="1600" b="1" dirty="0" err="1">
                <a:latin typeface="Courier New" pitchFamily="49" charset="0"/>
              </a:rPr>
              <a:t>tid</a:t>
            </a:r>
            <a:r>
              <a:rPr kumimoji="1" lang="ru-RU" sz="1600" b="1" dirty="0">
                <a:latin typeface="Courier New" pitchFamily="49" charset="0"/>
              </a:rPr>
              <a:t>] = </a:t>
            </a:r>
            <a:r>
              <a:rPr kumimoji="1" lang="ru-RU" sz="1600" b="1" dirty="0" err="1">
                <a:latin typeface="Courier New" pitchFamily="49" charset="0"/>
              </a:rPr>
              <a:t>inData</a:t>
            </a:r>
            <a:r>
              <a:rPr kumimoji="1" lang="ru-RU" sz="1600" b="1" dirty="0">
                <a:latin typeface="Courier New" pitchFamily="49" charset="0"/>
              </a:rPr>
              <a:t> [</a:t>
            </a:r>
            <a:r>
              <a:rPr kumimoji="1" lang="ru-RU" sz="1600" b="1" dirty="0" err="1">
                <a:latin typeface="Courier New" pitchFamily="49" charset="0"/>
              </a:rPr>
              <a:t>i</a:t>
            </a:r>
            <a:r>
              <a:rPr kumimoji="1" lang="ru-RU" sz="1600" b="1" dirty="0">
                <a:latin typeface="Courier New" pitchFamily="49" charset="0"/>
              </a:rPr>
              <a:t>] + </a:t>
            </a:r>
            <a:r>
              <a:rPr kumimoji="1" lang="ru-RU" sz="1600" b="1" dirty="0" err="1">
                <a:latin typeface="Courier New" pitchFamily="49" charset="0"/>
              </a:rPr>
              <a:t>inData</a:t>
            </a:r>
            <a:r>
              <a:rPr kumimoji="1" lang="ru-RU" sz="1600" b="1" dirty="0">
                <a:latin typeface="Courier New" pitchFamily="49" charset="0"/>
              </a:rPr>
              <a:t> [</a:t>
            </a:r>
            <a:r>
              <a:rPr kumimoji="1" lang="ru-RU" sz="1600" b="1" dirty="0" err="1">
                <a:latin typeface="Courier New" pitchFamily="49" charset="0"/>
              </a:rPr>
              <a:t>i+blockDim.x</a:t>
            </a:r>
            <a:r>
              <a:rPr kumimoji="1" lang="ru-RU" sz="1600" b="1" dirty="0">
                <a:latin typeface="Courier New" pitchFamily="49" charset="0"/>
              </a:rPr>
              <a:t>]; </a:t>
            </a:r>
            <a:r>
              <a:rPr kumimoji="1" lang="ru-RU" sz="1600" b="1" dirty="0">
                <a:solidFill>
                  <a:srgbClr val="008000"/>
                </a:solidFill>
                <a:latin typeface="Courier New" pitchFamily="49" charset="0"/>
              </a:rPr>
              <a:t>// </a:t>
            </a:r>
            <a:r>
              <a:rPr kumimoji="1" lang="en-US" sz="1600" b="1" dirty="0">
                <a:solidFill>
                  <a:srgbClr val="008000"/>
                </a:solidFill>
                <a:latin typeface="Courier New" pitchFamily="49" charset="0"/>
              </a:rPr>
              <a:t>sum</a:t>
            </a:r>
            <a:r>
              <a:rPr kumimoji="1" lang="ru-RU" sz="1600" b="1" dirty="0">
                <a:latin typeface="Courier New" pitchFamily="49" charset="0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__syncthreads</a:t>
            </a:r>
            <a:r>
              <a:rPr kumimoji="1" lang="ru-RU" sz="1600" b="1" dirty="0">
                <a:latin typeface="Courier New" pitchFamily="49" charset="0"/>
              </a:rPr>
              <a:t> ();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kumimoji="1" lang="ru-RU" sz="1600" b="1" dirty="0">
                <a:latin typeface="Courier New" pitchFamily="49" charset="0"/>
              </a:rPr>
              <a:t> (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kumimoji="1" lang="ru-RU" sz="1600" b="1" dirty="0">
                <a:latin typeface="Courier New" pitchFamily="49" charset="0"/>
              </a:rPr>
              <a:t> </a:t>
            </a:r>
            <a:r>
              <a:rPr kumimoji="1" lang="ru-RU" sz="1600" b="1" dirty="0" err="1">
                <a:latin typeface="Courier New" pitchFamily="49" charset="0"/>
              </a:rPr>
              <a:t>s</a:t>
            </a:r>
            <a:r>
              <a:rPr kumimoji="1" lang="ru-RU" sz="1600" b="1" dirty="0">
                <a:latin typeface="Courier New" pitchFamily="49" charset="0"/>
              </a:rPr>
              <a:t> = </a:t>
            </a:r>
            <a:r>
              <a:rPr kumimoji="1" lang="ru-RU" sz="1600" b="1" dirty="0" err="1">
                <a:latin typeface="Courier New" pitchFamily="49" charset="0"/>
              </a:rPr>
              <a:t>blockDim.x</a:t>
            </a:r>
            <a:r>
              <a:rPr kumimoji="1" lang="ru-RU" sz="1600" b="1" dirty="0">
                <a:latin typeface="Courier New" pitchFamily="49" charset="0"/>
              </a:rPr>
              <a:t> / 2; </a:t>
            </a:r>
            <a:r>
              <a:rPr kumimoji="1" lang="ru-RU" sz="1600" b="1" dirty="0" err="1">
                <a:latin typeface="Courier New" pitchFamily="49" charset="0"/>
              </a:rPr>
              <a:t>s</a:t>
            </a:r>
            <a:r>
              <a:rPr kumimoji="1" lang="ru-RU" sz="1600" b="1" dirty="0">
                <a:latin typeface="Courier New" pitchFamily="49" charset="0"/>
              </a:rPr>
              <a:t> &gt; 0; </a:t>
            </a:r>
            <a:r>
              <a:rPr kumimoji="1" lang="ru-RU" sz="1600" b="1" dirty="0" err="1">
                <a:latin typeface="Courier New" pitchFamily="49" charset="0"/>
              </a:rPr>
              <a:t>s</a:t>
            </a:r>
            <a:r>
              <a:rPr kumimoji="1" lang="ru-RU" sz="1600" b="1" dirty="0">
                <a:latin typeface="Courier New" pitchFamily="49" charset="0"/>
              </a:rPr>
              <a:t> &gt;&gt;= 1 )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{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 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kumimoji="1" lang="ru-RU" sz="1600" b="1" dirty="0">
                <a:latin typeface="Courier New" pitchFamily="49" charset="0"/>
              </a:rPr>
              <a:t> ( </a:t>
            </a:r>
            <a:r>
              <a:rPr kumimoji="1" lang="ru-RU" sz="1600" b="1" dirty="0" err="1">
                <a:latin typeface="Courier New" pitchFamily="49" charset="0"/>
              </a:rPr>
              <a:t>tid</a:t>
            </a:r>
            <a:r>
              <a:rPr kumimoji="1" lang="ru-RU" sz="1600" b="1" dirty="0">
                <a:latin typeface="Courier New" pitchFamily="49" charset="0"/>
              </a:rPr>
              <a:t> &lt; </a:t>
            </a:r>
            <a:r>
              <a:rPr kumimoji="1" lang="ru-RU" sz="1600" b="1" dirty="0" err="1">
                <a:latin typeface="Courier New" pitchFamily="49" charset="0"/>
              </a:rPr>
              <a:t>s</a:t>
            </a:r>
            <a:r>
              <a:rPr kumimoji="1" lang="ru-RU" sz="1600" b="1" dirty="0">
                <a:latin typeface="Courier New" pitchFamily="49" charset="0"/>
              </a:rPr>
              <a:t> )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    </a:t>
            </a:r>
            <a:r>
              <a:rPr kumimoji="1" lang="ru-RU" sz="1600" b="1" dirty="0" err="1">
                <a:latin typeface="Courier New" pitchFamily="49" charset="0"/>
              </a:rPr>
              <a:t>data</a:t>
            </a:r>
            <a:r>
              <a:rPr kumimoji="1" lang="ru-RU" sz="1600" b="1" dirty="0">
                <a:latin typeface="Courier New" pitchFamily="49" charset="0"/>
              </a:rPr>
              <a:t> [</a:t>
            </a:r>
            <a:r>
              <a:rPr kumimoji="1" lang="ru-RU" sz="1600" b="1" dirty="0" err="1">
                <a:latin typeface="Courier New" pitchFamily="49" charset="0"/>
              </a:rPr>
              <a:t>tid</a:t>
            </a:r>
            <a:r>
              <a:rPr kumimoji="1" lang="ru-RU" sz="1600" b="1" dirty="0">
                <a:latin typeface="Courier New" pitchFamily="49" charset="0"/>
              </a:rPr>
              <a:t>] += </a:t>
            </a:r>
            <a:r>
              <a:rPr kumimoji="1" lang="ru-RU" sz="1600" b="1" dirty="0" err="1">
                <a:latin typeface="Courier New" pitchFamily="49" charset="0"/>
              </a:rPr>
              <a:t>data</a:t>
            </a:r>
            <a:r>
              <a:rPr kumimoji="1" lang="ru-RU" sz="1600" b="1" dirty="0">
                <a:latin typeface="Courier New" pitchFamily="49" charset="0"/>
              </a:rPr>
              <a:t> [</a:t>
            </a:r>
            <a:r>
              <a:rPr kumimoji="1" lang="ru-RU" sz="1600" b="1" dirty="0" err="1">
                <a:latin typeface="Courier New" pitchFamily="49" charset="0"/>
              </a:rPr>
              <a:t>tid</a:t>
            </a:r>
            <a:r>
              <a:rPr kumimoji="1" lang="ru-RU" sz="1600" b="1" dirty="0">
                <a:latin typeface="Courier New" pitchFamily="49" charset="0"/>
              </a:rPr>
              <a:t> + </a:t>
            </a:r>
            <a:r>
              <a:rPr kumimoji="1" lang="ru-RU" sz="1600" b="1" dirty="0" err="1">
                <a:latin typeface="Courier New" pitchFamily="49" charset="0"/>
              </a:rPr>
              <a:t>s</a:t>
            </a:r>
            <a:r>
              <a:rPr kumimoji="1" lang="ru-RU" sz="1600" b="1" dirty="0">
                <a:latin typeface="Courier New" pitchFamily="49" charset="0"/>
              </a:rPr>
              <a:t>];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 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__syncthreads</a:t>
            </a:r>
            <a:r>
              <a:rPr kumimoji="1" lang="ru-RU" sz="1600" b="1" dirty="0">
                <a:latin typeface="Courier New" pitchFamily="49" charset="0"/>
              </a:rPr>
              <a:t> ();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}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kumimoji="1" lang="ru-RU" sz="1600" b="1" dirty="0">
                <a:latin typeface="Courier New" pitchFamily="49" charset="0"/>
              </a:rPr>
              <a:t> ( </a:t>
            </a:r>
            <a:r>
              <a:rPr kumimoji="1" lang="ru-RU" sz="1600" b="1" dirty="0" err="1">
                <a:latin typeface="Courier New" pitchFamily="49" charset="0"/>
              </a:rPr>
              <a:t>tid</a:t>
            </a:r>
            <a:r>
              <a:rPr kumimoji="1" lang="ru-RU" sz="1600" b="1" dirty="0">
                <a:latin typeface="Courier New" pitchFamily="49" charset="0"/>
              </a:rPr>
              <a:t> == 0 )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    </a:t>
            </a:r>
            <a:r>
              <a:rPr kumimoji="1" lang="ru-RU" sz="1600" b="1" dirty="0" err="1">
                <a:latin typeface="Courier New" pitchFamily="49" charset="0"/>
              </a:rPr>
              <a:t>outData</a:t>
            </a:r>
            <a:r>
              <a:rPr kumimoji="1" lang="ru-RU" sz="1600" b="1" dirty="0">
                <a:latin typeface="Courier New" pitchFamily="49" charset="0"/>
              </a:rPr>
              <a:t> [</a:t>
            </a:r>
            <a:r>
              <a:rPr kumimoji="1" lang="ru-RU" sz="1600" b="1" dirty="0" err="1">
                <a:latin typeface="Courier New" pitchFamily="49" charset="0"/>
              </a:rPr>
              <a:t>blockIdx.x</a:t>
            </a:r>
            <a:r>
              <a:rPr kumimoji="1" lang="ru-RU" sz="1600" b="1" dirty="0">
                <a:latin typeface="Courier New" pitchFamily="49" charset="0"/>
              </a:rPr>
              <a:t>] = </a:t>
            </a:r>
            <a:r>
              <a:rPr kumimoji="1" lang="ru-RU" sz="1600" b="1" dirty="0" err="1">
                <a:latin typeface="Courier New" pitchFamily="49" charset="0"/>
              </a:rPr>
              <a:t>data</a:t>
            </a:r>
            <a:r>
              <a:rPr kumimoji="1" lang="ru-RU" sz="1600" b="1" dirty="0">
                <a:latin typeface="Courier New" pitchFamily="49" charset="0"/>
              </a:rPr>
              <a:t> [0];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313456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 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1367929"/>
          </a:xfrm>
        </p:spPr>
        <p:txBody>
          <a:bodyPr/>
          <a:lstStyle/>
          <a:p>
            <a:r>
              <a:rPr lang="ru-RU" dirty="0"/>
              <a:t>При </a:t>
            </a:r>
            <a:r>
              <a:rPr lang="en-US" dirty="0"/>
              <a:t>s &lt;= 32 </a:t>
            </a:r>
            <a:r>
              <a:rPr lang="ru-RU" dirty="0"/>
              <a:t>в блоке работает только </a:t>
            </a:r>
            <a:r>
              <a:rPr lang="ru-RU" dirty="0" smtClean="0"/>
              <a:t>один </a:t>
            </a:r>
            <a:r>
              <a:rPr lang="ru-RU" dirty="0" err="1" smtClean="0"/>
              <a:t>варп</a:t>
            </a:r>
            <a:r>
              <a:rPr lang="ru-RU" dirty="0" smtClean="0"/>
              <a:t>.</a:t>
            </a:r>
            <a:endParaRPr lang="ru-RU" dirty="0"/>
          </a:p>
          <a:p>
            <a:pPr algn="just"/>
            <a:r>
              <a:rPr lang="ru-RU" dirty="0"/>
              <a:t>Можно развернуть цикл, избавившись от синхронизации и проверки </a:t>
            </a:r>
            <a:r>
              <a:rPr lang="ru-RU" dirty="0" smtClean="0"/>
              <a:t>условия.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/>
          </a:p>
        </p:txBody>
      </p:sp>
      <p:sp>
        <p:nvSpPr>
          <p:cNvPr id="7" name="Content Placeholder 2"/>
          <p:cNvSpPr>
            <a:spLocks/>
          </p:cNvSpPr>
          <p:nvPr/>
        </p:nvSpPr>
        <p:spPr bwMode="auto">
          <a:xfrm>
            <a:off x="827584" y="2492896"/>
            <a:ext cx="8011616" cy="41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kumimoji="1" lang="ru-RU" sz="1600" b="1" dirty="0">
                <a:latin typeface="Courier New" pitchFamily="49" charset="0"/>
              </a:rPr>
              <a:t> (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kumimoji="1" lang="ru-RU" sz="1600" b="1" dirty="0">
                <a:latin typeface="Courier New" pitchFamily="49" charset="0"/>
              </a:rPr>
              <a:t> </a:t>
            </a:r>
            <a:r>
              <a:rPr kumimoji="1" lang="ru-RU" sz="1600" b="1" dirty="0" err="1">
                <a:latin typeface="Courier New" pitchFamily="49" charset="0"/>
              </a:rPr>
              <a:t>s</a:t>
            </a:r>
            <a:r>
              <a:rPr kumimoji="1" lang="ru-RU" sz="1600" b="1" dirty="0">
                <a:latin typeface="Courier New" pitchFamily="49" charset="0"/>
              </a:rPr>
              <a:t> = </a:t>
            </a:r>
            <a:r>
              <a:rPr kumimoji="1" lang="ru-RU" sz="1600" b="1" dirty="0" err="1">
                <a:latin typeface="Courier New" pitchFamily="49" charset="0"/>
              </a:rPr>
              <a:t>blockDim.x</a:t>
            </a:r>
            <a:r>
              <a:rPr kumimoji="1" lang="ru-RU" sz="1600" b="1" dirty="0">
                <a:latin typeface="Courier New" pitchFamily="49" charset="0"/>
              </a:rPr>
              <a:t> / 2; </a:t>
            </a:r>
            <a:r>
              <a:rPr kumimoji="1" lang="ru-RU" sz="1600" b="1" dirty="0" err="1">
                <a:latin typeface="Courier New" pitchFamily="49" charset="0"/>
              </a:rPr>
              <a:t>s</a:t>
            </a:r>
            <a:r>
              <a:rPr kumimoji="1" lang="ru-RU" sz="1600" b="1" dirty="0">
                <a:latin typeface="Courier New" pitchFamily="49" charset="0"/>
              </a:rPr>
              <a:t> &gt; 32; </a:t>
            </a:r>
            <a:r>
              <a:rPr kumimoji="1" lang="ru-RU" sz="1600" b="1" dirty="0" err="1">
                <a:latin typeface="Courier New" pitchFamily="49" charset="0"/>
              </a:rPr>
              <a:t>s</a:t>
            </a:r>
            <a:r>
              <a:rPr kumimoji="1" lang="ru-RU" sz="1600" b="1" dirty="0">
                <a:latin typeface="Courier New" pitchFamily="49" charset="0"/>
              </a:rPr>
              <a:t> &gt;&gt;= 1 </a:t>
            </a:r>
            <a:r>
              <a:rPr kumimoji="1" lang="ru-RU" sz="1600" b="1" dirty="0" smtClean="0">
                <a:latin typeface="Courier New" pitchFamily="49" charset="0"/>
              </a:rPr>
              <a:t>) {</a:t>
            </a:r>
            <a:endParaRPr kumimoji="1" lang="en-US" sz="1600" b="1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600" b="1" dirty="0">
                <a:latin typeface="Courier New" pitchFamily="49" charset="0"/>
              </a:rPr>
              <a:t> 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kumimoji="1" lang="ru-RU" sz="1600" b="1" dirty="0">
                <a:latin typeface="Courier New" pitchFamily="49" charset="0"/>
              </a:rPr>
              <a:t> ( </a:t>
            </a:r>
            <a:r>
              <a:rPr kumimoji="1" lang="ru-RU" sz="1600" b="1" dirty="0" err="1">
                <a:latin typeface="Courier New" pitchFamily="49" charset="0"/>
              </a:rPr>
              <a:t>tid</a:t>
            </a:r>
            <a:r>
              <a:rPr kumimoji="1" lang="ru-RU" sz="1600" b="1" dirty="0">
                <a:latin typeface="Courier New" pitchFamily="49" charset="0"/>
              </a:rPr>
              <a:t> &lt; </a:t>
            </a:r>
            <a:r>
              <a:rPr kumimoji="1" lang="ru-RU" sz="1600" b="1" dirty="0" err="1">
                <a:latin typeface="Courier New" pitchFamily="49" charset="0"/>
              </a:rPr>
              <a:t>s</a:t>
            </a:r>
            <a:r>
              <a:rPr kumimoji="1" lang="ru-RU" sz="1600" b="1" dirty="0">
                <a:latin typeface="Courier New" pitchFamily="49" charset="0"/>
              </a:rPr>
              <a:t> ) </a:t>
            </a:r>
            <a:endParaRPr kumimoji="1" lang="en-US" sz="1600" b="1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600" b="1" dirty="0">
                <a:latin typeface="Courier New" pitchFamily="49" charset="0"/>
              </a:rPr>
              <a:t>    </a:t>
            </a:r>
            <a:r>
              <a:rPr kumimoji="1" lang="ru-RU" sz="1600" b="1" dirty="0" err="1">
                <a:latin typeface="Courier New" pitchFamily="49" charset="0"/>
              </a:rPr>
              <a:t>data</a:t>
            </a:r>
            <a:r>
              <a:rPr kumimoji="1" lang="ru-RU" sz="1600" b="1" dirty="0">
                <a:latin typeface="Courier New" pitchFamily="49" charset="0"/>
              </a:rPr>
              <a:t> [</a:t>
            </a:r>
            <a:r>
              <a:rPr kumimoji="1" lang="ru-RU" sz="1600" b="1" dirty="0" err="1">
                <a:latin typeface="Courier New" pitchFamily="49" charset="0"/>
              </a:rPr>
              <a:t>tid</a:t>
            </a:r>
            <a:r>
              <a:rPr kumimoji="1" lang="ru-RU" sz="1600" b="1" dirty="0">
                <a:latin typeface="Courier New" pitchFamily="49" charset="0"/>
              </a:rPr>
              <a:t>] += </a:t>
            </a:r>
            <a:r>
              <a:rPr kumimoji="1" lang="ru-RU" sz="1600" b="1" dirty="0" err="1">
                <a:latin typeface="Courier New" pitchFamily="49" charset="0"/>
              </a:rPr>
              <a:t>data</a:t>
            </a:r>
            <a:r>
              <a:rPr kumimoji="1" lang="ru-RU" sz="1600" b="1" dirty="0">
                <a:latin typeface="Courier New" pitchFamily="49" charset="0"/>
              </a:rPr>
              <a:t> [</a:t>
            </a:r>
            <a:r>
              <a:rPr kumimoji="1" lang="ru-RU" sz="1600" b="1" dirty="0" err="1">
                <a:latin typeface="Courier New" pitchFamily="49" charset="0"/>
              </a:rPr>
              <a:t>tid</a:t>
            </a:r>
            <a:r>
              <a:rPr kumimoji="1" lang="ru-RU" sz="1600" b="1" dirty="0">
                <a:latin typeface="Courier New" pitchFamily="49" charset="0"/>
              </a:rPr>
              <a:t> + </a:t>
            </a:r>
            <a:r>
              <a:rPr kumimoji="1" lang="ru-RU" sz="1600" b="1" dirty="0" err="1">
                <a:latin typeface="Courier New" pitchFamily="49" charset="0"/>
              </a:rPr>
              <a:t>s</a:t>
            </a:r>
            <a:r>
              <a:rPr kumimoji="1" lang="ru-RU" sz="1600" b="1" dirty="0">
                <a:latin typeface="Courier New" pitchFamily="49" charset="0"/>
              </a:rPr>
              <a:t>]; </a:t>
            </a:r>
            <a:endParaRPr kumimoji="1" lang="en-US" sz="1600" b="1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600" b="1" dirty="0">
                <a:latin typeface="Courier New" pitchFamily="49" charset="0"/>
              </a:rPr>
              <a:t>  </a:t>
            </a:r>
            <a:r>
              <a:rPr kumimoji="1" lang="ru-RU" sz="1600" b="1" dirty="0" err="1">
                <a:solidFill>
                  <a:srgbClr val="0000FF"/>
                </a:solidFill>
                <a:latin typeface="Courier New" pitchFamily="49" charset="0"/>
              </a:rPr>
              <a:t>__syncthreads</a:t>
            </a:r>
            <a:r>
              <a:rPr kumimoji="1" lang="ru-RU" sz="1600" b="1" dirty="0">
                <a:latin typeface="Courier New" pitchFamily="49" charset="0"/>
              </a:rPr>
              <a:t> (); </a:t>
            </a:r>
            <a:endParaRPr kumimoji="1" lang="en-US" sz="1600" b="1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} </a:t>
            </a:r>
            <a:endParaRPr kumimoji="1" lang="en-US" sz="1600" b="1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 err="1" smtClean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kumimoji="1" lang="ru-RU" sz="1600" b="1" dirty="0" smtClean="0">
                <a:latin typeface="Courier New" pitchFamily="49" charset="0"/>
              </a:rPr>
              <a:t> </a:t>
            </a:r>
            <a:r>
              <a:rPr kumimoji="1" lang="ru-RU" sz="1600" b="1" dirty="0">
                <a:latin typeface="Courier New" pitchFamily="49" charset="0"/>
              </a:rPr>
              <a:t>( </a:t>
            </a:r>
            <a:r>
              <a:rPr kumimoji="1" lang="ru-RU" sz="1600" b="1" dirty="0" err="1">
                <a:latin typeface="Courier New" pitchFamily="49" charset="0"/>
              </a:rPr>
              <a:t>tid</a:t>
            </a:r>
            <a:r>
              <a:rPr kumimoji="1" lang="ru-RU" sz="1600" b="1" dirty="0">
                <a:latin typeface="Courier New" pitchFamily="49" charset="0"/>
              </a:rPr>
              <a:t> &lt; 32 </a:t>
            </a:r>
            <a:r>
              <a:rPr kumimoji="1" lang="ru-RU" sz="1600" b="1" dirty="0" smtClean="0">
                <a:latin typeface="Courier New" pitchFamily="49" charset="0"/>
              </a:rPr>
              <a:t>) </a:t>
            </a:r>
            <a:r>
              <a:rPr kumimoji="1" lang="en-US" sz="1600" b="1" dirty="0" smtClean="0">
                <a:latin typeface="Courier New" pitchFamily="49" charset="0"/>
              </a:rPr>
              <a:t>{</a:t>
            </a:r>
            <a:r>
              <a:rPr kumimoji="1" lang="ru-RU" sz="1600" b="1" dirty="0" smtClean="0">
                <a:latin typeface="Courier New" pitchFamily="49" charset="0"/>
              </a:rPr>
              <a:t> </a:t>
            </a:r>
            <a:r>
              <a:rPr kumimoji="1" lang="ru-RU" sz="1600" b="1" dirty="0">
                <a:solidFill>
                  <a:srgbClr val="008000"/>
                </a:solidFill>
                <a:latin typeface="Courier New" pitchFamily="49" charset="0"/>
              </a:rPr>
              <a:t>// </a:t>
            </a:r>
            <a:r>
              <a:rPr kumimoji="1" lang="ru-RU" sz="1600" b="1" dirty="0" err="1">
                <a:solidFill>
                  <a:srgbClr val="008000"/>
                </a:solidFill>
                <a:latin typeface="Courier New" pitchFamily="49" charset="0"/>
              </a:rPr>
              <a:t>unroll</a:t>
            </a:r>
            <a:r>
              <a:rPr kumimoji="1" lang="ru-RU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kumimoji="1" lang="ru-RU" sz="1600" b="1" dirty="0" err="1">
                <a:solidFill>
                  <a:srgbClr val="008000"/>
                </a:solidFill>
                <a:latin typeface="Courier New" pitchFamily="49" charset="0"/>
              </a:rPr>
              <a:t>last</a:t>
            </a:r>
            <a:r>
              <a:rPr kumimoji="1" lang="ru-RU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kumimoji="1" lang="ru-RU" sz="1600" b="1" dirty="0" err="1">
                <a:solidFill>
                  <a:srgbClr val="008000"/>
                </a:solidFill>
                <a:latin typeface="Courier New" pitchFamily="49" charset="0"/>
              </a:rPr>
              <a:t>iterations</a:t>
            </a:r>
            <a:r>
              <a:rPr kumimoji="1" lang="ru-RU" sz="1600" b="1" dirty="0">
                <a:latin typeface="Courier New" pitchFamily="49" charset="0"/>
              </a:rPr>
              <a:t> </a:t>
            </a:r>
            <a:endParaRPr kumimoji="1" lang="en-US" sz="1600" b="1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600" b="1" dirty="0" smtClean="0">
                <a:latin typeface="Courier New" pitchFamily="49" charset="0"/>
              </a:rPr>
              <a:t>  </a:t>
            </a:r>
            <a:r>
              <a:rPr kumimoji="1" lang="ru-RU" sz="1600" b="1" dirty="0" err="1">
                <a:latin typeface="Courier New" pitchFamily="49" charset="0"/>
              </a:rPr>
              <a:t>data</a:t>
            </a:r>
            <a:r>
              <a:rPr kumimoji="1" lang="ru-RU" sz="1600" b="1" dirty="0">
                <a:latin typeface="Courier New" pitchFamily="49" charset="0"/>
              </a:rPr>
              <a:t> [</a:t>
            </a:r>
            <a:r>
              <a:rPr kumimoji="1" lang="ru-RU" sz="1600" b="1" dirty="0" err="1">
                <a:latin typeface="Courier New" pitchFamily="49" charset="0"/>
              </a:rPr>
              <a:t>tid</a:t>
            </a:r>
            <a:r>
              <a:rPr kumimoji="1" lang="ru-RU" sz="1600" b="1" dirty="0">
                <a:latin typeface="Courier New" pitchFamily="49" charset="0"/>
              </a:rPr>
              <a:t>] += </a:t>
            </a:r>
            <a:r>
              <a:rPr kumimoji="1" lang="ru-RU" sz="1600" b="1" dirty="0" err="1">
                <a:latin typeface="Courier New" pitchFamily="49" charset="0"/>
              </a:rPr>
              <a:t>data</a:t>
            </a:r>
            <a:r>
              <a:rPr kumimoji="1" lang="ru-RU" sz="1600" b="1" dirty="0">
                <a:latin typeface="Courier New" pitchFamily="49" charset="0"/>
              </a:rPr>
              <a:t> [</a:t>
            </a:r>
            <a:r>
              <a:rPr kumimoji="1" lang="ru-RU" sz="1600" b="1" dirty="0" err="1">
                <a:latin typeface="Courier New" pitchFamily="49" charset="0"/>
              </a:rPr>
              <a:t>tid</a:t>
            </a:r>
            <a:r>
              <a:rPr kumimoji="1" lang="ru-RU" sz="1600" b="1" dirty="0">
                <a:latin typeface="Courier New" pitchFamily="49" charset="0"/>
              </a:rPr>
              <a:t> + 32]; </a:t>
            </a:r>
            <a:endParaRPr kumimoji="1" lang="en-US" sz="1600" b="1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600" b="1" dirty="0">
                <a:latin typeface="Courier New" pitchFamily="49" charset="0"/>
              </a:rPr>
              <a:t>  </a:t>
            </a:r>
            <a:r>
              <a:rPr kumimoji="1" lang="ru-RU" sz="1600" b="1" dirty="0" err="1">
                <a:latin typeface="Courier New" pitchFamily="49" charset="0"/>
              </a:rPr>
              <a:t>data</a:t>
            </a:r>
            <a:r>
              <a:rPr kumimoji="1" lang="ru-RU" sz="1600" b="1" dirty="0">
                <a:latin typeface="Courier New" pitchFamily="49" charset="0"/>
              </a:rPr>
              <a:t> [</a:t>
            </a:r>
            <a:r>
              <a:rPr kumimoji="1" lang="ru-RU" sz="1600" b="1" dirty="0" err="1">
                <a:latin typeface="Courier New" pitchFamily="49" charset="0"/>
              </a:rPr>
              <a:t>tid</a:t>
            </a:r>
            <a:r>
              <a:rPr kumimoji="1" lang="ru-RU" sz="1600" b="1" dirty="0">
                <a:latin typeface="Courier New" pitchFamily="49" charset="0"/>
              </a:rPr>
              <a:t>] += </a:t>
            </a:r>
            <a:r>
              <a:rPr kumimoji="1" lang="ru-RU" sz="1600" b="1" dirty="0" err="1">
                <a:latin typeface="Courier New" pitchFamily="49" charset="0"/>
              </a:rPr>
              <a:t>data</a:t>
            </a:r>
            <a:r>
              <a:rPr kumimoji="1" lang="ru-RU" sz="1600" b="1" dirty="0">
                <a:latin typeface="Courier New" pitchFamily="49" charset="0"/>
              </a:rPr>
              <a:t> [</a:t>
            </a:r>
            <a:r>
              <a:rPr kumimoji="1" lang="ru-RU" sz="1600" b="1" dirty="0" err="1">
                <a:latin typeface="Courier New" pitchFamily="49" charset="0"/>
              </a:rPr>
              <a:t>tid</a:t>
            </a:r>
            <a:r>
              <a:rPr kumimoji="1" lang="ru-RU" sz="1600" b="1" dirty="0">
                <a:latin typeface="Courier New" pitchFamily="49" charset="0"/>
              </a:rPr>
              <a:t> + 16]; </a:t>
            </a:r>
            <a:endParaRPr kumimoji="1" lang="en-US" sz="1600" b="1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600" b="1" dirty="0">
                <a:latin typeface="Courier New" pitchFamily="49" charset="0"/>
              </a:rPr>
              <a:t>  </a:t>
            </a:r>
            <a:r>
              <a:rPr kumimoji="1" lang="ru-RU" sz="1600" b="1" dirty="0" err="1">
                <a:latin typeface="Courier New" pitchFamily="49" charset="0"/>
              </a:rPr>
              <a:t>data</a:t>
            </a:r>
            <a:r>
              <a:rPr kumimoji="1" lang="ru-RU" sz="1600" b="1" dirty="0">
                <a:latin typeface="Courier New" pitchFamily="49" charset="0"/>
              </a:rPr>
              <a:t> [</a:t>
            </a:r>
            <a:r>
              <a:rPr kumimoji="1" lang="ru-RU" sz="1600" b="1" dirty="0" err="1">
                <a:latin typeface="Courier New" pitchFamily="49" charset="0"/>
              </a:rPr>
              <a:t>tid</a:t>
            </a:r>
            <a:r>
              <a:rPr kumimoji="1" lang="ru-RU" sz="1600" b="1" dirty="0">
                <a:latin typeface="Courier New" pitchFamily="49" charset="0"/>
              </a:rPr>
              <a:t>] += </a:t>
            </a:r>
            <a:r>
              <a:rPr kumimoji="1" lang="ru-RU" sz="1600" b="1" dirty="0" err="1">
                <a:latin typeface="Courier New" pitchFamily="49" charset="0"/>
              </a:rPr>
              <a:t>data</a:t>
            </a:r>
            <a:r>
              <a:rPr kumimoji="1" lang="ru-RU" sz="1600" b="1" dirty="0">
                <a:latin typeface="Courier New" pitchFamily="49" charset="0"/>
              </a:rPr>
              <a:t> [</a:t>
            </a:r>
            <a:r>
              <a:rPr kumimoji="1" lang="ru-RU" sz="1600" b="1" dirty="0" err="1">
                <a:latin typeface="Courier New" pitchFamily="49" charset="0"/>
              </a:rPr>
              <a:t>tid</a:t>
            </a:r>
            <a:r>
              <a:rPr kumimoji="1" lang="ru-RU" sz="1600" b="1" dirty="0">
                <a:latin typeface="Courier New" pitchFamily="49" charset="0"/>
              </a:rPr>
              <a:t> + 8]; </a:t>
            </a:r>
            <a:endParaRPr kumimoji="1" lang="en-US" sz="1600" b="1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600" b="1" dirty="0">
                <a:latin typeface="Courier New" pitchFamily="49" charset="0"/>
              </a:rPr>
              <a:t>  </a:t>
            </a:r>
            <a:r>
              <a:rPr kumimoji="1" lang="ru-RU" sz="1600" b="1" dirty="0" err="1">
                <a:latin typeface="Courier New" pitchFamily="49" charset="0"/>
              </a:rPr>
              <a:t>data</a:t>
            </a:r>
            <a:r>
              <a:rPr kumimoji="1" lang="ru-RU" sz="1600" b="1" dirty="0">
                <a:latin typeface="Courier New" pitchFamily="49" charset="0"/>
              </a:rPr>
              <a:t> [</a:t>
            </a:r>
            <a:r>
              <a:rPr kumimoji="1" lang="ru-RU" sz="1600" b="1" dirty="0" err="1">
                <a:latin typeface="Courier New" pitchFamily="49" charset="0"/>
              </a:rPr>
              <a:t>tid</a:t>
            </a:r>
            <a:r>
              <a:rPr kumimoji="1" lang="ru-RU" sz="1600" b="1" dirty="0">
                <a:latin typeface="Courier New" pitchFamily="49" charset="0"/>
              </a:rPr>
              <a:t>] += </a:t>
            </a:r>
            <a:r>
              <a:rPr kumimoji="1" lang="ru-RU" sz="1600" b="1" dirty="0" err="1">
                <a:latin typeface="Courier New" pitchFamily="49" charset="0"/>
              </a:rPr>
              <a:t>data</a:t>
            </a:r>
            <a:r>
              <a:rPr kumimoji="1" lang="ru-RU" sz="1600" b="1" dirty="0">
                <a:latin typeface="Courier New" pitchFamily="49" charset="0"/>
              </a:rPr>
              <a:t> [</a:t>
            </a:r>
            <a:r>
              <a:rPr kumimoji="1" lang="ru-RU" sz="1600" b="1" dirty="0" err="1">
                <a:latin typeface="Courier New" pitchFamily="49" charset="0"/>
              </a:rPr>
              <a:t>tid</a:t>
            </a:r>
            <a:r>
              <a:rPr kumimoji="1" lang="ru-RU" sz="1600" b="1" dirty="0">
                <a:latin typeface="Courier New" pitchFamily="49" charset="0"/>
              </a:rPr>
              <a:t> + 4]; </a:t>
            </a:r>
            <a:endParaRPr kumimoji="1" lang="en-US" sz="1600" b="1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600" b="1" dirty="0">
                <a:latin typeface="Courier New" pitchFamily="49" charset="0"/>
              </a:rPr>
              <a:t>  </a:t>
            </a:r>
            <a:r>
              <a:rPr kumimoji="1" lang="ru-RU" sz="1600" b="1" dirty="0" err="1">
                <a:latin typeface="Courier New" pitchFamily="49" charset="0"/>
              </a:rPr>
              <a:t>data</a:t>
            </a:r>
            <a:r>
              <a:rPr kumimoji="1" lang="ru-RU" sz="1600" b="1" dirty="0">
                <a:latin typeface="Courier New" pitchFamily="49" charset="0"/>
              </a:rPr>
              <a:t> [</a:t>
            </a:r>
            <a:r>
              <a:rPr kumimoji="1" lang="ru-RU" sz="1600" b="1" dirty="0" err="1">
                <a:latin typeface="Courier New" pitchFamily="49" charset="0"/>
              </a:rPr>
              <a:t>tid</a:t>
            </a:r>
            <a:r>
              <a:rPr kumimoji="1" lang="ru-RU" sz="1600" b="1" dirty="0">
                <a:latin typeface="Courier New" pitchFamily="49" charset="0"/>
              </a:rPr>
              <a:t>] += </a:t>
            </a:r>
            <a:r>
              <a:rPr kumimoji="1" lang="ru-RU" sz="1600" b="1" dirty="0" err="1">
                <a:latin typeface="Courier New" pitchFamily="49" charset="0"/>
              </a:rPr>
              <a:t>data</a:t>
            </a:r>
            <a:r>
              <a:rPr kumimoji="1" lang="ru-RU" sz="1600" b="1" dirty="0">
                <a:latin typeface="Courier New" pitchFamily="49" charset="0"/>
              </a:rPr>
              <a:t> [</a:t>
            </a:r>
            <a:r>
              <a:rPr kumimoji="1" lang="ru-RU" sz="1600" b="1" dirty="0" err="1">
                <a:latin typeface="Courier New" pitchFamily="49" charset="0"/>
              </a:rPr>
              <a:t>tid</a:t>
            </a:r>
            <a:r>
              <a:rPr kumimoji="1" lang="ru-RU" sz="1600" b="1" dirty="0">
                <a:latin typeface="Courier New" pitchFamily="49" charset="0"/>
              </a:rPr>
              <a:t> + 2]; </a:t>
            </a:r>
            <a:endParaRPr kumimoji="1" lang="en-US" sz="1600" b="1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600" b="1" dirty="0">
                <a:latin typeface="Courier New" pitchFamily="49" charset="0"/>
              </a:rPr>
              <a:t>  </a:t>
            </a:r>
            <a:r>
              <a:rPr kumimoji="1" lang="ru-RU" sz="1600" b="1" dirty="0" err="1">
                <a:latin typeface="Courier New" pitchFamily="49" charset="0"/>
              </a:rPr>
              <a:t>data</a:t>
            </a:r>
            <a:r>
              <a:rPr kumimoji="1" lang="ru-RU" sz="1600" b="1" dirty="0">
                <a:latin typeface="Courier New" pitchFamily="49" charset="0"/>
              </a:rPr>
              <a:t> [</a:t>
            </a:r>
            <a:r>
              <a:rPr kumimoji="1" lang="ru-RU" sz="1600" b="1" dirty="0" err="1">
                <a:latin typeface="Courier New" pitchFamily="49" charset="0"/>
              </a:rPr>
              <a:t>tid</a:t>
            </a:r>
            <a:r>
              <a:rPr kumimoji="1" lang="ru-RU" sz="1600" b="1" dirty="0">
                <a:latin typeface="Courier New" pitchFamily="49" charset="0"/>
              </a:rPr>
              <a:t>] += </a:t>
            </a:r>
            <a:r>
              <a:rPr kumimoji="1" lang="ru-RU" sz="1600" b="1" dirty="0" err="1">
                <a:latin typeface="Courier New" pitchFamily="49" charset="0"/>
              </a:rPr>
              <a:t>data</a:t>
            </a:r>
            <a:r>
              <a:rPr kumimoji="1" lang="ru-RU" sz="1600" b="1" dirty="0">
                <a:latin typeface="Courier New" pitchFamily="49" charset="0"/>
              </a:rPr>
              <a:t> [</a:t>
            </a:r>
            <a:r>
              <a:rPr kumimoji="1" lang="ru-RU" sz="1600" b="1" dirty="0" err="1">
                <a:latin typeface="Courier New" pitchFamily="49" charset="0"/>
              </a:rPr>
              <a:t>tid</a:t>
            </a:r>
            <a:r>
              <a:rPr kumimoji="1" lang="ru-RU" sz="1600" b="1" dirty="0">
                <a:latin typeface="Courier New" pitchFamily="49" charset="0"/>
              </a:rPr>
              <a:t> + 1]; </a:t>
            </a:r>
            <a:endParaRPr kumimoji="1" lang="en-US" sz="1600" b="1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600" b="1" dirty="0">
                <a:latin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339332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/>
          </a:p>
        </p:txBody>
      </p:sp>
      <p:graphicFrame>
        <p:nvGraphicFramePr>
          <p:cNvPr id="7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89842"/>
              </p:ext>
            </p:extLst>
          </p:nvPr>
        </p:nvGraphicFramePr>
        <p:xfrm>
          <a:off x="1183704" y="1124744"/>
          <a:ext cx="6844680" cy="3535680"/>
        </p:xfrm>
        <a:graphic>
          <a:graphicData uri="http://schemas.openxmlformats.org/drawingml/2006/table">
            <a:tbl>
              <a:tblPr/>
              <a:tblGrid>
                <a:gridCol w="3356526"/>
                <a:gridCol w="3488154"/>
              </a:tblGrid>
              <a:tr h="8514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Вариант алгоритма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Время выполнения (миллисекунды)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95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  <a:endParaRPr kumimoji="1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19.09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08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endParaRPr kumimoji="1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11.91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08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3</a:t>
                      </a:r>
                      <a:endParaRPr kumimoji="1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10.62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08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4</a:t>
                      </a:r>
                      <a:endParaRPr kumimoji="1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9.10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08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5</a:t>
                      </a:r>
                      <a:endParaRPr kumimoji="1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8.67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539552" y="4797152"/>
            <a:ext cx="8229600" cy="1295921"/>
          </a:xfrm>
        </p:spPr>
        <p:txBody>
          <a:bodyPr/>
          <a:lstStyle/>
          <a:p>
            <a:pPr algn="just"/>
            <a:r>
              <a:rPr lang="ru-RU" dirty="0" smtClean="0"/>
              <a:t>Возможна </a:t>
            </a:r>
            <a:r>
              <a:rPr lang="ru-RU" dirty="0"/>
              <a:t>дальнейшая </a:t>
            </a:r>
            <a:r>
              <a:rPr lang="ru-RU" dirty="0" smtClean="0"/>
              <a:t>оптимизация: полное разворачивание на этапе компиляции при </a:t>
            </a:r>
            <a:r>
              <a:rPr lang="ru-RU" dirty="0"/>
              <a:t>помощи параметров шаблонов. В примере в </a:t>
            </a:r>
            <a:r>
              <a:rPr lang="en-US" dirty="0"/>
              <a:t>SDK</a:t>
            </a:r>
            <a:r>
              <a:rPr lang="ru-RU" dirty="0"/>
              <a:t> </a:t>
            </a:r>
            <a:r>
              <a:rPr lang="ru-RU" dirty="0" smtClean="0"/>
              <a:t>данный вариант реализован.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79625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NVIDIA CUDA C Best Practices </a:t>
            </a:r>
            <a:r>
              <a:rPr lang="en-US" dirty="0" smtClean="0"/>
              <a:t>Guide</a:t>
            </a:r>
            <a:r>
              <a:rPr lang="ru-RU" dirty="0" smtClean="0"/>
              <a:t> </a:t>
            </a:r>
            <a:r>
              <a:rPr lang="en-US" dirty="0" smtClean="0"/>
              <a:t>v. 3.2.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://developer.download.nvidia.com/compute/cuda/3_2/toolkit/docs/CUDA_C_Best_Practices_Guide.pdf</a:t>
            </a:r>
            <a:endParaRPr lang="ru-RU" dirty="0" smtClean="0"/>
          </a:p>
          <a:p>
            <a:r>
              <a:rPr lang="ru-RU" dirty="0" smtClean="0"/>
              <a:t>Материалы курса по </a:t>
            </a:r>
            <a:r>
              <a:rPr lang="en-US" dirty="0" smtClean="0"/>
              <a:t>CUDA </a:t>
            </a:r>
            <a:r>
              <a:rPr lang="ru-RU" dirty="0" smtClean="0"/>
              <a:t>в МГУ:</a:t>
            </a:r>
            <a:r>
              <a:rPr lang="ru-RU" dirty="0"/>
              <a:t/>
            </a:r>
            <a:br>
              <a:rPr lang="ru-RU" dirty="0"/>
            </a:br>
            <a:r>
              <a:rPr lang="en-US" dirty="0">
                <a:hlinkClick r:id="rId3"/>
              </a:rPr>
              <a:t>https://sites.google.com/site/cudacsmsusu/file-cabinet</a:t>
            </a:r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алгоритма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184576"/>
          </a:xfrm>
        </p:spPr>
        <p:txBody>
          <a:bodyPr/>
          <a:lstStyle/>
          <a:p>
            <a:pPr algn="just"/>
            <a:r>
              <a:rPr lang="ru-RU" dirty="0" smtClean="0"/>
              <a:t>Выбор подходящих для параллельных вычислений алгоритмов. Типичные схемы декомпозиции задачи:</a:t>
            </a:r>
          </a:p>
          <a:p>
            <a:pPr lvl="1" algn="just"/>
            <a:r>
              <a:rPr lang="ru-RU" dirty="0" smtClean="0"/>
              <a:t>разбиение на большое число (тысячи и более) независимых подзадач;</a:t>
            </a:r>
          </a:p>
          <a:p>
            <a:pPr lvl="1" algn="just"/>
            <a:r>
              <a:rPr lang="ru-RU" dirty="0" smtClean="0"/>
              <a:t>разбиение на относительно небольшое число независимых подзадач, каждая из которых делится на относительно большое число подзадач.</a:t>
            </a:r>
          </a:p>
          <a:p>
            <a:pPr algn="just"/>
            <a:r>
              <a:rPr lang="ru-RU" dirty="0" smtClean="0"/>
              <a:t>Предпочтительны алгоритмы с большой долей вычислений по отношению к количеству обращений к памяти.</a:t>
            </a:r>
          </a:p>
          <a:p>
            <a:pPr algn="just"/>
            <a:r>
              <a:rPr lang="ru-RU" dirty="0" smtClean="0"/>
              <a:t>Использование </a:t>
            </a:r>
            <a:r>
              <a:rPr lang="en-US" dirty="0" smtClean="0"/>
              <a:t>CPU </a:t>
            </a:r>
            <a:r>
              <a:rPr lang="ru-RU" dirty="0" smtClean="0"/>
              <a:t>для последовательных вычислений и </a:t>
            </a:r>
            <a:r>
              <a:rPr lang="en-US" dirty="0" smtClean="0"/>
              <a:t>GPU </a:t>
            </a:r>
            <a:r>
              <a:rPr lang="ru-RU" dirty="0" smtClean="0"/>
              <a:t>для параллельных. Минимизация обмена между хостом и устройством и</a:t>
            </a:r>
            <a:r>
              <a:rPr lang="en-US" dirty="0" smtClean="0"/>
              <a:t>/</a:t>
            </a:r>
            <a:r>
              <a:rPr lang="ru-RU" dirty="0" smtClean="0"/>
              <a:t>или выполнение его асинхронно.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89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работы с памятью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Основной вид оптимизации приложений на </a:t>
            </a:r>
            <a:r>
              <a:rPr lang="en-US" dirty="0" smtClean="0"/>
              <a:t>GPU – </a:t>
            </a:r>
            <a:r>
              <a:rPr lang="ru-RU" dirty="0" smtClean="0"/>
              <a:t>оптимизация работы с памятью.</a:t>
            </a:r>
          </a:p>
          <a:p>
            <a:pPr algn="just"/>
            <a:r>
              <a:rPr lang="ru-RU" dirty="0" smtClean="0"/>
              <a:t>Использование эффективных паттернов доступа к глобальной и разделяемой памяти (объединение запросов, отсутствие конфликтов банков).</a:t>
            </a:r>
          </a:p>
          <a:p>
            <a:pPr algn="just"/>
            <a:r>
              <a:rPr lang="ru-RU" dirty="0" smtClean="0"/>
              <a:t>Хранение многократно используемых данных в кэше</a:t>
            </a:r>
            <a:r>
              <a:rPr lang="en-US" dirty="0" smtClean="0"/>
              <a:t>/</a:t>
            </a:r>
            <a:r>
              <a:rPr lang="ru-RU" dirty="0" smtClean="0"/>
              <a:t>разделяемой памяти.</a:t>
            </a:r>
          </a:p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89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загрузки устройства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algn="just">
              <a:buSzPct val="80000"/>
              <a:buFont typeface="Wingdings" pitchFamily="2" charset="2"/>
              <a:buChar char="q"/>
            </a:pPr>
            <a:r>
              <a:rPr lang="ru-RU" kern="1200" dirty="0" smtClean="0"/>
              <a:t>Большое </a:t>
            </a:r>
            <a:r>
              <a:rPr lang="ru-RU" kern="1200" dirty="0"/>
              <a:t>число потоков обеспечивает скрытие латентности доступа </a:t>
            </a:r>
            <a:r>
              <a:rPr lang="ru-RU" kern="1200" dirty="0" smtClean="0"/>
              <a:t>к глобальной памяти.</a:t>
            </a:r>
            <a:endParaRPr lang="en-US" kern="1200" dirty="0" smtClean="0"/>
          </a:p>
          <a:p>
            <a:pPr marL="742950" lvl="2" indent="-342900" algn="just">
              <a:buSzPct val="80000"/>
              <a:buFont typeface="Wingdings" pitchFamily="2" charset="2"/>
              <a:buChar char="q"/>
            </a:pPr>
            <a:r>
              <a:rPr lang="en-US" b="1" kern="1200" dirty="0" smtClean="0"/>
              <a:t>Occupancy</a:t>
            </a:r>
            <a:r>
              <a:rPr lang="en-US" kern="1200" dirty="0" smtClean="0"/>
              <a:t> </a:t>
            </a:r>
            <a:r>
              <a:rPr lang="ru-RU" kern="1200" dirty="0" smtClean="0"/>
              <a:t>– отношение количества </a:t>
            </a:r>
            <a:r>
              <a:rPr lang="ru-RU" kern="1200" dirty="0" err="1" smtClean="0"/>
              <a:t>варпов</a:t>
            </a:r>
            <a:r>
              <a:rPr lang="ru-RU" kern="1200" dirty="0" smtClean="0"/>
              <a:t>, работающих на мультипроцессоре, к максимально возможному количеству </a:t>
            </a:r>
            <a:r>
              <a:rPr lang="ru-RU" kern="1200" dirty="0" err="1" smtClean="0"/>
              <a:t>варпов</a:t>
            </a:r>
            <a:r>
              <a:rPr lang="ru-RU" kern="1200" dirty="0" smtClean="0"/>
              <a:t> (характеризует степень загрузки устройства).</a:t>
            </a:r>
            <a:endParaRPr lang="ru-RU" kern="1200" dirty="0"/>
          </a:p>
          <a:p>
            <a:pPr marL="342900" lvl="1" indent="-342900" algn="just">
              <a:buSzPct val="80000"/>
              <a:buFont typeface="Wingdings" pitchFamily="2" charset="2"/>
              <a:buChar char="q"/>
            </a:pPr>
            <a:r>
              <a:rPr lang="ru-RU" kern="1200" dirty="0"/>
              <a:t>Ограничивающим </a:t>
            </a:r>
            <a:r>
              <a:rPr lang="ru-RU" kern="1200" dirty="0" smtClean="0"/>
              <a:t>для числа потоков фактором </a:t>
            </a:r>
            <a:r>
              <a:rPr lang="ru-RU" kern="1200" dirty="0"/>
              <a:t>является количество разделяемой памяти и </a:t>
            </a:r>
            <a:r>
              <a:rPr lang="ru-RU" kern="1200" dirty="0" smtClean="0"/>
              <a:t>регистров. При </a:t>
            </a:r>
            <a:r>
              <a:rPr lang="ru-RU" kern="1200" dirty="0"/>
              <a:t>недостатке регистров переменные (автоматически) записываются в локальную </a:t>
            </a:r>
            <a:r>
              <a:rPr lang="ru-RU" kern="1200" dirty="0" smtClean="0"/>
              <a:t>память.</a:t>
            </a:r>
          </a:p>
          <a:p>
            <a:pPr marL="342900" lvl="1" indent="-342900" algn="just">
              <a:buSzPct val="80000"/>
              <a:buFont typeface="Wingdings" pitchFamily="2" charset="2"/>
              <a:buChar char="q"/>
            </a:pPr>
            <a:r>
              <a:rPr lang="ru-RU" kern="1200" dirty="0" smtClean="0"/>
              <a:t>Ветвления, при которых потоки одного </a:t>
            </a:r>
            <a:r>
              <a:rPr lang="ru-RU" kern="1200" dirty="0" err="1" smtClean="0"/>
              <a:t>варпа</a:t>
            </a:r>
            <a:r>
              <a:rPr lang="ru-RU" kern="1200" dirty="0" smtClean="0"/>
              <a:t> выполняют разные ветви, приводят к </a:t>
            </a:r>
            <a:r>
              <a:rPr lang="ru-RU" kern="1200" dirty="0" err="1" smtClean="0"/>
              <a:t>сериализации</a:t>
            </a:r>
            <a:r>
              <a:rPr lang="ru-RU" kern="1200" dirty="0" smtClean="0"/>
              <a:t> выполнения.</a:t>
            </a:r>
            <a:endParaRPr lang="ru-RU" kern="120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67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арифметических инструкций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Рекомендуется </a:t>
            </a:r>
            <a:r>
              <a:rPr lang="ru-RU" dirty="0"/>
              <a:t>использовать </a:t>
            </a:r>
            <a:r>
              <a:rPr lang="ru-RU" dirty="0" smtClean="0"/>
              <a:t>везде</a:t>
            </a:r>
            <a:r>
              <a:rPr lang="ru-RU" dirty="0"/>
              <a:t>, где это </a:t>
            </a:r>
            <a:r>
              <a:rPr lang="ru-RU" dirty="0" smtClean="0"/>
              <a:t>допустимо по точности, арифметику с плавающей запятой </a:t>
            </a:r>
            <a:r>
              <a:rPr lang="ru-RU" dirty="0"/>
              <a:t>одинарной </a:t>
            </a:r>
            <a:r>
              <a:rPr lang="ru-RU" dirty="0" smtClean="0"/>
              <a:t>точности.</a:t>
            </a:r>
          </a:p>
          <a:p>
            <a:pPr algn="just"/>
            <a:r>
              <a:rPr lang="ru-RU" dirty="0" smtClean="0"/>
              <a:t>На устройстве доступны быстрые </a:t>
            </a:r>
            <a:r>
              <a:rPr lang="ru-RU" dirty="0"/>
              <a:t>и менее </a:t>
            </a:r>
            <a:r>
              <a:rPr lang="ru-RU" dirty="0" smtClean="0"/>
              <a:t>точные варианты трансцендентных </a:t>
            </a:r>
            <a:r>
              <a:rPr lang="ru-RU" dirty="0"/>
              <a:t>функций</a:t>
            </a:r>
            <a:r>
              <a:rPr lang="ru-RU" dirty="0" smtClean="0"/>
              <a:t>: </a:t>
            </a:r>
            <a:r>
              <a:rPr lang="en-US" dirty="0" smtClean="0"/>
              <a:t>__</a:t>
            </a:r>
            <a:r>
              <a:rPr lang="en-US" dirty="0" err="1"/>
              <a:t>sinf</a:t>
            </a:r>
            <a:r>
              <a:rPr lang="en-US" dirty="0"/>
              <a:t>(x), __</a:t>
            </a:r>
            <a:r>
              <a:rPr lang="en-US" dirty="0" err="1"/>
              <a:t>cosf</a:t>
            </a:r>
            <a:r>
              <a:rPr lang="en-US" dirty="0"/>
              <a:t>(x), __</a:t>
            </a:r>
            <a:r>
              <a:rPr lang="en-US" dirty="0" err="1" smtClean="0"/>
              <a:t>expf</a:t>
            </a:r>
            <a:r>
              <a:rPr lang="en-US" dirty="0" smtClean="0"/>
              <a:t>(x)</a:t>
            </a:r>
            <a:r>
              <a:rPr lang="ru-RU" dirty="0" smtClean="0"/>
              <a:t> и др.</a:t>
            </a:r>
          </a:p>
          <a:p>
            <a:pPr lvl="1" algn="just"/>
            <a:r>
              <a:rPr lang="ru-RU" sz="2200" dirty="0" smtClean="0"/>
              <a:t>ключ компилятора </a:t>
            </a:r>
            <a:r>
              <a:rPr lang="en-US" sz="2200" b="1" dirty="0"/>
              <a:t>-</a:t>
            </a:r>
            <a:r>
              <a:rPr lang="en-US" sz="2200" b="1" dirty="0" err="1" smtClean="0"/>
              <a:t>use_fast_math</a:t>
            </a:r>
            <a:r>
              <a:rPr lang="ru-RU" sz="2200" b="1" dirty="0" smtClean="0"/>
              <a:t> </a:t>
            </a:r>
            <a:r>
              <a:rPr lang="ru-RU" sz="2200" dirty="0" smtClean="0"/>
              <a:t>заменяет все вызовы трансцендентных функций на устройстве на быстрые варианты.</a:t>
            </a:r>
            <a:endParaRPr lang="ru-RU" sz="22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047" y="207963"/>
            <a:ext cx="8568425" cy="561975"/>
          </a:xfrm>
        </p:spPr>
        <p:txBody>
          <a:bodyPr/>
          <a:lstStyle/>
          <a:p>
            <a:r>
              <a:rPr lang="ru-RU" dirty="0"/>
              <a:t>Использование инструментов и библиотек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Использование оптимизированных </a:t>
            </a:r>
            <a:r>
              <a:rPr lang="ru-RU" dirty="0" smtClean="0"/>
              <a:t>библиотек в составе </a:t>
            </a:r>
            <a:r>
              <a:rPr lang="en-US" dirty="0" smtClean="0"/>
              <a:t>CUDA Toolkit: CUBLAS</a:t>
            </a:r>
            <a:r>
              <a:rPr lang="en-US" dirty="0"/>
              <a:t>, CUFFT, CURAND, </a:t>
            </a:r>
            <a:r>
              <a:rPr lang="en-US" dirty="0" smtClean="0"/>
              <a:t>CUSPARSE.</a:t>
            </a:r>
            <a:endParaRPr lang="en-US" dirty="0"/>
          </a:p>
          <a:p>
            <a:pPr lvl="1" algn="just"/>
            <a:r>
              <a:rPr lang="ru-RU" sz="2200" dirty="0"/>
              <a:t>Имеются также сторонние библиотеки, в том числе </a:t>
            </a:r>
            <a:r>
              <a:rPr lang="ru-RU" sz="2200" dirty="0" smtClean="0"/>
              <a:t>открытые.</a:t>
            </a:r>
            <a:endParaRPr lang="ru-RU" sz="2200" dirty="0"/>
          </a:p>
          <a:p>
            <a:pPr algn="just"/>
            <a:r>
              <a:rPr lang="ru-RU" dirty="0"/>
              <a:t>Использование профилировщика для определения «узких мест</a:t>
            </a:r>
            <a:r>
              <a:rPr lang="ru-RU" dirty="0" smtClean="0"/>
              <a:t>»</a:t>
            </a:r>
            <a:r>
              <a:rPr lang="en-US" dirty="0"/>
              <a:t>.</a:t>
            </a:r>
            <a:endParaRPr lang="ru-RU" dirty="0"/>
          </a:p>
          <a:p>
            <a:pPr algn="just"/>
            <a:r>
              <a:rPr lang="ru-RU" dirty="0"/>
              <a:t>Опция компилятора </a:t>
            </a:r>
            <a:r>
              <a:rPr lang="en-US" dirty="0"/>
              <a:t>--</a:t>
            </a:r>
            <a:r>
              <a:rPr lang="en-US" dirty="0" err="1"/>
              <a:t>ptxas</a:t>
            </a:r>
            <a:r>
              <a:rPr lang="en-US" dirty="0"/>
              <a:t>-options = -v </a:t>
            </a:r>
            <a:r>
              <a:rPr lang="ru-RU" dirty="0"/>
              <a:t>для получения сведений о количестве используемой памяти всех </a:t>
            </a:r>
            <a:r>
              <a:rPr lang="ru-RU" dirty="0" smtClean="0"/>
              <a:t>видов</a:t>
            </a:r>
            <a:endParaRPr lang="ru-RU" dirty="0"/>
          </a:p>
          <a:p>
            <a:pPr lvl="1" algn="just"/>
            <a:r>
              <a:rPr lang="ru-RU" sz="2200" dirty="0" smtClean="0"/>
              <a:t>Возможность для определения оптимального числа потоков в блоке </a:t>
            </a:r>
            <a:r>
              <a:rPr lang="ru-RU" sz="2200" dirty="0"/>
              <a:t>на основании данных </a:t>
            </a:r>
            <a:r>
              <a:rPr lang="ru-RU" sz="2200" dirty="0" smtClean="0"/>
              <a:t>устройства и информации о </a:t>
            </a:r>
            <a:r>
              <a:rPr lang="ru-RU" sz="2200" dirty="0"/>
              <a:t>количестве используемой </a:t>
            </a:r>
            <a:r>
              <a:rPr lang="ru-RU" sz="2200" dirty="0" smtClean="0"/>
              <a:t>памяти</a:t>
            </a:r>
            <a:r>
              <a:rPr lang="en-US" sz="2200" dirty="0" smtClean="0"/>
              <a:t>.</a:t>
            </a:r>
            <a:endParaRPr lang="ru-RU" sz="2200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095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работы с памятью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Оптимизация приложений на </a:t>
            </a:r>
            <a:r>
              <a:rPr lang="en-US" smtClean="0"/>
              <a:t>CUDA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195553"/>
      </p:ext>
    </p:extLst>
  </p:cSld>
  <p:clrMapOvr>
    <a:masterClrMapping/>
  </p:clrMapOvr>
</p:sld>
</file>

<file path=ppt/theme/theme1.xml><?xml version="1.0" encoding="utf-8"?>
<a:theme xmlns:a="http://schemas.openxmlformats.org/drawingml/2006/main" name="NNSU2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NNSU2</Template>
  <TotalTime>1463</TotalTime>
  <Words>2411</Words>
  <Application>Microsoft Office PowerPoint</Application>
  <PresentationFormat>On-screen Show (4:3)</PresentationFormat>
  <Paragraphs>387</Paragraphs>
  <Slides>38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Courier New</vt:lpstr>
      <vt:lpstr>Garamond</vt:lpstr>
      <vt:lpstr>Monotype Sorts</vt:lpstr>
      <vt:lpstr>Times New Roman</vt:lpstr>
      <vt:lpstr>Wingdings</vt:lpstr>
      <vt:lpstr>NNSU2</vt:lpstr>
      <vt:lpstr>Image</vt:lpstr>
      <vt:lpstr>Формула</vt:lpstr>
      <vt:lpstr>Оптимизация приложений на CUDA</vt:lpstr>
      <vt:lpstr>Содержание</vt:lpstr>
      <vt:lpstr>Общие рекомендации</vt:lpstr>
      <vt:lpstr>Выбор алгоритма</vt:lpstr>
      <vt:lpstr>Оптимизация работы с памятью</vt:lpstr>
      <vt:lpstr>Оптимизация загрузки устройства</vt:lpstr>
      <vt:lpstr>Оптимизация арифметических инструкций</vt:lpstr>
      <vt:lpstr>Использование инструментов и библиотек</vt:lpstr>
      <vt:lpstr>Оптимизация работы с памятью</vt:lpstr>
      <vt:lpstr>Типы памяти и скорость доступа</vt:lpstr>
      <vt:lpstr>Типы памяти и скорость доступа</vt:lpstr>
      <vt:lpstr>Эффективная работа с глобальной памятью…</vt:lpstr>
      <vt:lpstr>Эффективная работа с глобальной памятью</vt:lpstr>
      <vt:lpstr>Пример доступа к глобальной памяти…</vt:lpstr>
      <vt:lpstr>Пример доступа к глобальной памяти…</vt:lpstr>
      <vt:lpstr>Пример доступа к глобальной памяти</vt:lpstr>
      <vt:lpstr>Рекомендации по эффективной работе с глобальной памятью</vt:lpstr>
      <vt:lpstr>Пример: где есть проблемы?</vt:lpstr>
      <vt:lpstr>Пример: проблемы</vt:lpstr>
      <vt:lpstr>Эффективная работа с разделяемой памятью…</vt:lpstr>
      <vt:lpstr>Эффективная работа с разделяемой памятью…</vt:lpstr>
      <vt:lpstr>Эффективная работа с разделяемой памятью</vt:lpstr>
      <vt:lpstr>Доступ к разделяемой памяти без конфликтов банков</vt:lpstr>
      <vt:lpstr>Доступ к разделяемой памяти с конфликтами банков</vt:lpstr>
      <vt:lpstr>Пример: параллельная редукция</vt:lpstr>
      <vt:lpstr>Постановка задачи</vt:lpstr>
      <vt:lpstr>Иерархическое суммирование</vt:lpstr>
      <vt:lpstr>Вариант 1</vt:lpstr>
      <vt:lpstr>Вариант 1</vt:lpstr>
      <vt:lpstr>Вариант 2</vt:lpstr>
      <vt:lpstr>Вариант 2</vt:lpstr>
      <vt:lpstr>Вариант 3</vt:lpstr>
      <vt:lpstr>Вариант 3</vt:lpstr>
      <vt:lpstr>Вариант 4</vt:lpstr>
      <vt:lpstr>Вариант 4</vt:lpstr>
      <vt:lpstr>Вариант 5</vt:lpstr>
      <vt:lpstr>Результаты</vt:lpstr>
      <vt:lpstr>Материалы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Bastrakov</dc:creator>
  <cp:keywords>CTPClassification=CTP_NT</cp:keywords>
  <cp:lastModifiedBy>Gorshkov, Anton V</cp:lastModifiedBy>
  <cp:revision>693</cp:revision>
  <dcterms:created xsi:type="dcterms:W3CDTF">2010-10-18T07:24:10Z</dcterms:created>
  <dcterms:modified xsi:type="dcterms:W3CDTF">2018-10-04T12:38:29Z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b56b0a1c-9114-4c3c-a285-26fed32bf9bf</vt:lpwstr>
  </property>
  <property fmtid="{D5CDD505-2E9C-101B-9397-08002B2CF9AE}" pid="3" name="CTP_TimeStamp">
    <vt:lpwstr>2018-10-04 12:38:29Z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