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48D6-A016-4E5B-A58E-E1B37CDEB312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716A-40BB-4974-ABC1-EAB9811F1D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798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D15DB-1CD1-441C-A0EC-E80EB58D473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BE652-96BC-4A52-A843-32F143958C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82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 smtClean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Н. Новгород, 2011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.v.gorshkov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Оптимизация алгоритма умножения матриц на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 bwMode="auto">
          <a:xfrm>
            <a:off x="4499992" y="4653136"/>
            <a:ext cx="439248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ru-RU" sz="2400" b="1" kern="0" noProof="0" dirty="0" smtClean="0"/>
              <a:t>Антон Горшков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Сергей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Бастраков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Роман Донченко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sz="2400" kern="0" dirty="0" smtClean="0">
                <a:hlinkClick r:id="rId2"/>
              </a:rPr>
              <a:t>a</a:t>
            </a:r>
            <a:r>
              <a:rPr lang="en-US" sz="2400" kern="0" noProof="0" dirty="0" smtClean="0">
                <a:hlinkClick r:id="rId2"/>
              </a:rPr>
              <a:t>nton.v.gorshkov@gmail.com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Реализовать на </a:t>
            </a:r>
            <a:r>
              <a:rPr lang="en-US" dirty="0" smtClean="0"/>
              <a:t>OpenCL </a:t>
            </a:r>
            <a:r>
              <a:rPr lang="ru-RU" dirty="0" smtClean="0"/>
              <a:t>функцию</a:t>
            </a:r>
            <a:r>
              <a:rPr lang="ru-RU" dirty="0" smtClean="0"/>
              <a:t>, перемножающую две матрицы. Размер матриц будет кратен </a:t>
            </a:r>
            <a:r>
              <a:rPr lang="en-US" dirty="0" smtClean="0"/>
              <a:t>BLOCK_SIZE (=16</a:t>
            </a:r>
            <a:r>
              <a:rPr lang="en-US" dirty="0" smtClean="0"/>
              <a:t>). </a:t>
            </a:r>
            <a:r>
              <a:rPr lang="ru-RU" dirty="0" smtClean="0"/>
              <a:t>Проверить корректность результатов.</a:t>
            </a:r>
            <a:endParaRPr lang="en-US" dirty="0" smtClean="0"/>
          </a:p>
          <a:p>
            <a:pPr algn="just"/>
            <a:r>
              <a:rPr lang="ru-RU" dirty="0"/>
              <a:t>Реализовать на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ru-RU" dirty="0"/>
              <a:t>функцию, перемножающую две </a:t>
            </a:r>
            <a:r>
              <a:rPr lang="ru-RU" dirty="0" smtClean="0"/>
              <a:t>матрицы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Проверить корректность результатов.</a:t>
            </a:r>
            <a:endParaRPr lang="ru-RU" dirty="0" smtClean="0"/>
          </a:p>
          <a:p>
            <a:pPr algn="just"/>
            <a:r>
              <a:rPr lang="ru-RU" dirty="0" smtClean="0"/>
              <a:t>Сравнить </a:t>
            </a:r>
            <a:r>
              <a:rPr lang="ru-RU" dirty="0" smtClean="0"/>
              <a:t>время исполнения кода на </a:t>
            </a:r>
            <a:r>
              <a:rPr lang="en-US" dirty="0" err="1" smtClean="0"/>
              <a:t>OpenMP</a:t>
            </a:r>
            <a:r>
              <a:rPr lang="en-US" dirty="0" smtClean="0"/>
              <a:t> CPU, OpenCL CPU </a:t>
            </a:r>
            <a:r>
              <a:rPr lang="ru-RU" dirty="0" smtClean="0"/>
              <a:t>и </a:t>
            </a:r>
            <a:r>
              <a:rPr lang="en-US" dirty="0" smtClean="0"/>
              <a:t>OpenCL GPU</a:t>
            </a:r>
            <a:endParaRPr lang="ru-RU" dirty="0" smtClean="0"/>
          </a:p>
          <a:p>
            <a:pPr algn="just"/>
            <a:r>
              <a:rPr lang="ru-RU" dirty="0" smtClean="0"/>
              <a:t>Указание: пусть каждый поток считает один элемент результирующей матрицы. Используйте двумерные блоки размера 16</a:t>
            </a:r>
            <a:r>
              <a:rPr lang="en-US" dirty="0" smtClean="0"/>
              <a:t>x16 </a:t>
            </a:r>
            <a:r>
              <a:rPr lang="ru-RU" dirty="0" smtClean="0"/>
              <a:t>и двумерную сетку блоков.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выполняемые блоки потоков имеют размер </a:t>
            </a:r>
            <a:r>
              <a:rPr lang="en-US" dirty="0" smtClean="0"/>
              <a:t>BLOCK_SIZE </a:t>
            </a:r>
            <a:r>
              <a:rPr lang="ru-RU" dirty="0" smtClean="0"/>
              <a:t>на </a:t>
            </a:r>
            <a:r>
              <a:rPr lang="en-US" dirty="0" smtClean="0"/>
              <a:t>BLOCK_SIZE</a:t>
            </a:r>
            <a:r>
              <a:rPr lang="ru-RU" dirty="0" smtClean="0"/>
              <a:t>, размер матрицы </a:t>
            </a:r>
            <a:r>
              <a:rPr lang="en-US" dirty="0" smtClean="0"/>
              <a:t>A </a:t>
            </a:r>
            <a:r>
              <a:rPr lang="ru-RU" dirty="0" smtClean="0"/>
              <a:t>— </a:t>
            </a:r>
            <a:r>
              <a:rPr lang="en-US" i="1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i="1" dirty="0" smtClean="0"/>
              <a:t>n</a:t>
            </a:r>
            <a:r>
              <a:rPr lang="ru-RU" dirty="0" smtClean="0"/>
              <a:t>, а матрицы </a:t>
            </a:r>
            <a:r>
              <a:rPr lang="en-US" dirty="0" smtClean="0"/>
              <a:t>B —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Проанализируем доступы к глобальной памяти для одного блока потоков.</a:t>
            </a:r>
          </a:p>
          <a:p>
            <a:r>
              <a:rPr lang="ru-RU" dirty="0" smtClean="0"/>
              <a:t>Каждый поток считывает одну строку матрицы </a:t>
            </a:r>
            <a:r>
              <a:rPr lang="en-US" dirty="0" smtClean="0"/>
              <a:t>A </a:t>
            </a:r>
            <a:r>
              <a:rPr lang="ru-RU" dirty="0" smtClean="0"/>
              <a:t>и один столбец матрицы </a:t>
            </a:r>
            <a:r>
              <a:rPr lang="en-US" dirty="0" smtClean="0"/>
              <a:t>B</a:t>
            </a:r>
            <a:r>
              <a:rPr lang="ru-RU" dirty="0" smtClean="0"/>
              <a:t>, т.е. 2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чисел. Итого блок считывает 2</a:t>
            </a:r>
            <a:r>
              <a:rPr lang="en-US" i="1" dirty="0" smtClean="0"/>
              <a:t>n</a:t>
            </a:r>
            <a:r>
              <a:rPr lang="en-US" dirty="0" smtClean="0"/>
              <a:t> * BLOCK_SIZE</a:t>
            </a:r>
            <a:r>
              <a:rPr lang="en-US" baseline="30000" dirty="0" smtClean="0"/>
              <a:t>2</a:t>
            </a:r>
            <a:r>
              <a:rPr lang="ru-RU" dirty="0" smtClean="0"/>
              <a:t> чисел.</a:t>
            </a:r>
          </a:p>
          <a:p>
            <a:r>
              <a:rPr lang="ru-RU" dirty="0" smtClean="0"/>
              <a:t>Но ведь на самом деле для подсчёта подматрицы </a:t>
            </a:r>
            <a:r>
              <a:rPr lang="en-US" dirty="0" smtClean="0"/>
              <a:t>C BLOCK_SIZE </a:t>
            </a:r>
            <a:r>
              <a:rPr lang="ru-RU" dirty="0" smtClean="0"/>
              <a:t>на </a:t>
            </a:r>
            <a:r>
              <a:rPr lang="en-US" dirty="0" smtClean="0"/>
              <a:t>BLOCK_SIZE </a:t>
            </a:r>
            <a:r>
              <a:rPr lang="ru-RU" dirty="0" smtClean="0"/>
              <a:t>требуется </a:t>
            </a:r>
            <a:r>
              <a:rPr lang="en-US" dirty="0" smtClean="0"/>
              <a:t>BLOCK_SIZE </a:t>
            </a:r>
            <a:r>
              <a:rPr lang="ru-RU" dirty="0" smtClean="0"/>
              <a:t>строк из </a:t>
            </a:r>
            <a:r>
              <a:rPr lang="en-US" dirty="0" smtClean="0"/>
              <a:t>A</a:t>
            </a:r>
            <a:r>
              <a:rPr lang="ru-RU" dirty="0" smtClean="0"/>
              <a:t>, и </a:t>
            </a:r>
            <a:r>
              <a:rPr lang="en-US" dirty="0" smtClean="0"/>
              <a:t>BLOCK_SIZE </a:t>
            </a:r>
            <a:r>
              <a:rPr lang="ru-RU" dirty="0" smtClean="0"/>
              <a:t>столбцов из </a:t>
            </a:r>
            <a:r>
              <a:rPr lang="en-US" dirty="0" smtClean="0"/>
              <a:t>B</a:t>
            </a:r>
            <a:r>
              <a:rPr lang="ru-RU" dirty="0" smtClean="0"/>
              <a:t>, то есть только 2</a:t>
            </a:r>
            <a:r>
              <a:rPr lang="en-US" i="1" dirty="0" smtClean="0"/>
              <a:t>n</a:t>
            </a:r>
            <a:r>
              <a:rPr lang="en-US" dirty="0" smtClean="0"/>
              <a:t> * BLOCK_SIZE </a:t>
            </a:r>
            <a:r>
              <a:rPr lang="ru-RU" dirty="0" smtClean="0"/>
              <a:t>чисел?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875"/>
          </a:xfrm>
        </p:spPr>
        <p:txBody>
          <a:bodyPr/>
          <a:lstStyle/>
          <a:p>
            <a:r>
              <a:rPr lang="ru-RU" dirty="0" smtClean="0"/>
              <a:t>Блок потоков с номером (</a:t>
            </a:r>
            <a:r>
              <a:rPr lang="en-US" dirty="0" smtClean="0"/>
              <a:t>I, J) </a:t>
            </a:r>
            <a:r>
              <a:rPr lang="ru-RU" dirty="0" smtClean="0"/>
              <a:t>считает подматрицу </a:t>
            </a:r>
            <a:r>
              <a:rPr lang="en-US" dirty="0" smtClean="0"/>
              <a:t>C</a:t>
            </a:r>
            <a:r>
              <a:rPr lang="en-US" baseline="-25000" dirty="0" smtClean="0"/>
              <a:t>IJ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43608" y="1772816"/>
          <a:ext cx="7182289" cy="187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3606480" imgH="939600" progId="Equation.DSMT4">
                  <p:embed/>
                </p:oleObj>
              </mc:Choice>
              <mc:Fallback>
                <p:oleObj name="Equation" r:id="rId3" imgW="360648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7182289" cy="1872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735263" y="4275138"/>
          <a:ext cx="31273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1104840" imgH="444240" progId="Equation.DSMT4">
                  <p:embed/>
                </p:oleObj>
              </mc:Choice>
              <mc:Fallback>
                <p:oleObj name="Equation" r:id="rId5" imgW="11048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4275138"/>
                        <a:ext cx="312737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Выделите в общей памяти два массива </a:t>
            </a:r>
            <a:r>
              <a:rPr lang="en-US" dirty="0" smtClean="0"/>
              <a:t>A’ </a:t>
            </a:r>
            <a:r>
              <a:rPr lang="ru-RU" dirty="0" smtClean="0"/>
              <a:t>и </a:t>
            </a:r>
            <a:r>
              <a:rPr lang="en-US" dirty="0" smtClean="0"/>
              <a:t>B’ </a:t>
            </a:r>
            <a:r>
              <a:rPr lang="ru-RU" dirty="0" smtClean="0"/>
              <a:t>размера </a:t>
            </a:r>
            <a:r>
              <a:rPr lang="en-US" dirty="0" smtClean="0"/>
              <a:t>BLOCK_SIZE </a:t>
            </a:r>
            <a:r>
              <a:rPr lang="ru-RU" dirty="0" smtClean="0"/>
              <a:t>на </a:t>
            </a:r>
            <a:r>
              <a:rPr lang="en-US" dirty="0" smtClean="0"/>
              <a:t>BLOCK_SIZE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Пусть поток, соответствующий элементу (</a:t>
            </a:r>
            <a:r>
              <a:rPr lang="en-US" dirty="0" err="1" smtClean="0"/>
              <a:t>i</a:t>
            </a:r>
            <a:r>
              <a:rPr lang="en-US" dirty="0" smtClean="0"/>
              <a:t>; j) </a:t>
            </a:r>
            <a:r>
              <a:rPr lang="ru-RU" dirty="0" smtClean="0"/>
              <a:t>в матрице </a:t>
            </a:r>
            <a:r>
              <a:rPr lang="en-US" dirty="0" smtClean="0"/>
              <a:t>C</a:t>
            </a:r>
            <a:r>
              <a:rPr lang="en-US" baseline="-25000" dirty="0" smtClean="0"/>
              <a:t>IJ</a:t>
            </a:r>
            <a:r>
              <a:rPr lang="ru-RU" baseline="-25000" dirty="0" smtClean="0"/>
              <a:t>,</a:t>
            </a:r>
            <a:r>
              <a:rPr lang="ru-RU" dirty="0" smtClean="0"/>
              <a:t> действует по следующему алгоритму:</a:t>
            </a:r>
          </a:p>
          <a:p>
            <a:pPr lvl="1" algn="just"/>
            <a:r>
              <a:rPr lang="ru-RU" dirty="0" smtClean="0"/>
              <a:t>для каждого </a:t>
            </a:r>
            <a:r>
              <a:rPr lang="en-US" dirty="0" smtClean="0"/>
              <a:t>p:</a:t>
            </a:r>
          </a:p>
          <a:p>
            <a:pPr lvl="2" algn="just"/>
            <a:r>
              <a:rPr lang="ru-RU" dirty="0" smtClean="0"/>
              <a:t>скопировать элемент (</a:t>
            </a:r>
            <a:r>
              <a:rPr lang="en-US" dirty="0" err="1" smtClean="0"/>
              <a:t>i</a:t>
            </a:r>
            <a:r>
              <a:rPr lang="en-US" dirty="0" smtClean="0"/>
              <a:t>; j) </a:t>
            </a:r>
            <a:r>
              <a:rPr lang="ru-RU" dirty="0" smtClean="0"/>
              <a:t>из </a:t>
            </a:r>
            <a:r>
              <a:rPr lang="en-US" dirty="0" smtClean="0"/>
              <a:t>A</a:t>
            </a:r>
            <a:r>
              <a:rPr lang="en-US" baseline="-25000" dirty="0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A’</a:t>
            </a:r>
          </a:p>
          <a:p>
            <a:pPr lvl="2" algn="just"/>
            <a:r>
              <a:rPr lang="ru-RU" dirty="0" smtClean="0"/>
              <a:t>скопировать элемент (</a:t>
            </a:r>
            <a:r>
              <a:rPr lang="en-US" dirty="0" err="1" smtClean="0"/>
              <a:t>i</a:t>
            </a:r>
            <a:r>
              <a:rPr lang="en-US" dirty="0" smtClean="0"/>
              <a:t>; j) </a:t>
            </a:r>
            <a:r>
              <a:rPr lang="ru-RU" dirty="0" smtClean="0"/>
              <a:t>из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pJ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B’</a:t>
            </a:r>
          </a:p>
          <a:p>
            <a:pPr lvl="2" algn="just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endParaRPr lang="en-US" dirty="0" smtClean="0"/>
          </a:p>
          <a:p>
            <a:pPr lvl="2" algn="just"/>
            <a:r>
              <a:rPr lang="ru-RU" dirty="0" smtClean="0"/>
              <a:t>посчитать произведение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строки </a:t>
            </a:r>
            <a:r>
              <a:rPr lang="en-US" dirty="0" smtClean="0"/>
              <a:t>A’ </a:t>
            </a:r>
            <a:r>
              <a:rPr lang="ru-RU" dirty="0" smtClean="0"/>
              <a:t>и </a:t>
            </a:r>
            <a:r>
              <a:rPr lang="en-US" dirty="0" smtClean="0"/>
              <a:t>j-</a:t>
            </a:r>
            <a:r>
              <a:rPr lang="ru-RU" dirty="0" err="1" smtClean="0"/>
              <a:t>й</a:t>
            </a:r>
            <a:r>
              <a:rPr lang="ru-RU" dirty="0" smtClean="0"/>
              <a:t> строки </a:t>
            </a:r>
            <a:r>
              <a:rPr lang="en-US" dirty="0" smtClean="0"/>
              <a:t>B’</a:t>
            </a:r>
          </a:p>
          <a:p>
            <a:pPr lvl="2" algn="just"/>
            <a:r>
              <a:rPr lang="en-US" dirty="0" smtClean="0"/>
              <a:t>__</a:t>
            </a:r>
            <a:r>
              <a:rPr lang="en-US" dirty="0" err="1" smtClean="0"/>
              <a:t>syncthreads</a:t>
            </a:r>
            <a:endParaRPr lang="en-US" dirty="0" smtClean="0"/>
          </a:p>
          <a:p>
            <a:pPr lvl="1" algn="just"/>
            <a:r>
              <a:rPr lang="ru-RU" dirty="0" smtClean="0"/>
              <a:t>записать сумму произведений в элемент (</a:t>
            </a:r>
            <a:r>
              <a:rPr lang="en-US" dirty="0" err="1" smtClean="0"/>
              <a:t>i</a:t>
            </a:r>
            <a:r>
              <a:rPr lang="en-US" dirty="0" smtClean="0"/>
              <a:t>; j)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IJ</a:t>
            </a:r>
            <a:endParaRPr lang="ru-RU" baseline="-25000" dirty="0" smtClean="0"/>
          </a:p>
          <a:p>
            <a:pPr lvl="1" algn="just"/>
            <a:endParaRPr lang="ru-RU" baseline="-25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функцию для перемножения матриц, использующую предложенную схему</a:t>
            </a:r>
            <a:r>
              <a:rPr lang="en-US" dirty="0"/>
              <a:t>,</a:t>
            </a:r>
            <a:r>
              <a:rPr lang="ru-RU" dirty="0" smtClean="0"/>
              <a:t> и убедиться, что результат не </a:t>
            </a:r>
            <a:r>
              <a:rPr lang="ru-RU" dirty="0" smtClean="0"/>
              <a:t>изменился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на </a:t>
            </a:r>
            <a:r>
              <a:rPr lang="en-US" dirty="0" smtClean="0"/>
              <a:t>OpenCL </a:t>
            </a:r>
            <a:r>
              <a:rPr lang="ru-RU" dirty="0" smtClean="0"/>
              <a:t>и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r>
              <a:rPr lang="ru-RU" dirty="0"/>
              <a:t>Сравнить время исполнения кода на </a:t>
            </a:r>
            <a:r>
              <a:rPr lang="en-US" dirty="0" err="1"/>
              <a:t>OpenMP</a:t>
            </a:r>
            <a:r>
              <a:rPr lang="en-US" dirty="0"/>
              <a:t> CPU, OpenCL CPU </a:t>
            </a:r>
            <a:r>
              <a:rPr lang="ru-RU" dirty="0"/>
              <a:t>и </a:t>
            </a:r>
            <a:r>
              <a:rPr lang="en-US" dirty="0"/>
              <a:t>OpenCL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функцию для перемножения матриц, </a:t>
            </a:r>
            <a:r>
              <a:rPr lang="ru-RU" dirty="0" smtClean="0"/>
              <a:t>используя </a:t>
            </a:r>
            <a:r>
              <a:rPr lang="en-US" dirty="0" smtClean="0"/>
              <a:t>image </a:t>
            </a:r>
            <a:r>
              <a:rPr lang="ru-RU" dirty="0" smtClean="0"/>
              <a:t>вместо </a:t>
            </a:r>
            <a:r>
              <a:rPr lang="en-US" dirty="0" smtClean="0"/>
              <a:t>buffer </a:t>
            </a:r>
            <a:r>
              <a:rPr lang="ru-RU" dirty="0"/>
              <a:t>на </a:t>
            </a:r>
            <a:r>
              <a:rPr lang="en-US" dirty="0"/>
              <a:t>OpenCL,</a:t>
            </a:r>
            <a:r>
              <a:rPr lang="ru-RU" dirty="0" smtClean="0"/>
              <a:t> </a:t>
            </a:r>
            <a:r>
              <a:rPr lang="ru-RU" dirty="0" smtClean="0"/>
              <a:t>и убедиться, что результат не </a:t>
            </a:r>
            <a:r>
              <a:rPr lang="ru-RU" dirty="0" smtClean="0"/>
              <a:t>изменился</a:t>
            </a:r>
            <a:endParaRPr lang="en-US" dirty="0" smtClean="0"/>
          </a:p>
          <a:p>
            <a:r>
              <a:rPr lang="ru-RU" dirty="0"/>
              <a:t>Сравнить время исполнения кода </a:t>
            </a:r>
            <a:r>
              <a:rPr lang="en-US" dirty="0" smtClean="0"/>
              <a:t>OpenCL </a:t>
            </a:r>
            <a:r>
              <a:rPr lang="en-US" dirty="0"/>
              <a:t>CPU </a:t>
            </a:r>
            <a:r>
              <a:rPr lang="ru-RU"/>
              <a:t>и </a:t>
            </a:r>
            <a:r>
              <a:rPr lang="en-US" smtClean="0"/>
              <a:t>GPU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Н. Новгород, 2011 г.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и оптимизация перемножения матриц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612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P02_Axpy</Template>
  <TotalTime>295</TotalTime>
  <Words>434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NNSU2</vt:lpstr>
      <vt:lpstr>Equation</vt:lpstr>
      <vt:lpstr>Оптимизация алгоритма умножения матриц на CUDA</vt:lpstr>
      <vt:lpstr>Задание 1</vt:lpstr>
      <vt:lpstr>Оптимизация</vt:lpstr>
      <vt:lpstr>Оптимизация</vt:lpstr>
      <vt:lpstr>Оптимизация</vt:lpstr>
      <vt:lpstr>Задание 2</vt:lpstr>
      <vt:lpstr>Задание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CUDA</dc:title>
  <dc:creator>Роман Донченко</dc:creator>
  <cp:lastModifiedBy>crAzyproGer</cp:lastModifiedBy>
  <cp:revision>54</cp:revision>
  <dcterms:created xsi:type="dcterms:W3CDTF">2010-10-22T19:18:08Z</dcterms:created>
  <dcterms:modified xsi:type="dcterms:W3CDTF">2019-10-18T19:22:37Z</dcterms:modified>
</cp:coreProperties>
</file>