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6"/>
  </p:notesMasterIdLst>
  <p:sldIdLst>
    <p:sldId id="421" r:id="rId2"/>
    <p:sldId id="257" r:id="rId3"/>
    <p:sldId id="277" r:id="rId4"/>
    <p:sldId id="358" r:id="rId5"/>
    <p:sldId id="361" r:id="rId6"/>
    <p:sldId id="362" r:id="rId7"/>
    <p:sldId id="363" r:id="rId8"/>
    <p:sldId id="364" r:id="rId9"/>
    <p:sldId id="365" r:id="rId10"/>
    <p:sldId id="366" r:id="rId11"/>
    <p:sldId id="400" r:id="rId12"/>
    <p:sldId id="401" r:id="rId13"/>
    <p:sldId id="402" r:id="rId14"/>
    <p:sldId id="403" r:id="rId15"/>
    <p:sldId id="404" r:id="rId16"/>
    <p:sldId id="405" r:id="rId17"/>
    <p:sldId id="367" r:id="rId18"/>
    <p:sldId id="406" r:id="rId19"/>
    <p:sldId id="368" r:id="rId20"/>
    <p:sldId id="407" r:id="rId21"/>
    <p:sldId id="369" r:id="rId22"/>
    <p:sldId id="408" r:id="rId23"/>
    <p:sldId id="409" r:id="rId24"/>
    <p:sldId id="410" r:id="rId25"/>
    <p:sldId id="411" r:id="rId26"/>
    <p:sldId id="370" r:id="rId27"/>
    <p:sldId id="412" r:id="rId28"/>
    <p:sldId id="413" r:id="rId29"/>
    <p:sldId id="414" r:id="rId30"/>
    <p:sldId id="371" r:id="rId31"/>
    <p:sldId id="415" r:id="rId32"/>
    <p:sldId id="372" r:id="rId33"/>
    <p:sldId id="373" r:id="rId34"/>
    <p:sldId id="374" r:id="rId35"/>
    <p:sldId id="375" r:id="rId36"/>
    <p:sldId id="376" r:id="rId37"/>
    <p:sldId id="395" r:id="rId38"/>
    <p:sldId id="396" r:id="rId39"/>
    <p:sldId id="377" r:id="rId40"/>
    <p:sldId id="378" r:id="rId41"/>
    <p:sldId id="397" r:id="rId42"/>
    <p:sldId id="398" r:id="rId43"/>
    <p:sldId id="399" r:id="rId44"/>
    <p:sldId id="379" r:id="rId45"/>
    <p:sldId id="381" r:id="rId46"/>
    <p:sldId id="380" r:id="rId47"/>
    <p:sldId id="382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416" r:id="rId60"/>
    <p:sldId id="417" r:id="rId61"/>
    <p:sldId id="418" r:id="rId62"/>
    <p:sldId id="419" r:id="rId63"/>
    <p:sldId id="420" r:id="rId64"/>
    <p:sldId id="301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CC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9" autoAdjust="0"/>
    <p:restoredTop sz="94660"/>
  </p:normalViewPr>
  <p:slideViewPr>
    <p:cSldViewPr>
      <p:cViewPr>
        <p:scale>
          <a:sx n="75" d="100"/>
          <a:sy n="75" d="100"/>
        </p:scale>
        <p:origin x="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2C1C-B336-44BA-B7EC-16A5F362A5D4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5AAF-ABD3-4CD8-BBB9-B7B8DC57D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3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6370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p:oleObj spid="_x0000_s4421" name="Image" r:id="rId3" imgW="2539683" imgH="2539683" progId="">
              <p:embed/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opencl-sdk/" TargetMode="External"/><Relationship Id="rId2" Type="http://schemas.openxmlformats.org/officeDocument/2006/relationships/hyperlink" Target="http://www.khronos.org/open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d.com/us/products/technologies/stream-technology/opencl/Pages/opencl.aspx" TargetMode="External"/><Relationship Id="rId4" Type="http://schemas.openxmlformats.org/officeDocument/2006/relationships/hyperlink" Target="http://www.nvidia.ru/object/cuda_opencl_new_ru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36912"/>
            <a:ext cx="8496944" cy="1470025"/>
          </a:xfrm>
        </p:spPr>
        <p:txBody>
          <a:bodyPr/>
          <a:lstStyle/>
          <a:p>
            <a:pPr algn="ctr"/>
            <a:r>
              <a:rPr lang="ru-RU" sz="4000" dirty="0" smtClean="0"/>
              <a:t>Введение в </a:t>
            </a:r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5013176"/>
            <a:ext cx="4896544" cy="1131912"/>
          </a:xfrm>
        </p:spPr>
        <p:txBody>
          <a:bodyPr/>
          <a:lstStyle/>
          <a:p>
            <a:pPr algn="r"/>
            <a:r>
              <a:rPr lang="ru-RU" sz="2800" b="1" dirty="0" smtClean="0"/>
              <a:t>Горшков А.В.</a:t>
            </a:r>
            <a:r>
              <a:rPr lang="ru-RU" sz="2800" dirty="0" smtClean="0"/>
              <a:t>, </a:t>
            </a:r>
            <a:r>
              <a:rPr lang="ru-RU" sz="2800" dirty="0" err="1" smtClean="0"/>
              <a:t>Бастраков</a:t>
            </a:r>
            <a:r>
              <a:rPr lang="ru-RU" sz="2800" dirty="0" smtClean="0"/>
              <a:t> С.И.</a:t>
            </a:r>
            <a:endParaRPr lang="en-US" sz="2800" dirty="0" smtClean="0"/>
          </a:p>
          <a:p>
            <a:pPr algn="r"/>
            <a:r>
              <a:rPr lang="ru-RU" sz="2800" dirty="0" smtClean="0"/>
              <a:t>ВМК ННГУ</a:t>
            </a:r>
          </a:p>
        </p:txBody>
      </p:sp>
    </p:spTree>
    <p:extLst>
      <p:ext uri="{BB962C8B-B14F-4D97-AF65-F5344CB8AC3E}">
        <p14:creationId xmlns:p14="http://schemas.microsoft.com/office/powerpoint/2010/main" xmlns="" val="34883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 и устройства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OpenCL Specification v. 1.1]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0997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31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3888432"/>
          </a:xfrm>
        </p:spPr>
        <p:txBody>
          <a:bodyPr/>
          <a:lstStyle/>
          <a:p>
            <a:pPr algn="just">
              <a:defRPr/>
            </a:pPr>
            <a:r>
              <a:rPr lang="ru-RU" dirty="0" smtClean="0">
                <a:sym typeface="Gill Sans" charset="0"/>
              </a:rPr>
              <a:t>Функция для получения всех доступных платформ: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i="1" dirty="0" err="1" smtClean="0">
                <a:sym typeface="Gill Sans" charset="0"/>
              </a:rPr>
              <a:t>num_entries</a:t>
            </a:r>
            <a:r>
              <a:rPr lang="en-US" dirty="0" smtClean="0">
                <a:sym typeface="Gill Sans" charset="0"/>
              </a:rPr>
              <a:t> – </a:t>
            </a:r>
            <a:r>
              <a:rPr lang="ru-RU" dirty="0" smtClean="0">
                <a:sym typeface="Gill Sans" charset="0"/>
              </a:rPr>
              <a:t>максимальное количество, которое может быть возвращено;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i="1" dirty="0">
                <a:sym typeface="Gill Sans" charset="0"/>
              </a:rPr>
              <a:t>p</a:t>
            </a:r>
            <a:r>
              <a:rPr lang="en-US" i="1" dirty="0" smtClean="0">
                <a:sym typeface="Gill Sans" charset="0"/>
              </a:rPr>
              <a:t>latforms</a:t>
            </a:r>
            <a:r>
              <a:rPr lang="en-US" dirty="0" smtClean="0">
                <a:sym typeface="Gill Sans" charset="0"/>
              </a:rPr>
              <a:t> – </a:t>
            </a:r>
            <a:r>
              <a:rPr lang="ru-RU" dirty="0" smtClean="0">
                <a:sym typeface="Gill Sans" charset="0"/>
              </a:rPr>
              <a:t>память для записи платформ, если </a:t>
            </a:r>
            <a:r>
              <a:rPr lang="en-US" dirty="0" smtClean="0">
                <a:sym typeface="Gill Sans" charset="0"/>
              </a:rPr>
              <a:t>NULL, </a:t>
            </a:r>
            <a:r>
              <a:rPr lang="ru-RU" dirty="0" smtClean="0">
                <a:sym typeface="Gill Sans" charset="0"/>
              </a:rPr>
              <a:t>платформы не записываются;</a:t>
            </a:r>
            <a:endParaRPr lang="en-US" dirty="0">
              <a:sym typeface="Gill Sans" charset="0"/>
            </a:endParaRP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i="1" dirty="0" err="1" smtClean="0">
                <a:sym typeface="Gill Sans" charset="0"/>
              </a:rPr>
              <a:t>num_platforms</a:t>
            </a:r>
            <a:r>
              <a:rPr lang="en-US" dirty="0" smtClean="0">
                <a:sym typeface="Gill Sans" charset="0"/>
              </a:rPr>
              <a:t> – </a:t>
            </a:r>
            <a:r>
              <a:rPr lang="ru-RU" dirty="0" smtClean="0">
                <a:sym typeface="Gill Sans" charset="0"/>
              </a:rPr>
              <a:t>память для записи количества платформ.</a:t>
            </a:r>
          </a:p>
          <a:p>
            <a:pPr algn="just">
              <a:defRPr/>
            </a:pPr>
            <a:r>
              <a:rPr lang="ru-RU" dirty="0" smtClean="0">
                <a:sym typeface="Gill Sans" charset="0"/>
              </a:rPr>
              <a:t>Типичная </a:t>
            </a:r>
            <a:r>
              <a:rPr lang="ru-RU" dirty="0">
                <a:sym typeface="Gill Sans" charset="0"/>
              </a:rPr>
              <a:t>схема работы:</a:t>
            </a:r>
          </a:p>
          <a:p>
            <a:pPr lvl="1" algn="just">
              <a:defRPr/>
            </a:pPr>
            <a:r>
              <a:rPr lang="ru-RU" dirty="0">
                <a:sym typeface="Gill Sans" charset="0"/>
              </a:rPr>
              <a:t>п</a:t>
            </a:r>
            <a:r>
              <a:rPr lang="ru-RU" dirty="0" smtClean="0">
                <a:sym typeface="Gill Sans" charset="0"/>
              </a:rPr>
              <a:t>ервый </a:t>
            </a:r>
            <a:r>
              <a:rPr lang="ru-RU" dirty="0">
                <a:sym typeface="Gill Sans" charset="0"/>
              </a:rPr>
              <a:t>вызов для определения количества </a:t>
            </a:r>
            <a:r>
              <a:rPr lang="ru-RU" dirty="0" smtClean="0">
                <a:sym typeface="Gill Sans" charset="0"/>
              </a:rPr>
              <a:t>платформ;</a:t>
            </a:r>
            <a:endParaRPr lang="ru-RU" dirty="0">
              <a:sym typeface="Gill Sans" charset="0"/>
            </a:endParaRPr>
          </a:p>
          <a:p>
            <a:pPr lvl="1" algn="just">
              <a:defRPr/>
            </a:pPr>
            <a:r>
              <a:rPr lang="ru-RU" dirty="0">
                <a:sym typeface="Gill Sans" charset="0"/>
              </a:rPr>
              <a:t>в</a:t>
            </a:r>
            <a:r>
              <a:rPr lang="ru-RU" dirty="0" smtClean="0">
                <a:sym typeface="Gill Sans" charset="0"/>
              </a:rPr>
              <a:t>ыделение </a:t>
            </a:r>
            <a:r>
              <a:rPr lang="ru-RU" dirty="0">
                <a:sym typeface="Gill Sans" charset="0"/>
              </a:rPr>
              <a:t>памяти для объектов </a:t>
            </a:r>
            <a:r>
              <a:rPr lang="ru-RU" dirty="0" smtClean="0">
                <a:sym typeface="Gill Sans" charset="0"/>
              </a:rPr>
              <a:t>платформ;</a:t>
            </a:r>
            <a:endParaRPr lang="ru-RU" dirty="0">
              <a:sym typeface="Gill Sans" charset="0"/>
            </a:endParaRPr>
          </a:p>
          <a:p>
            <a:pPr lvl="1" algn="just">
              <a:defRPr/>
            </a:pPr>
            <a:r>
              <a:rPr lang="ru-RU" dirty="0">
                <a:sym typeface="Gill Sans" charset="0"/>
              </a:rPr>
              <a:t>в</a:t>
            </a:r>
            <a:r>
              <a:rPr lang="ru-RU" dirty="0" smtClean="0">
                <a:sym typeface="Gill Sans" charset="0"/>
              </a:rPr>
              <a:t>торой </a:t>
            </a:r>
            <a:r>
              <a:rPr lang="ru-RU" dirty="0">
                <a:sym typeface="Gill Sans" charset="0"/>
              </a:rPr>
              <a:t>вызов для получения объектов платформ.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7217021" y="6401045"/>
            <a:ext cx="1893277" cy="449262"/>
          </a:xfrm>
        </p:spPr>
        <p:txBody>
          <a:bodyPr/>
          <a:lstStyle/>
          <a:p>
            <a:pPr algn="ctr"/>
            <a:fld id="{D7EB8AD7-C957-42E9-85B8-2C4016B5D0E8}" type="slidenum">
              <a:rPr lang="ru-RU" sz="1200" smtClean="0"/>
              <a:pPr algn="ctr"/>
              <a:t>11</a:t>
            </a:fld>
            <a:endParaRPr lang="ru-RU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965256" cy="111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14753" y="6401045"/>
            <a:ext cx="1893277" cy="449262"/>
          </a:xfrm>
        </p:spPr>
        <p:txBody>
          <a:bodyPr/>
          <a:lstStyle/>
          <a:p>
            <a:r>
              <a:rPr lang="ru-RU" dirty="0" smtClean="0"/>
              <a:t>Н. Новгород, 2012 г.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77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600946"/>
          </a:xfrm>
        </p:spPr>
        <p:txBody>
          <a:bodyPr/>
          <a:lstStyle/>
          <a:p>
            <a:r>
              <a:rPr lang="ru-RU" dirty="0" smtClean="0"/>
              <a:t>Функция для получения характеристик платформы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p</a:t>
            </a:r>
            <a:r>
              <a:rPr lang="en-US" i="1" dirty="0" smtClean="0"/>
              <a:t>latform</a:t>
            </a:r>
            <a:r>
              <a:rPr lang="en-US" dirty="0" smtClean="0"/>
              <a:t> – </a:t>
            </a:r>
            <a:r>
              <a:rPr lang="ru-RU" dirty="0" smtClean="0"/>
              <a:t>платформа (ее </a:t>
            </a:r>
            <a:r>
              <a:rPr lang="en-US" dirty="0" smtClean="0"/>
              <a:t>ID);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err="1" smtClean="0"/>
              <a:t>param_name</a:t>
            </a:r>
            <a:r>
              <a:rPr lang="en-US" dirty="0" smtClean="0"/>
              <a:t> – </a:t>
            </a:r>
            <a:r>
              <a:rPr lang="ru-RU" dirty="0" smtClean="0"/>
              <a:t>имя запрашиваемой характеристики;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err="1"/>
              <a:t>p</a:t>
            </a:r>
            <a:r>
              <a:rPr lang="en-US" i="1" dirty="0" err="1" smtClean="0"/>
              <a:t>aram_value</a:t>
            </a:r>
            <a:r>
              <a:rPr lang="en-US" dirty="0" smtClean="0"/>
              <a:t> – </a:t>
            </a:r>
            <a:r>
              <a:rPr lang="ru-RU" dirty="0" smtClean="0"/>
              <a:t>указатель на память для записи результата;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err="1"/>
              <a:t>p</a:t>
            </a:r>
            <a:r>
              <a:rPr lang="en-US" i="1" dirty="0" err="1" smtClean="0"/>
              <a:t>aram_value_size</a:t>
            </a:r>
            <a:r>
              <a:rPr lang="en-US" dirty="0" smtClean="0"/>
              <a:t> – </a:t>
            </a:r>
            <a:r>
              <a:rPr lang="ru-RU" dirty="0" smtClean="0"/>
              <a:t>количество памяти, выделенной под </a:t>
            </a:r>
            <a:r>
              <a:rPr lang="en-US" i="1" dirty="0" err="1" smtClean="0"/>
              <a:t>param_value</a:t>
            </a:r>
            <a:r>
              <a:rPr lang="en-US" dirty="0" smtClean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err="1"/>
              <a:t>p</a:t>
            </a:r>
            <a:r>
              <a:rPr lang="en-US" i="1" dirty="0" err="1" smtClean="0"/>
              <a:t>aram_value_size_ret</a:t>
            </a:r>
            <a:r>
              <a:rPr lang="en-US" dirty="0" smtClean="0"/>
              <a:t> – </a:t>
            </a:r>
            <a:r>
              <a:rPr lang="ru-RU" dirty="0" smtClean="0"/>
              <a:t>записанное количество байт.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7099189" y="6408738"/>
            <a:ext cx="1893277" cy="449262"/>
          </a:xfrm>
        </p:spPr>
        <p:txBody>
          <a:bodyPr/>
          <a:lstStyle/>
          <a:p>
            <a:pPr algn="ctr"/>
            <a:fld id="{D7EB8AD7-C957-42E9-85B8-2C4016B5D0E8}" type="slidenum">
              <a:rPr lang="ru-RU" sz="1200" smtClean="0"/>
              <a:pPr algn="ctr"/>
              <a:t>12</a:t>
            </a:fld>
            <a:endParaRPr lang="ru-RU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52953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27584" y="6408738"/>
            <a:ext cx="1893277" cy="449262"/>
          </a:xfrm>
        </p:spPr>
        <p:txBody>
          <a:bodyPr/>
          <a:lstStyle/>
          <a:p>
            <a:r>
              <a:rPr lang="ru-RU" dirty="0" smtClean="0"/>
              <a:t>Н. Новгород, 2012 г.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err="1" smtClean="0"/>
              <a:t>OpenCL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30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Возможные значения </a:t>
            </a:r>
            <a:r>
              <a:rPr lang="en-US" i="1" dirty="0" err="1" smtClean="0"/>
              <a:t>param_name</a:t>
            </a:r>
            <a:r>
              <a:rPr lang="en-US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CL_PLATFORM_VERSION </a:t>
            </a:r>
            <a:r>
              <a:rPr lang="ru-RU" dirty="0" smtClean="0"/>
              <a:t>– версия платформы;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CL_PLATFORM_NAME </a:t>
            </a:r>
            <a:r>
              <a:rPr lang="ru-RU" dirty="0" smtClean="0"/>
              <a:t>– имя платформы;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CL_PLATFORM_VENDOR </a:t>
            </a:r>
            <a:r>
              <a:rPr lang="ru-RU" dirty="0" smtClean="0"/>
              <a:t>– название производителя;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CL_PLATFORM_EXTENSIONS</a:t>
            </a:r>
            <a:r>
              <a:rPr lang="ru-RU" dirty="0" smtClean="0"/>
              <a:t> – поддерживаемые расширения стандарта.</a:t>
            </a:r>
          </a:p>
          <a:p>
            <a:pPr algn="just"/>
            <a:r>
              <a:rPr lang="ru-RU" dirty="0" smtClean="0"/>
              <a:t>На основе этой информации можно</a:t>
            </a:r>
            <a:r>
              <a:rPr lang="en-US" dirty="0" smtClean="0"/>
              <a:t>, </a:t>
            </a:r>
            <a:r>
              <a:rPr lang="ru-RU" dirty="0" smtClean="0"/>
              <a:t>к примеру, выбрать платформу нужного производителя, если установлено несколько реализаций </a:t>
            </a:r>
            <a:r>
              <a:rPr lang="en-US" dirty="0" smtClean="0"/>
              <a:t>OpenCL.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35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устройства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938"/>
          </a:xfrm>
        </p:spPr>
        <p:txBody>
          <a:bodyPr/>
          <a:lstStyle/>
          <a:p>
            <a:pPr algn="just"/>
            <a:r>
              <a:rPr lang="ru-RU" dirty="0" smtClean="0"/>
              <a:t>Функция для получения всех устройств указанного типа (</a:t>
            </a:r>
            <a:r>
              <a:rPr lang="en-US" i="1" dirty="0" err="1" smtClean="0"/>
              <a:t>device_type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в данной платформе (</a:t>
            </a:r>
            <a:r>
              <a:rPr lang="en-US" i="1" dirty="0" smtClean="0"/>
              <a:t>platform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ru-RU" dirty="0" smtClean="0"/>
              <a:t>Типичная схема работы с 2 вызовами (подобно работе с </a:t>
            </a:r>
            <a:r>
              <a:rPr lang="en-US" i="1" dirty="0" err="1" smtClean="0"/>
              <a:t>clGetPlatformIDs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en-US" i="1" dirty="0" err="1" smtClean="0"/>
              <a:t>num_entries</a:t>
            </a:r>
            <a:r>
              <a:rPr lang="en-US" dirty="0" smtClean="0"/>
              <a:t> </a:t>
            </a:r>
            <a:r>
              <a:rPr lang="ru-RU" dirty="0" smtClean="0"/>
              <a:t>задает максимальное количество устройств, которые могут быть записаны в </a:t>
            </a:r>
            <a:r>
              <a:rPr lang="en-US" i="1" dirty="0" smtClean="0"/>
              <a:t>devices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178" y="1036712"/>
            <a:ext cx="6153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12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устройства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Возможные значения </a:t>
            </a:r>
            <a:r>
              <a:rPr lang="en-US" i="1" dirty="0" err="1" smtClean="0"/>
              <a:t>device_type</a:t>
            </a:r>
            <a:r>
              <a:rPr lang="en-US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CL_DEVICE_TYPE_CPU – </a:t>
            </a:r>
            <a:r>
              <a:rPr lang="ru-RU" dirty="0" smtClean="0"/>
              <a:t>центральный процессор (возможно, многоядерный)</a:t>
            </a:r>
            <a:r>
              <a:rPr lang="en-US" dirty="0"/>
              <a:t>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CL_DEVICE_TYPE_GPU</a:t>
            </a:r>
            <a:r>
              <a:rPr lang="ru-RU" dirty="0" smtClean="0"/>
              <a:t> – графический процессор, поддерживающий работу с графическими </a:t>
            </a:r>
            <a:r>
              <a:rPr lang="en-US" dirty="0" smtClean="0"/>
              <a:t>API;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CL_DEVICE_TYPE_ACCELERATOR – </a:t>
            </a:r>
            <a:r>
              <a:rPr lang="ru-RU" dirty="0" smtClean="0"/>
              <a:t>периферийный ускоритель</a:t>
            </a:r>
            <a:r>
              <a:rPr lang="en-US" dirty="0" smtClean="0"/>
              <a:t> </a:t>
            </a:r>
            <a:r>
              <a:rPr lang="ru-RU" dirty="0" smtClean="0"/>
              <a:t>(например, </a:t>
            </a:r>
            <a:r>
              <a:rPr lang="en-US" dirty="0" smtClean="0"/>
              <a:t>Intel Xeon Phi);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CL_DEVICE_TYPE_DEFAULT – </a:t>
            </a:r>
            <a:r>
              <a:rPr lang="ru-RU" dirty="0" smtClean="0"/>
              <a:t>тип процессора по умолчанию (свойство системы);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CL_DEVICE_TYPE_ALL</a:t>
            </a:r>
            <a:r>
              <a:rPr lang="ru-RU" dirty="0" smtClean="0"/>
              <a:t> – все доступные </a:t>
            </a:r>
            <a:r>
              <a:rPr lang="en-US" dirty="0" smtClean="0"/>
              <a:t>OpenCL-</a:t>
            </a:r>
            <a:r>
              <a:rPr lang="ru-RU" dirty="0" smtClean="0"/>
              <a:t>совместимые</a:t>
            </a:r>
            <a:r>
              <a:rPr lang="en-US" dirty="0" smtClean="0"/>
              <a:t> </a:t>
            </a:r>
            <a:r>
              <a:rPr lang="ru-RU" dirty="0" smtClean="0"/>
              <a:t>устройства.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10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устройства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600946"/>
          </a:xfrm>
        </p:spPr>
        <p:txBody>
          <a:bodyPr/>
          <a:lstStyle/>
          <a:p>
            <a:pPr algn="just"/>
            <a:r>
              <a:rPr lang="ru-RU" dirty="0" smtClean="0"/>
              <a:t>Функция для получения характеристик устройства, смысл параметров аналогичен параметрам функции </a:t>
            </a:r>
            <a:r>
              <a:rPr lang="en-US" i="1" dirty="0" err="1" smtClean="0"/>
              <a:t>clGetPlatformInfo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Позволяет получить широкий перечень характеристик, от типа устройства и названия производителя до размеров памяти всех типов, поддерживаемой арифметики и др.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800" y="1014413"/>
            <a:ext cx="64484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6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Контекст</a:t>
            </a:r>
            <a:r>
              <a:rPr lang="ru-RU" dirty="0"/>
              <a:t> (</a:t>
            </a:r>
            <a:r>
              <a:rPr lang="en-US" i="1" dirty="0"/>
              <a:t>context</a:t>
            </a:r>
            <a:r>
              <a:rPr lang="ru-RU" dirty="0"/>
              <a:t>) служит для управления объектами и ресурсами </a:t>
            </a:r>
            <a:r>
              <a:rPr lang="en-US" dirty="0"/>
              <a:t>OpenCL.</a:t>
            </a:r>
            <a:endParaRPr lang="ru-RU" dirty="0"/>
          </a:p>
          <a:p>
            <a:pPr algn="just"/>
            <a:r>
              <a:rPr lang="ru-RU" dirty="0"/>
              <a:t>Все ресурсы </a:t>
            </a:r>
            <a:r>
              <a:rPr lang="en-US" dirty="0"/>
              <a:t>OpenCL </a:t>
            </a:r>
            <a:r>
              <a:rPr lang="ru-RU" dirty="0"/>
              <a:t>привязаны к контексту.</a:t>
            </a:r>
            <a:endParaRPr lang="en-US" dirty="0"/>
          </a:p>
          <a:p>
            <a:pPr algn="just"/>
            <a:r>
              <a:rPr lang="ru-RU" dirty="0"/>
              <a:t>С контекстом ассоциированы следующие данные:</a:t>
            </a:r>
          </a:p>
          <a:p>
            <a:pPr lvl="1" algn="just"/>
            <a:r>
              <a:rPr lang="ru-RU" dirty="0"/>
              <a:t>устройства;</a:t>
            </a:r>
          </a:p>
          <a:p>
            <a:pPr lvl="1" algn="just"/>
            <a:r>
              <a:rPr lang="ru-RU" dirty="0"/>
              <a:t>объекты программ;</a:t>
            </a:r>
          </a:p>
          <a:p>
            <a:pPr lvl="1" algn="just"/>
            <a:r>
              <a:rPr lang="ru-RU" dirty="0"/>
              <a:t>ядра;</a:t>
            </a:r>
          </a:p>
          <a:p>
            <a:pPr lvl="1" algn="just"/>
            <a:r>
              <a:rPr lang="ru-RU" dirty="0"/>
              <a:t>объекты памяти;</a:t>
            </a:r>
          </a:p>
          <a:p>
            <a:pPr lvl="1" algn="just"/>
            <a:r>
              <a:rPr lang="ru-RU" dirty="0"/>
              <a:t>очереди команд.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6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контекста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3500462"/>
            <a:ext cx="8640960" cy="2520826"/>
          </a:xfrm>
        </p:spPr>
        <p:txBody>
          <a:bodyPr/>
          <a:lstStyle/>
          <a:p>
            <a:r>
              <a:rPr lang="ru-RU" dirty="0" smtClean="0"/>
              <a:t>Функция для создания контекста с указанными устройствами.</a:t>
            </a:r>
          </a:p>
          <a:p>
            <a:r>
              <a:rPr lang="en-US" i="1" dirty="0" err="1"/>
              <a:t>p</a:t>
            </a:r>
            <a:r>
              <a:rPr lang="en-US" i="1" dirty="0" err="1" smtClean="0"/>
              <a:t>fn_notify</a:t>
            </a:r>
            <a:r>
              <a:rPr lang="en-US" dirty="0" smtClean="0"/>
              <a:t> – callback-</a:t>
            </a:r>
            <a:r>
              <a:rPr lang="ru-RU" dirty="0" smtClean="0"/>
              <a:t>функция, вызываемая</a:t>
            </a:r>
            <a:r>
              <a:rPr lang="en-US" dirty="0" smtClean="0"/>
              <a:t> </a:t>
            </a:r>
            <a:r>
              <a:rPr lang="ru-RU" dirty="0" smtClean="0"/>
              <a:t>при возникновении ошибок при дальнейшей работе с контекстом.</a:t>
            </a:r>
          </a:p>
          <a:p>
            <a:r>
              <a:rPr lang="ru-RU" dirty="0" smtClean="0"/>
              <a:t>Есть также функция </a:t>
            </a:r>
            <a:r>
              <a:rPr lang="en-US" i="1" dirty="0" err="1" smtClean="0"/>
              <a:t>clCreateContextFromType</a:t>
            </a:r>
            <a:r>
              <a:rPr lang="en-US" dirty="0" smtClean="0"/>
              <a:t> </a:t>
            </a:r>
            <a:r>
              <a:rPr lang="ru-RU" dirty="0" smtClean="0"/>
              <a:t>для создания контекста, ассоциированного с устройствами определенного типа.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04" y="1019175"/>
            <a:ext cx="89344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35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Очередь команд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i="1" dirty="0"/>
              <a:t>command queue</a:t>
            </a:r>
            <a:r>
              <a:rPr lang="en-US" dirty="0"/>
              <a:t>) </a:t>
            </a:r>
            <a:r>
              <a:rPr lang="ru-RU" dirty="0"/>
              <a:t>является механизмом запроса действия на устройстве со стороны хоста.</a:t>
            </a:r>
          </a:p>
          <a:p>
            <a:pPr algn="just"/>
            <a:r>
              <a:rPr lang="ru-RU" dirty="0"/>
              <a:t>В качестве действия на устройстве могут выступать операции с памятью, запуск ядер, синхронизация.</a:t>
            </a:r>
          </a:p>
          <a:p>
            <a:pPr algn="just"/>
            <a:r>
              <a:rPr lang="ru-RU" dirty="0"/>
              <a:t>Для каждого устройства требуется своя очередь команд.</a:t>
            </a:r>
          </a:p>
          <a:p>
            <a:pPr algn="just"/>
            <a:r>
              <a:rPr lang="ru-RU" dirty="0"/>
              <a:t>Команды внутри очереди могут выполняться синхронно и асинхронно; в порядке установки или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0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гетерогенных вычислений </a:t>
            </a:r>
            <a:r>
              <a:rPr lang="en-US" dirty="0" smtClean="0"/>
              <a:t>OpenCL</a:t>
            </a:r>
          </a:p>
          <a:p>
            <a:r>
              <a:rPr lang="ru-RU" dirty="0" smtClean="0"/>
              <a:t>Пример приложения с использованием </a:t>
            </a:r>
            <a:r>
              <a:rPr lang="en-US" dirty="0" smtClean="0"/>
              <a:t>OpenCL</a:t>
            </a:r>
            <a:endParaRPr lang="ru-RU" dirty="0" smtClean="0"/>
          </a:p>
          <a:p>
            <a:r>
              <a:rPr lang="ru-RU" dirty="0" smtClean="0"/>
              <a:t>Обзор реализаций </a:t>
            </a:r>
            <a:r>
              <a:rPr lang="en-US" dirty="0" smtClean="0"/>
              <a:t>OpenCL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очереди команд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84922"/>
          </a:xfrm>
        </p:spPr>
        <p:txBody>
          <a:bodyPr/>
          <a:lstStyle/>
          <a:p>
            <a:pPr algn="just"/>
            <a:r>
              <a:rPr lang="ru-RU" dirty="0" smtClean="0"/>
              <a:t>Функция для создания очереди команд, служащей для взаимодействия между заданными контекстом и устройством.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1124744"/>
            <a:ext cx="90011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46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 операции работы с памятью на устройстве осуществляются с использованием </a:t>
            </a:r>
            <a:r>
              <a:rPr lang="ru-RU" b="1" dirty="0"/>
              <a:t>объектов памяти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Прямая работа с памятью устройства со стороны хоста невозможна (даже если устройство является центральным процессором</a:t>
            </a:r>
            <a:r>
              <a:rPr lang="ru-RU" dirty="0" smtClean="0"/>
              <a:t>).</a:t>
            </a:r>
            <a:endParaRPr lang="en-US" dirty="0"/>
          </a:p>
          <a:p>
            <a:pPr algn="just"/>
            <a:r>
              <a:rPr lang="ru-RU" dirty="0"/>
              <a:t>Для представления одномерных массивов данных используются </a:t>
            </a:r>
            <a:r>
              <a:rPr lang="ru-RU" b="1" dirty="0"/>
              <a:t>буферы</a:t>
            </a:r>
            <a:r>
              <a:rPr lang="ru-RU" dirty="0"/>
              <a:t> (</a:t>
            </a:r>
            <a:r>
              <a:rPr lang="en-US" i="1" dirty="0"/>
              <a:t>buffer objects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Данные представлены в непрерывном участке памяти, есть прямой доступ со стороны </a:t>
            </a:r>
            <a:r>
              <a:rPr lang="ru-RU" dirty="0" smtClean="0"/>
              <a:t>устройства как к массивам.</a:t>
            </a:r>
            <a:endParaRPr lang="ru-RU" dirty="0"/>
          </a:p>
          <a:p>
            <a:pPr algn="just"/>
            <a:r>
              <a:rPr lang="ru-RU" dirty="0"/>
              <a:t>Для представления 2- и 3-мерных массивов данных используются </a:t>
            </a:r>
            <a:r>
              <a:rPr lang="ru-RU" b="1" dirty="0"/>
              <a:t>изображения</a:t>
            </a:r>
            <a:r>
              <a:rPr lang="ru-RU" dirty="0"/>
              <a:t> (</a:t>
            </a:r>
            <a:r>
              <a:rPr lang="en-US" i="1" dirty="0"/>
              <a:t>image objects</a:t>
            </a:r>
            <a:r>
              <a:rPr lang="en-US" dirty="0"/>
              <a:t>)</a:t>
            </a:r>
            <a:r>
              <a:rPr lang="ru-RU" dirty="0"/>
              <a:t>. Для доступа со стороны устройства используются специальные объекты – </a:t>
            </a:r>
            <a:r>
              <a:rPr lang="ru-RU" b="1" dirty="0" err="1"/>
              <a:t>сэмплеры</a:t>
            </a:r>
            <a:r>
              <a:rPr lang="ru-RU" dirty="0"/>
              <a:t> (</a:t>
            </a:r>
            <a:r>
              <a:rPr lang="en-US" i="1" dirty="0"/>
              <a:t>sampler objects</a:t>
            </a:r>
            <a:r>
              <a:rPr lang="en-US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66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буфера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40906"/>
          </a:xfrm>
        </p:spPr>
        <p:txBody>
          <a:bodyPr/>
          <a:lstStyle/>
          <a:p>
            <a:pPr algn="just"/>
            <a:r>
              <a:rPr lang="ru-RU" dirty="0" smtClean="0"/>
              <a:t>Функция для создания буфера (объект типа </a:t>
            </a:r>
            <a:r>
              <a:rPr lang="en-US" i="1" dirty="0" err="1" smtClean="0"/>
              <a:t>cl_mem</a:t>
            </a:r>
            <a:r>
              <a:rPr lang="en-US" dirty="0" smtClean="0"/>
              <a:t>)</a:t>
            </a:r>
            <a:r>
              <a:rPr lang="ru-RU" dirty="0" smtClean="0"/>
              <a:t> указанного размера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ru-RU" dirty="0" smtClean="0"/>
              <a:t>байт</a:t>
            </a:r>
            <a:r>
              <a:rPr lang="en-US" dirty="0" smtClean="0"/>
              <a:t> </a:t>
            </a:r>
            <a:r>
              <a:rPr lang="ru-RU" dirty="0" smtClean="0"/>
              <a:t>в указанном контексте.</a:t>
            </a:r>
            <a:endParaRPr lang="en-US" dirty="0" smtClean="0"/>
          </a:p>
          <a:p>
            <a:pPr algn="just"/>
            <a:r>
              <a:rPr lang="ru-RU" dirty="0" smtClean="0"/>
              <a:t>Флаги определяют вариант доступа к буферу со стороны устройства, нужно ли копировать в буфер данные из </a:t>
            </a:r>
            <a:r>
              <a:rPr lang="en-US" i="1" dirty="0" err="1" smtClean="0"/>
              <a:t>host_ptr</a:t>
            </a:r>
            <a:r>
              <a:rPr lang="ru-RU" dirty="0"/>
              <a:t> </a:t>
            </a:r>
            <a:r>
              <a:rPr lang="ru-RU" dirty="0" smtClean="0"/>
              <a:t>и некоторые другие свойства.</a:t>
            </a:r>
            <a:endParaRPr lang="ru-RU" i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112568" cy="156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36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буфера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flags</a:t>
            </a:r>
            <a:r>
              <a:rPr lang="en-US" dirty="0" smtClean="0"/>
              <a:t> </a:t>
            </a:r>
            <a:r>
              <a:rPr lang="ru-RU" dirty="0" smtClean="0"/>
              <a:t>является битовым полем со следующими значениями: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CL_MEM_READ_WRITE</a:t>
            </a:r>
            <a:r>
              <a:rPr lang="ru-RU" dirty="0" smtClean="0"/>
              <a:t> – доступ на чтение и запись;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CL_MEM_WRITE_ONLY</a:t>
            </a:r>
            <a:r>
              <a:rPr lang="ru-RU" dirty="0" smtClean="0"/>
              <a:t> – доступ только на запись;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CL_MEM_READ_ONLY</a:t>
            </a:r>
            <a:r>
              <a:rPr lang="ru-RU" dirty="0" smtClean="0"/>
              <a:t> – доступ только на чтение;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CL_MEM_USE_HOST_PTR</a:t>
            </a:r>
            <a:r>
              <a:rPr lang="ru-RU" dirty="0" smtClean="0"/>
              <a:t> – использовать для хранения объекта буфера (на стороне хоста) в указанной памяти;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CL_MEM_ALLOC_HOST_PTR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выделить для хранения буфера новую память;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CL_MEM_COPY_HOST_PTR</a:t>
            </a:r>
            <a:r>
              <a:rPr lang="ru-RU" dirty="0" smtClean="0"/>
              <a:t> – скопировать в созданный буфер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ru-RU" dirty="0" smtClean="0"/>
              <a:t>байт из </a:t>
            </a:r>
            <a:r>
              <a:rPr lang="en-US" i="1" dirty="0" err="1" smtClean="0"/>
              <a:t>host_ptr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2047" y="207963"/>
            <a:ext cx="8568425" cy="561975"/>
          </a:xfrm>
        </p:spPr>
        <p:txBody>
          <a:bodyPr/>
          <a:lstStyle/>
          <a:p>
            <a:r>
              <a:rPr lang="ru-RU" dirty="0" smtClean="0"/>
              <a:t>Обмен данными между хостом и устройством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обмена данными служат функции:</a:t>
            </a:r>
          </a:p>
          <a:p>
            <a:pPr marL="457200" lvl="1" indent="0" algn="just">
              <a:buNone/>
              <a:defRPr/>
            </a:pPr>
            <a:r>
              <a:rPr lang="ru-RU" dirty="0"/>
              <a:t> </a:t>
            </a:r>
            <a:r>
              <a:rPr lang="en-US" b="1" dirty="0" err="1">
                <a:sym typeface="Wingdings" charset="2"/>
              </a:rPr>
              <a:t>clEnqueue</a:t>
            </a:r>
            <a:r>
              <a:rPr lang="en-US" b="1" dirty="0">
                <a:sym typeface="Wingdings" charset="2"/>
              </a:rPr>
              <a:t>{</a:t>
            </a:r>
            <a:r>
              <a:rPr lang="en-US" b="1" dirty="0" err="1">
                <a:sym typeface="Wingdings" charset="2"/>
              </a:rPr>
              <a:t>Read|Write</a:t>
            </a:r>
            <a:r>
              <a:rPr lang="en-US" b="1" dirty="0">
                <a:sym typeface="Wingdings" charset="2"/>
              </a:rPr>
              <a:t>}{</a:t>
            </a:r>
            <a:r>
              <a:rPr lang="en-US" b="1" dirty="0" err="1" smtClean="0">
                <a:sym typeface="Wingdings" charset="2"/>
              </a:rPr>
              <a:t>Buffer|Image</a:t>
            </a:r>
            <a:r>
              <a:rPr lang="en-US" b="1" dirty="0" smtClean="0">
                <a:sym typeface="Wingdings" charset="2"/>
              </a:rPr>
              <a:t>}</a:t>
            </a:r>
            <a:endParaRPr lang="ru-RU" b="1" dirty="0" smtClean="0">
              <a:sym typeface="Wingdings" charset="2"/>
            </a:endParaRPr>
          </a:p>
          <a:p>
            <a:pPr algn="just">
              <a:defRPr/>
            </a:pPr>
            <a:r>
              <a:rPr lang="ru-RU" dirty="0" smtClean="0"/>
              <a:t>Под записью </a:t>
            </a:r>
            <a:r>
              <a:rPr lang="en-US" dirty="0" smtClean="0"/>
              <a:t>(write) </a:t>
            </a:r>
            <a:r>
              <a:rPr lang="ru-RU" dirty="0" smtClean="0"/>
              <a:t>понимается копирование данных с хоста на устройства, под чтением </a:t>
            </a:r>
            <a:r>
              <a:rPr lang="en-US" dirty="0" smtClean="0"/>
              <a:t>(read) – </a:t>
            </a:r>
            <a:r>
              <a:rPr lang="ru-RU" dirty="0" smtClean="0"/>
              <a:t>с устройства на хост.</a:t>
            </a:r>
            <a:endParaRPr lang="en-US" dirty="0" smtClean="0"/>
          </a:p>
          <a:p>
            <a:pPr algn="just">
              <a:defRPr/>
            </a:pPr>
            <a:r>
              <a:rPr lang="ru-RU" dirty="0" smtClean="0"/>
              <a:t>Возможна также установка прямого соответствия между участками памяти на хосте и устройстве при помощи </a:t>
            </a:r>
            <a:r>
              <a:rPr lang="en-US" b="1" dirty="0" err="1" smtClean="0"/>
              <a:t>clEnqueueMap</a:t>
            </a:r>
            <a:r>
              <a:rPr lang="en-US" b="1" dirty="0" smtClean="0"/>
              <a:t>{</a:t>
            </a:r>
            <a:r>
              <a:rPr lang="en-US" b="1" dirty="0" err="1" smtClean="0"/>
              <a:t>Buffer|Image</a:t>
            </a:r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09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 между хостом и устройством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0294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2009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76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программы и ядер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875"/>
          </a:xfrm>
        </p:spPr>
        <p:txBody>
          <a:bodyPr/>
          <a:lstStyle/>
          <a:p>
            <a:pPr algn="just"/>
            <a:r>
              <a:rPr lang="ru-RU" b="1" dirty="0"/>
              <a:t>Ядром</a:t>
            </a:r>
            <a:r>
              <a:rPr lang="ru-RU" dirty="0"/>
              <a:t> называется функция, являющаяся частью программы и </a:t>
            </a:r>
            <a:r>
              <a:rPr lang="ru-RU" dirty="0" smtClean="0"/>
              <a:t>параллельно исполняющаяся </a:t>
            </a:r>
            <a:r>
              <a:rPr lang="ru-RU" dirty="0"/>
              <a:t>на устройстве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Ядро является аналогом потоковой функции.</a:t>
            </a:r>
            <a:endParaRPr lang="en-US" dirty="0"/>
          </a:p>
          <a:p>
            <a:pPr algn="just"/>
            <a:r>
              <a:rPr lang="ru-RU" dirty="0"/>
              <a:t>Часть, выполняющаяся на устройстве, состоит из набора ядер, объявленных с квалификатором </a:t>
            </a:r>
            <a:r>
              <a:rPr lang="en-US" b="1" dirty="0"/>
              <a:t>__kernel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Компилирование ядер может осуществляться во время исполнения программы с помощью функций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algn="just"/>
            <a:r>
              <a:rPr lang="ru-RU" b="1" dirty="0"/>
              <a:t>Объект программы</a:t>
            </a:r>
            <a:r>
              <a:rPr lang="ru-RU" dirty="0"/>
              <a:t> (</a:t>
            </a:r>
            <a:r>
              <a:rPr lang="en-US" i="1" dirty="0"/>
              <a:t>program object</a:t>
            </a:r>
            <a:r>
              <a:rPr lang="en-US" dirty="0"/>
              <a:t>) </a:t>
            </a:r>
            <a:r>
              <a:rPr lang="ru-RU" dirty="0"/>
              <a:t>служит для представления следующих данных:</a:t>
            </a:r>
          </a:p>
          <a:p>
            <a:pPr lvl="1" algn="just"/>
            <a:r>
              <a:rPr lang="ru-RU" dirty="0"/>
              <a:t>исходные и</a:t>
            </a:r>
            <a:r>
              <a:rPr lang="en-US" dirty="0"/>
              <a:t>/</a:t>
            </a:r>
            <a:r>
              <a:rPr lang="ru-RU" dirty="0"/>
              <a:t>или скомпилированные тексты ядер;</a:t>
            </a:r>
          </a:p>
          <a:p>
            <a:pPr lvl="1" algn="just"/>
            <a:r>
              <a:rPr lang="ru-RU" dirty="0"/>
              <a:t>данные о компиляции.</a:t>
            </a:r>
          </a:p>
          <a:p>
            <a:pPr algn="just"/>
            <a:r>
              <a:rPr lang="ru-RU" dirty="0"/>
              <a:t>Работа с ядрами со стороны осуществляется при помощи </a:t>
            </a:r>
            <a:r>
              <a:rPr lang="ru-RU" b="1" dirty="0"/>
              <a:t>объектов ядер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00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 программы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96890"/>
          </a:xfrm>
        </p:spPr>
        <p:txBody>
          <a:bodyPr/>
          <a:lstStyle/>
          <a:p>
            <a:pPr algn="just"/>
            <a:r>
              <a:rPr lang="ru-RU" dirty="0" smtClean="0"/>
              <a:t>Функция для создания объекта программы из исходного кода ядер (компилирование при этом не производится).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7818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41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Компилирование программы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808858"/>
          </a:xfrm>
        </p:spPr>
        <p:txBody>
          <a:bodyPr/>
          <a:lstStyle/>
          <a:p>
            <a:pPr algn="just"/>
            <a:r>
              <a:rPr lang="ru-RU" dirty="0" smtClean="0"/>
              <a:t>Функция для компилирования и сборки ядер в составе программы для указанных устройств. Опции сборки (макросы, опции компилятора) указываются через </a:t>
            </a:r>
            <a:r>
              <a:rPr lang="en-US" dirty="0" smtClean="0"/>
              <a:t>options.</a:t>
            </a:r>
            <a:endParaRPr lang="ru-RU" dirty="0" smtClean="0"/>
          </a:p>
          <a:p>
            <a:pPr algn="just"/>
            <a:r>
              <a:rPr lang="ru-RU" dirty="0" smtClean="0"/>
              <a:t>В случае ошибок компиляции возвращаемый результат отличен от </a:t>
            </a:r>
            <a:r>
              <a:rPr lang="en-US" dirty="0" smtClean="0"/>
              <a:t>CL_SUCCESS, </a:t>
            </a:r>
            <a:r>
              <a:rPr lang="ru-RU" dirty="0" smtClean="0"/>
              <a:t>подробная информация может быть получена при помощи функции </a:t>
            </a:r>
            <a:r>
              <a:rPr lang="en-US" b="1" dirty="0" err="1"/>
              <a:t>clGetProgramBuildInfo</a:t>
            </a:r>
            <a:r>
              <a:rPr lang="en-US" b="1" dirty="0"/>
              <a:t>()</a:t>
            </a:r>
            <a:endParaRPr lang="ru-R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677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11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 ядер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816970"/>
          </a:xfrm>
        </p:spPr>
        <p:txBody>
          <a:bodyPr/>
          <a:lstStyle/>
          <a:p>
            <a:r>
              <a:rPr lang="ru-RU" dirty="0" smtClean="0"/>
              <a:t>Функция для создания объекта ядра по имени функции-ядра в исходном коде.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772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78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 гетерогенных вычислений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исполнения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4968875"/>
          </a:xfrm>
        </p:spPr>
        <p:txBody>
          <a:bodyPr/>
          <a:lstStyle/>
          <a:p>
            <a:pPr algn="just"/>
            <a:r>
              <a:rPr lang="ru-RU" sz="2200" dirty="0"/>
              <a:t>Каждый экземпляр ядра называется </a:t>
            </a:r>
            <a:r>
              <a:rPr lang="ru-RU" sz="2200" b="1" dirty="0"/>
              <a:t>элементом работы</a:t>
            </a:r>
            <a:r>
              <a:rPr lang="ru-RU" sz="2200" dirty="0"/>
              <a:t> (</a:t>
            </a:r>
            <a:r>
              <a:rPr lang="en-US" sz="2200" i="1" dirty="0"/>
              <a:t>work-item</a:t>
            </a:r>
            <a:r>
              <a:rPr lang="en-US" sz="2200" dirty="0"/>
              <a:t>)</a:t>
            </a:r>
            <a:r>
              <a:rPr lang="ru-RU" sz="2200" dirty="0"/>
              <a:t>. При исполнении ядра элементы работы могут выполняться </a:t>
            </a:r>
            <a:r>
              <a:rPr lang="ru-RU" sz="2200" dirty="0" smtClean="0"/>
              <a:t>параллельно.</a:t>
            </a:r>
            <a:endParaRPr lang="en-US" sz="2200" dirty="0"/>
          </a:p>
          <a:p>
            <a:pPr algn="just"/>
            <a:r>
              <a:rPr lang="ru-RU" sz="2200" dirty="0">
                <a:sym typeface="Gill Sans" charset="0"/>
              </a:rPr>
              <a:t>Элементы работы объединены в </a:t>
            </a:r>
            <a:r>
              <a:rPr lang="ru-RU" sz="2200" b="1" dirty="0">
                <a:sym typeface="Gill Sans" charset="0"/>
              </a:rPr>
              <a:t>группы работ</a:t>
            </a:r>
            <a:r>
              <a:rPr lang="ru-RU" sz="2200" dirty="0">
                <a:sym typeface="Gill Sans" charset="0"/>
              </a:rPr>
              <a:t> </a:t>
            </a:r>
            <a:r>
              <a:rPr lang="en-US" sz="2200" dirty="0">
                <a:sym typeface="Gill Sans" charset="0"/>
              </a:rPr>
              <a:t>(</a:t>
            </a:r>
            <a:r>
              <a:rPr lang="en-US" sz="2200" i="1" dirty="0">
                <a:sym typeface="Gill Sans" charset="0"/>
              </a:rPr>
              <a:t>work-group</a:t>
            </a:r>
            <a:r>
              <a:rPr lang="en-US" sz="2200" dirty="0">
                <a:sym typeface="Gill Sans" charset="0"/>
              </a:rPr>
              <a:t>), </a:t>
            </a:r>
            <a:r>
              <a:rPr lang="ru-RU" sz="2200" dirty="0">
                <a:sym typeface="Gill Sans" charset="0"/>
              </a:rPr>
              <a:t>независимые друг от друга.</a:t>
            </a:r>
          </a:p>
          <a:p>
            <a:pPr algn="just"/>
            <a:r>
              <a:rPr lang="ru-RU" sz="2200" dirty="0" smtClean="0">
                <a:sym typeface="Gill Sans" charset="0"/>
              </a:rPr>
              <a:t>Иерархия </a:t>
            </a:r>
            <a:r>
              <a:rPr lang="ru-RU" sz="2200" dirty="0">
                <a:sym typeface="Gill Sans" charset="0"/>
              </a:rPr>
              <a:t>элементов работы и групп работ определяется </a:t>
            </a:r>
            <a:r>
              <a:rPr lang="ru-RU" sz="2200" b="1" dirty="0">
                <a:sym typeface="Gill Sans" charset="0"/>
              </a:rPr>
              <a:t>пространством индексов</a:t>
            </a:r>
            <a:r>
              <a:rPr lang="ru-RU" sz="2200" dirty="0">
                <a:sym typeface="Gill Sans" charset="0"/>
              </a:rPr>
              <a:t> (</a:t>
            </a:r>
            <a:r>
              <a:rPr lang="en-US" sz="2200" i="1" dirty="0">
                <a:sym typeface="Gill Sans" charset="0"/>
              </a:rPr>
              <a:t>index space</a:t>
            </a:r>
            <a:r>
              <a:rPr lang="en-US" sz="2200" dirty="0">
                <a:sym typeface="Gill Sans" charset="0"/>
              </a:rPr>
              <a:t>).</a:t>
            </a:r>
            <a:endParaRPr lang="ru-RU" sz="2200" dirty="0">
              <a:sym typeface="Gill Sans" charset="0"/>
            </a:endParaRPr>
          </a:p>
          <a:p>
            <a:pPr algn="just"/>
            <a:r>
              <a:rPr lang="ru-RU" sz="2200" dirty="0">
                <a:sym typeface="Gill Sans" charset="0"/>
              </a:rPr>
              <a:t>Для распределения работы каждая группа работ имеет индекс, каждый элемент работы имеет уникальный глобальный и локальный (внутри группы работы) индексы.</a:t>
            </a:r>
          </a:p>
          <a:p>
            <a:pPr algn="just"/>
            <a:r>
              <a:rPr lang="ru-RU" sz="2200" dirty="0">
                <a:sym typeface="Gill Sans" charset="0"/>
              </a:rPr>
              <a:t>Индексы могут быть 1-, 2- и 3-мерные</a:t>
            </a:r>
            <a:r>
              <a:rPr lang="ru-RU" sz="2200" dirty="0" smtClean="0">
                <a:sym typeface="Gill Sans" charset="0"/>
              </a:rPr>
              <a:t>.</a:t>
            </a:r>
          </a:p>
          <a:p>
            <a:pPr algn="just"/>
            <a:r>
              <a:rPr lang="ru-RU" sz="2200" dirty="0" smtClean="0">
                <a:sym typeface="Gill Sans" charset="0"/>
              </a:rPr>
              <a:t>Пример: ядро вычисляет матричное произведение, каждый элемент работы вычисляет один элемент результирующей матрицы.</a:t>
            </a:r>
            <a:endParaRPr lang="en-US" sz="2200" dirty="0">
              <a:sym typeface="Gill Sans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50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индексов</a:t>
            </a:r>
            <a:endParaRPr lang="ru-RU" dirty="0"/>
          </a:p>
        </p:txBody>
      </p:sp>
      <p:pic>
        <p:nvPicPr>
          <p:cNvPr id="7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2" y="1474585"/>
            <a:ext cx="8552770" cy="4463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ядер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Ядро является функцией со спецификатором </a:t>
            </a:r>
            <a:r>
              <a:rPr lang="en-US" b="1" dirty="0"/>
              <a:t>__kernel</a:t>
            </a:r>
            <a:r>
              <a:rPr lang="ru-RU" dirty="0"/>
              <a:t>, возвращающей </a:t>
            </a:r>
            <a:r>
              <a:rPr lang="en-US" dirty="0"/>
              <a:t>void.</a:t>
            </a:r>
            <a:endParaRPr lang="ru-RU" dirty="0"/>
          </a:p>
          <a:p>
            <a:pPr algn="just"/>
            <a:r>
              <a:rPr lang="ru-RU" dirty="0"/>
              <a:t>Доступ к индексам элемента работы внутри ядра осуществляется при помощи функций:</a:t>
            </a:r>
          </a:p>
          <a:p>
            <a:pPr marL="457200" lvl="1" indent="0" algn="just">
              <a:buNone/>
            </a:pPr>
            <a:r>
              <a:rPr lang="en-US" b="1" dirty="0" err="1"/>
              <a:t>get_global_id</a:t>
            </a:r>
            <a:r>
              <a:rPr lang="en-US" dirty="0"/>
              <a:t>(dim) 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b="1" dirty="0" err="1"/>
              <a:t>get_global_size</a:t>
            </a:r>
            <a:r>
              <a:rPr lang="en-US" dirty="0"/>
              <a:t>(dim)</a:t>
            </a:r>
          </a:p>
          <a:p>
            <a:pPr marL="457200" lvl="1" indent="0" algn="just">
              <a:buNone/>
            </a:pPr>
            <a:r>
              <a:rPr lang="en-US" b="1" dirty="0" err="1"/>
              <a:t>get_group_id</a:t>
            </a:r>
            <a:r>
              <a:rPr lang="en-US" dirty="0"/>
              <a:t>(dim)</a:t>
            </a:r>
          </a:p>
          <a:p>
            <a:pPr marL="457200" lvl="1" indent="0" algn="just">
              <a:buNone/>
            </a:pPr>
            <a:r>
              <a:rPr lang="en-US" b="1" dirty="0" err="1"/>
              <a:t>get_num_groups</a:t>
            </a:r>
            <a:r>
              <a:rPr lang="en-US" dirty="0"/>
              <a:t>(dim)</a:t>
            </a:r>
          </a:p>
          <a:p>
            <a:pPr marL="457200" lvl="1" indent="0" algn="just">
              <a:buNone/>
            </a:pPr>
            <a:r>
              <a:rPr lang="en-US" b="1" dirty="0" err="1"/>
              <a:t>get_local_id</a:t>
            </a:r>
            <a:r>
              <a:rPr lang="en-US" dirty="0"/>
              <a:t>(dim)</a:t>
            </a:r>
          </a:p>
          <a:p>
            <a:pPr marL="457200" lvl="1" indent="0" algn="just">
              <a:buNone/>
            </a:pPr>
            <a:r>
              <a:rPr lang="en-US" b="1" dirty="0" err="1"/>
              <a:t>get_local_size</a:t>
            </a:r>
            <a:r>
              <a:rPr lang="en-US" dirty="0"/>
              <a:t>(dim)</a:t>
            </a:r>
            <a:r>
              <a:rPr lang="ru-RU" dirty="0"/>
              <a:t>,</a:t>
            </a:r>
          </a:p>
          <a:p>
            <a:pPr marL="457200" lvl="1" indent="0" algn="just">
              <a:buNone/>
            </a:pPr>
            <a:r>
              <a:rPr lang="ru-RU" dirty="0"/>
              <a:t>где </a:t>
            </a:r>
            <a:r>
              <a:rPr lang="en-US" dirty="0"/>
              <a:t>dim – </a:t>
            </a:r>
            <a:r>
              <a:rPr lang="ru-RU" dirty="0"/>
              <a:t>номер размерности (0, 1 или 2 в текущих реализациях </a:t>
            </a:r>
            <a:r>
              <a:rPr lang="en-US" dirty="0"/>
              <a:t>OpenCL</a:t>
            </a:r>
            <a:r>
              <a:rPr lang="ru-RU" dirty="0"/>
              <a:t>).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55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Сложение двух векторов. Пространство индексов одномерно, каждый элемент работы вычисляет один элемент результирующего </a:t>
            </a:r>
            <a:r>
              <a:rPr lang="ru-RU" dirty="0" smtClean="0"/>
              <a:t>вектора: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kernel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latin typeface="Courier New"/>
                <a:ea typeface="Calibri"/>
                <a:cs typeface="Times New Roman"/>
              </a:rPr>
              <a:t>vecAdd</a:t>
            </a:r>
            <a:r>
              <a:rPr lang="ru-RU" dirty="0">
                <a:latin typeface="Courier New"/>
                <a:ea typeface="Calibri"/>
                <a:cs typeface="Times New Roman"/>
              </a:rPr>
              <a:t> (</a:t>
            </a:r>
            <a:r>
              <a:rPr lang="ru-RU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global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dirty="0">
                <a:latin typeface="Courier New"/>
                <a:ea typeface="Calibri"/>
                <a:cs typeface="Times New Roman"/>
              </a:rPr>
              <a:t> * a,  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global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dirty="0">
                <a:latin typeface="Courier New"/>
                <a:ea typeface="Calibri"/>
                <a:cs typeface="Times New Roman"/>
              </a:rPr>
              <a:t> * b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,</a:t>
            </a:r>
            <a:r>
              <a:rPr lang="ru-RU" sz="32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global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dirty="0">
                <a:latin typeface="Courier New"/>
                <a:ea typeface="Calibri"/>
                <a:cs typeface="Times New Roman"/>
              </a:rPr>
              <a:t> * c)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latin typeface="Courier New"/>
                <a:ea typeface="Calibri"/>
                <a:cs typeface="Times New Roman"/>
              </a:rPr>
              <a:t>{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latin typeface="Courier New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dirty="0">
                <a:latin typeface="Courier New"/>
                <a:ea typeface="Calibri"/>
                <a:cs typeface="Times New Roman"/>
              </a:rPr>
              <a:t> </a:t>
            </a:r>
            <a:r>
              <a:rPr lang="ru-RU" dirty="0" err="1">
                <a:latin typeface="Courier New"/>
                <a:ea typeface="Calibri"/>
                <a:cs typeface="Times New Roman"/>
              </a:rPr>
              <a:t>idx</a:t>
            </a:r>
            <a:r>
              <a:rPr lang="ru-RU" dirty="0">
                <a:latin typeface="Courier New"/>
                <a:ea typeface="Calibri"/>
                <a:cs typeface="Times New Roman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get_global_id</a:t>
            </a:r>
            <a:r>
              <a:rPr lang="ru-RU" dirty="0">
                <a:latin typeface="Courier New"/>
                <a:ea typeface="Calibri"/>
                <a:cs typeface="Times New Roman"/>
              </a:rPr>
              <a:t>(0);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c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ru-RU" dirty="0" err="1" smtClean="0">
                <a:latin typeface="Courier New"/>
                <a:ea typeface="Calibri"/>
                <a:cs typeface="Times New Roman"/>
              </a:rPr>
              <a:t>idx</a:t>
            </a:r>
            <a:r>
              <a:rPr lang="ru-RU" dirty="0">
                <a:latin typeface="Courier New"/>
                <a:ea typeface="Calibri"/>
                <a:cs typeface="Times New Roman"/>
              </a:rPr>
              <a:t>] =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a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ru-RU" dirty="0" err="1" smtClean="0">
                <a:latin typeface="Courier New"/>
                <a:ea typeface="Calibri"/>
                <a:cs typeface="Times New Roman"/>
              </a:rPr>
              <a:t>idx</a:t>
            </a:r>
            <a:r>
              <a:rPr lang="ru-RU" dirty="0">
                <a:latin typeface="Courier New"/>
                <a:ea typeface="Calibri"/>
                <a:cs typeface="Times New Roman"/>
              </a:rPr>
              <a:t>] +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[</a:t>
            </a:r>
            <a:r>
              <a:rPr lang="ru-RU" dirty="0" err="1" smtClean="0">
                <a:latin typeface="Courier New"/>
                <a:ea typeface="Calibri"/>
                <a:cs typeface="Times New Roman"/>
              </a:rPr>
              <a:t>idx</a:t>
            </a:r>
            <a:r>
              <a:rPr lang="ru-RU" dirty="0">
                <a:latin typeface="Courier New"/>
                <a:ea typeface="Calibri"/>
                <a:cs typeface="Times New Roman"/>
              </a:rPr>
              <a:t>];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latin typeface="Courier New"/>
                <a:ea typeface="Calibri"/>
                <a:cs typeface="Times New Roman"/>
              </a:rPr>
              <a:t>}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2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1636"/>
            <a:ext cx="8229600" cy="3464214"/>
          </a:xfrm>
        </p:spPr>
        <p:txBody>
          <a:bodyPr/>
          <a:lstStyle/>
          <a:p>
            <a:pPr algn="just"/>
            <a:r>
              <a:rPr lang="ru-RU" dirty="0"/>
              <a:t>Функция для установки значений аргументов ядра при его вызове.</a:t>
            </a:r>
          </a:p>
          <a:p>
            <a:pPr algn="just"/>
            <a:r>
              <a:rPr lang="ru-RU" dirty="0"/>
              <a:t>Необходимо вызвать ее для каждого аргумента ядра.</a:t>
            </a:r>
          </a:p>
          <a:p>
            <a:pPr algn="just"/>
            <a:r>
              <a:rPr lang="ru-RU" dirty="0"/>
              <a:t>Для передачи одномерных массивов необходимо передать соответствующий буфер.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7661" y="1052736"/>
            <a:ext cx="610867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[The OpenCL Specification v. 1.1]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3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542674"/>
          </a:xfrm>
        </p:spPr>
        <p:txBody>
          <a:bodyPr/>
          <a:lstStyle/>
          <a:p>
            <a:r>
              <a:rPr lang="ru-RU" dirty="0"/>
              <a:t>Функция для постановки запуска ядра в очередь команд</a:t>
            </a:r>
            <a:r>
              <a:rPr lang="en-US" dirty="0"/>
              <a:t>, </a:t>
            </a:r>
            <a:r>
              <a:rPr lang="ru-RU" dirty="0"/>
              <a:t>указываются параметры пространства индексов:</a:t>
            </a:r>
          </a:p>
          <a:p>
            <a:pPr lvl="1"/>
            <a:r>
              <a:rPr lang="en-US" i="1" dirty="0" err="1"/>
              <a:t>work_dim</a:t>
            </a:r>
            <a:r>
              <a:rPr lang="en-US" dirty="0"/>
              <a:t> – </a:t>
            </a:r>
            <a:r>
              <a:rPr lang="ru-RU" dirty="0"/>
              <a:t>размерность пространства индексов;</a:t>
            </a:r>
          </a:p>
          <a:p>
            <a:pPr lvl="1"/>
            <a:r>
              <a:rPr lang="en-US" i="1" dirty="0" err="1"/>
              <a:t>global_work_offset</a:t>
            </a:r>
            <a:r>
              <a:rPr lang="en-US" dirty="0"/>
              <a:t> – </a:t>
            </a:r>
            <a:r>
              <a:rPr lang="ru-RU" dirty="0"/>
              <a:t>начальные глобальные индексы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global_work_size</a:t>
            </a:r>
            <a:r>
              <a:rPr lang="ru-RU" dirty="0"/>
              <a:t> – общее количество элементов работы;</a:t>
            </a:r>
          </a:p>
          <a:p>
            <a:pPr lvl="1"/>
            <a:r>
              <a:rPr lang="en-US" i="1" dirty="0" err="1"/>
              <a:t>local_work_size</a:t>
            </a:r>
            <a:r>
              <a:rPr lang="en-US" dirty="0"/>
              <a:t> – </a:t>
            </a:r>
            <a:r>
              <a:rPr lang="ru-RU" dirty="0"/>
              <a:t>количество элементов работы в группе работ.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2714612" y="6633369"/>
            <a:ext cx="5317880" cy="449262"/>
          </a:xfrm>
        </p:spPr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9288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[The OpenCL Specification v. 1.1]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83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Типы памяти на устройстве:</a:t>
            </a:r>
          </a:p>
          <a:p>
            <a:pPr lvl="1" algn="just"/>
            <a:r>
              <a:rPr lang="ru-RU" b="1" dirty="0" smtClean="0"/>
              <a:t>глобальная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global</a:t>
            </a:r>
            <a:r>
              <a:rPr lang="en-US" dirty="0"/>
              <a:t>), </a:t>
            </a:r>
            <a:r>
              <a:rPr lang="ru-RU" dirty="0"/>
              <a:t>доступ из всех элементов работы;</a:t>
            </a:r>
            <a:endParaRPr lang="en-US" dirty="0"/>
          </a:p>
          <a:p>
            <a:pPr lvl="1" algn="just"/>
            <a:r>
              <a:rPr lang="ru-RU" b="1" dirty="0" smtClean="0"/>
              <a:t>константная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constant</a:t>
            </a:r>
            <a:r>
              <a:rPr lang="en-US" dirty="0"/>
              <a:t>)</a:t>
            </a:r>
            <a:r>
              <a:rPr lang="ru-RU" dirty="0"/>
              <a:t>, доступ из всех элементов работы только на чтение;</a:t>
            </a:r>
            <a:endParaRPr lang="en-US" dirty="0"/>
          </a:p>
          <a:p>
            <a:pPr lvl="1" algn="just"/>
            <a:r>
              <a:rPr lang="ru-RU" b="1" dirty="0" smtClean="0"/>
              <a:t>локальная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local</a:t>
            </a:r>
            <a:r>
              <a:rPr lang="en-US" dirty="0"/>
              <a:t>)</a:t>
            </a:r>
            <a:r>
              <a:rPr lang="ru-RU" dirty="0"/>
              <a:t>, доступ из элементов работы в одной группе работ (эксклюзивна для группы работ);</a:t>
            </a:r>
            <a:endParaRPr lang="en-US" dirty="0"/>
          </a:p>
          <a:p>
            <a:pPr lvl="1" algn="just"/>
            <a:r>
              <a:rPr lang="ru-RU" b="1" dirty="0" smtClean="0"/>
              <a:t>частная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private</a:t>
            </a:r>
            <a:r>
              <a:rPr lang="en-US" dirty="0"/>
              <a:t>)</a:t>
            </a:r>
            <a:r>
              <a:rPr lang="ru-RU" dirty="0"/>
              <a:t>, эксклюзивна для каждого элемента работы.</a:t>
            </a:r>
          </a:p>
          <a:p>
            <a:pPr algn="just"/>
            <a:r>
              <a:rPr lang="ru-RU" dirty="0"/>
              <a:t>Гарантируется область видимости, но не конкретная реализация и размещение различных областей памяти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91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</a:t>
            </a:r>
            <a:endParaRPr lang="ru-RU" dirty="0"/>
          </a:p>
        </p:txBody>
      </p: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596" y="1052736"/>
            <a:ext cx="7272809" cy="496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[The OpenCL Specification v. 1.1]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34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Квалификаторы памяти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__</a:t>
            </a:r>
            <a:r>
              <a:rPr lang="en-US" b="1" dirty="0"/>
              <a:t>global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global</a:t>
            </a:r>
            <a:r>
              <a:rPr lang="en-US" dirty="0" smtClean="0"/>
              <a:t> – </a:t>
            </a:r>
            <a:r>
              <a:rPr lang="ru-RU" dirty="0" smtClean="0"/>
              <a:t>данные в глобальной памяти.</a:t>
            </a:r>
            <a:endParaRPr lang="en-US" dirty="0"/>
          </a:p>
          <a:p>
            <a:pPr algn="just"/>
            <a:r>
              <a:rPr lang="en-US" b="1" dirty="0"/>
              <a:t>__constant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constant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данные в константной памяти.</a:t>
            </a:r>
            <a:endParaRPr lang="en-US" dirty="0"/>
          </a:p>
          <a:p>
            <a:pPr algn="just"/>
            <a:r>
              <a:rPr lang="en-US" b="1" dirty="0"/>
              <a:t>__local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local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данные в локальной памяти.</a:t>
            </a:r>
            <a:endParaRPr lang="en-US" dirty="0"/>
          </a:p>
          <a:p>
            <a:pPr algn="just"/>
            <a:r>
              <a:rPr lang="en-US" b="1" dirty="0"/>
              <a:t>__private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данные в частной памяти.</a:t>
            </a:r>
          </a:p>
          <a:p>
            <a:pPr algn="just"/>
            <a:r>
              <a:rPr lang="ru-RU" dirty="0" smtClean="0"/>
              <a:t>Для изображений (</a:t>
            </a:r>
            <a:r>
              <a:rPr lang="en-US" dirty="0" smtClean="0"/>
              <a:t>image) </a:t>
            </a:r>
            <a:r>
              <a:rPr lang="ru-RU" dirty="0" smtClean="0"/>
              <a:t>используются квалификаторы режима доступа </a:t>
            </a:r>
            <a:r>
              <a:rPr lang="en-US" b="1" dirty="0"/>
              <a:t>__</a:t>
            </a:r>
            <a:r>
              <a:rPr lang="en-US" b="1" dirty="0" err="1" smtClean="0"/>
              <a:t>read_only</a:t>
            </a:r>
            <a:r>
              <a:rPr lang="en-US" dirty="0"/>
              <a:t>/</a:t>
            </a:r>
            <a:r>
              <a:rPr lang="en-US" b="1" dirty="0" smtClean="0"/>
              <a:t>__</a:t>
            </a:r>
            <a:r>
              <a:rPr lang="en-US" b="1" dirty="0" err="1" smtClean="0"/>
              <a:t>write_only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ru-RU" dirty="0"/>
              <a:t>Явное указание </a:t>
            </a:r>
            <a:r>
              <a:rPr lang="ru-RU" dirty="0" smtClean="0"/>
              <a:t>квалификаторов </a:t>
            </a:r>
            <a:r>
              <a:rPr lang="ru-RU" dirty="0"/>
              <a:t>памяти обязательно для </a:t>
            </a:r>
            <a:r>
              <a:rPr lang="ru-RU" dirty="0" smtClean="0"/>
              <a:t>указателей в ядре.</a:t>
            </a:r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80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в ядре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7050"/>
          </a:xfrm>
        </p:spPr>
        <p:txBody>
          <a:bodyPr/>
          <a:lstStyle/>
          <a:p>
            <a:pPr algn="just"/>
            <a:r>
              <a:rPr lang="ru-RU" dirty="0"/>
              <a:t>Функция для барьерной синхронизации элементов работы внутри одной группы работы.</a:t>
            </a:r>
          </a:p>
          <a:p>
            <a:pPr algn="just"/>
            <a:r>
              <a:rPr lang="en-US" i="1" dirty="0"/>
              <a:t>flags</a:t>
            </a:r>
            <a:r>
              <a:rPr lang="en-US" dirty="0"/>
              <a:t> </a:t>
            </a:r>
            <a:r>
              <a:rPr lang="ru-RU" dirty="0"/>
              <a:t>определяют</a:t>
            </a:r>
            <a:r>
              <a:rPr lang="en-US" dirty="0"/>
              <a:t> </a:t>
            </a:r>
            <a:r>
              <a:rPr lang="ru-RU" dirty="0"/>
              <a:t>операции упорядочивания обращений к памяти, выполняемые при синхронизации, возможные значения:</a:t>
            </a:r>
          </a:p>
          <a:p>
            <a:pPr lvl="1" algn="just"/>
            <a:r>
              <a:rPr lang="en-US" dirty="0"/>
              <a:t>CLK_LOCAL_MEM_FENCE</a:t>
            </a:r>
            <a:r>
              <a:rPr lang="ru-RU" dirty="0"/>
              <a:t>;</a:t>
            </a:r>
          </a:p>
          <a:p>
            <a:pPr lvl="1" algn="just"/>
            <a:r>
              <a:rPr lang="en-US" dirty="0"/>
              <a:t>CLK_GLOBAL_MEM_FENCE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Нет явной возможности для барьерной синхронизации элементов работы в разных группах работ в ходе работы ядра.</a:t>
            </a:r>
          </a:p>
          <a:p>
            <a:pPr algn="just"/>
            <a:r>
              <a:rPr lang="ru-RU" dirty="0"/>
              <a:t>Есть атомарные функции для локальной и глобальной памяти.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51051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[The OpenCL Specification v. 1.1]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88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</a:t>
            </a:r>
            <a:r>
              <a:rPr lang="en-US" dirty="0" smtClean="0"/>
              <a:t> OpenCL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OpenCL – Open Computing Language</a:t>
            </a:r>
            <a:r>
              <a:rPr lang="en-US" dirty="0"/>
              <a:t>, </a:t>
            </a:r>
            <a:r>
              <a:rPr lang="ru-RU" dirty="0"/>
              <a:t>открытый стандарт для гетерогенных вычислений, разрабатываемый </a:t>
            </a:r>
            <a:r>
              <a:rPr lang="en-US" dirty="0" err="1"/>
              <a:t>Khronos</a:t>
            </a:r>
            <a:r>
              <a:rPr lang="en-US" dirty="0"/>
              <a:t> Group</a:t>
            </a:r>
            <a:r>
              <a:rPr lang="ru-RU" dirty="0"/>
              <a:t> совместно с представителями производителей устройств и ПО.</a:t>
            </a:r>
          </a:p>
          <a:p>
            <a:pPr algn="just"/>
            <a:r>
              <a:rPr lang="ru-RU" dirty="0"/>
              <a:t>Первая версия стандарта – ноябрь 2008 года.</a:t>
            </a:r>
          </a:p>
          <a:p>
            <a:pPr algn="just"/>
            <a:r>
              <a:rPr lang="ru-RU" dirty="0"/>
              <a:t>Поддерживается </a:t>
            </a:r>
            <a:r>
              <a:rPr lang="en-US" dirty="0"/>
              <a:t>Apple, NVIDIA, AMD/ATI, </a:t>
            </a:r>
            <a:r>
              <a:rPr lang="en-US" dirty="0" smtClean="0"/>
              <a:t>Intel</a:t>
            </a:r>
            <a:r>
              <a:rPr lang="ru-RU" dirty="0" smtClean="0"/>
              <a:t>, </a:t>
            </a:r>
            <a:r>
              <a:rPr lang="ru-RU" dirty="0"/>
              <a:t>…</a:t>
            </a:r>
          </a:p>
          <a:p>
            <a:pPr algn="just"/>
            <a:r>
              <a:rPr lang="ru-RU" dirty="0"/>
              <a:t>Поддержка широкого класса вычислительных устройств за счет введения обобщенных моделей (модели платформы, памяти, исполнения, …).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56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в очереди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2592065"/>
          </a:xfrm>
        </p:spPr>
        <p:txBody>
          <a:bodyPr/>
          <a:lstStyle/>
          <a:p>
            <a:pPr algn="just"/>
            <a:r>
              <a:rPr lang="ru-RU" dirty="0"/>
              <a:t>Гибкий механизм синхронизации и асинхронного выполнения команд в одной очереди команд:</a:t>
            </a:r>
          </a:p>
          <a:p>
            <a:pPr lvl="1" algn="just"/>
            <a:r>
              <a:rPr lang="ru-RU" dirty="0"/>
              <a:t>барьерная синхронизация;</a:t>
            </a:r>
          </a:p>
          <a:p>
            <a:pPr lvl="1" algn="just"/>
            <a:r>
              <a:rPr lang="ru-RU" dirty="0"/>
              <a:t>синхронизация на основе событий. </a:t>
            </a:r>
          </a:p>
          <a:p>
            <a:pPr algn="just"/>
            <a:r>
              <a:rPr lang="ru-RU" dirty="0"/>
              <a:t>Позволяет эффективно задействовать устройства за счет перекрытия вычислений и обменов данными.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19032"/>
            <a:ext cx="6336704" cy="51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819" y="4293096"/>
            <a:ext cx="6278375" cy="38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20644"/>
            <a:ext cx="7992888" cy="3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819" y="4782666"/>
            <a:ext cx="7200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572528" y="6021288"/>
            <a:ext cx="4391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[The OpenCL Specification v. 1.1]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23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ресурсов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2736081"/>
          </a:xfrm>
        </p:spPr>
        <p:txBody>
          <a:bodyPr/>
          <a:lstStyle/>
          <a:p>
            <a:pPr algn="just"/>
            <a:r>
              <a:rPr lang="ru-RU" dirty="0" smtClean="0"/>
              <a:t>Используется механизм подсчета ссылок на все ресурсы </a:t>
            </a:r>
            <a:r>
              <a:rPr lang="en-US" dirty="0" smtClean="0"/>
              <a:t>OpenCL</a:t>
            </a:r>
            <a:r>
              <a:rPr lang="ru-RU" dirty="0" smtClean="0"/>
              <a:t> (объекты памяти, ядра, программа, очередь команд, контекст)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clRetain</a:t>
            </a:r>
            <a:r>
              <a:rPr lang="en-US" b="1" dirty="0" smtClean="0"/>
              <a:t>…</a:t>
            </a:r>
            <a:r>
              <a:rPr lang="en-US" dirty="0" smtClean="0"/>
              <a:t> </a:t>
            </a:r>
            <a:r>
              <a:rPr lang="ru-RU" dirty="0" smtClean="0"/>
              <a:t>увеличивает счетчик ссылок на 1 (вызывается автоматически при создании объектов), </a:t>
            </a:r>
            <a:r>
              <a:rPr lang="en-US" b="1" dirty="0" err="1" smtClean="0"/>
              <a:t>clRelease</a:t>
            </a:r>
            <a:r>
              <a:rPr lang="en-US" b="1" dirty="0" smtClean="0"/>
              <a:t>…</a:t>
            </a:r>
            <a:r>
              <a:rPr lang="en-US" dirty="0" smtClean="0"/>
              <a:t> </a:t>
            </a:r>
            <a:r>
              <a:rPr lang="ru-RU" dirty="0" smtClean="0"/>
              <a:t>уменьшает счетчик ссылок на 1 и освобождает ресурс при необходимости.</a:t>
            </a:r>
          </a:p>
          <a:p>
            <a:r>
              <a:rPr lang="ru-RU" dirty="0" smtClean="0"/>
              <a:t>Примеры: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704" y="4386609"/>
            <a:ext cx="647098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82653"/>
            <a:ext cx="5606496" cy="57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5758" y="5286709"/>
            <a:ext cx="6380618" cy="5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826769"/>
            <a:ext cx="6048671" cy="4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06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ошибок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Все функции </a:t>
            </a:r>
            <a:r>
              <a:rPr lang="en-US" dirty="0" smtClean="0"/>
              <a:t>OpenCL API </a:t>
            </a:r>
            <a:r>
              <a:rPr lang="ru-RU" dirty="0" smtClean="0"/>
              <a:t>возвращают коды ошибок (в виде непосредственного результата либо через специальный аргумент-указатель на статус ошибки).</a:t>
            </a:r>
          </a:p>
          <a:p>
            <a:pPr algn="just"/>
            <a:r>
              <a:rPr lang="ru-RU" dirty="0" smtClean="0"/>
              <a:t>Возвращаемое значение </a:t>
            </a:r>
            <a:r>
              <a:rPr lang="en-US" dirty="0" smtClean="0"/>
              <a:t>CL_SUCCESS, </a:t>
            </a:r>
            <a:r>
              <a:rPr lang="ru-RU" dirty="0" smtClean="0"/>
              <a:t>равное 0, соответствует успешному завершению функции.</a:t>
            </a:r>
          </a:p>
          <a:p>
            <a:pPr algn="just"/>
            <a:r>
              <a:rPr lang="ru-RU" dirty="0" smtClean="0"/>
              <a:t>Возвращаемые отрицательные значения соответствуют ошибкам, определение соответствующих макросов в файле </a:t>
            </a:r>
            <a:r>
              <a:rPr lang="en-US" dirty="0" err="1" smtClean="0"/>
              <a:t>cl.h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53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24744"/>
            <a:ext cx="8465212" cy="4896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2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4968875"/>
          </a:xfrm>
        </p:spPr>
        <p:txBody>
          <a:bodyPr/>
          <a:lstStyle/>
          <a:p>
            <a:pPr algn="just"/>
            <a:r>
              <a:rPr lang="ru-RU" sz="2200" b="1" dirty="0"/>
              <a:t>Параллелизм по данным</a:t>
            </a:r>
            <a:r>
              <a:rPr lang="ru-RU" sz="2200" dirty="0"/>
              <a:t> (</a:t>
            </a:r>
            <a:r>
              <a:rPr lang="en-US" sz="2200" i="1" dirty="0"/>
              <a:t>data parallel</a:t>
            </a:r>
            <a:r>
              <a:rPr lang="en-US" sz="2200" dirty="0"/>
              <a:t>):</a:t>
            </a:r>
          </a:p>
          <a:p>
            <a:pPr marL="577496" lvl="1" indent="-295095" algn="just" defTabSz="913836">
              <a:defRPr/>
            </a:pPr>
            <a:r>
              <a:rPr lang="ru-RU" sz="2200" dirty="0"/>
              <a:t>Соответствие между пространством индексов и размером задачи.</a:t>
            </a:r>
          </a:p>
          <a:p>
            <a:pPr marL="577496" lvl="1" indent="-295095" algn="just" defTabSz="913836">
              <a:defRPr/>
            </a:pPr>
            <a:r>
              <a:rPr lang="ru-RU" sz="2200" dirty="0"/>
              <a:t>Каждый элемент работы выполняет фиксированное количество операций, масштабируется количество элементов работы и групп работ).</a:t>
            </a:r>
          </a:p>
          <a:p>
            <a:pPr marL="282404" indent="-282404" algn="just" defTabSz="913836">
              <a:defRPr/>
            </a:pPr>
            <a:r>
              <a:rPr lang="ru-RU" sz="2200" b="1" dirty="0"/>
              <a:t>Параллелизм по задачам</a:t>
            </a:r>
            <a:r>
              <a:rPr lang="ru-RU" sz="2200" dirty="0"/>
              <a:t> (</a:t>
            </a:r>
            <a:r>
              <a:rPr lang="en-US" sz="2200" i="1" dirty="0"/>
              <a:t>task parallel</a:t>
            </a:r>
            <a:r>
              <a:rPr lang="en-US" sz="2200" dirty="0"/>
              <a:t>):</a:t>
            </a:r>
          </a:p>
          <a:p>
            <a:pPr marL="577496" lvl="1" indent="-295095" algn="just" defTabSz="913836">
              <a:defRPr/>
            </a:pPr>
            <a:r>
              <a:rPr lang="ru-RU" sz="2200" dirty="0"/>
              <a:t>Разные ядра исполняются независимо на различных пространствах индексов.</a:t>
            </a:r>
            <a:endParaRPr lang="en-US" sz="2200" dirty="0"/>
          </a:p>
          <a:p>
            <a:pPr marL="577496" lvl="1" indent="-295095" algn="just" defTabSz="913836">
              <a:defRPr/>
            </a:pPr>
            <a:r>
              <a:rPr lang="ru-RU" sz="2200" dirty="0"/>
              <a:t>Постановка в очередь нескольких задач.</a:t>
            </a:r>
          </a:p>
          <a:p>
            <a:pPr marL="177446" indent="-295095" algn="just" defTabSz="913836">
              <a:defRPr/>
            </a:pPr>
            <a:r>
              <a:rPr lang="ru-RU" sz="2200" dirty="0"/>
              <a:t>Синхронизация:</a:t>
            </a:r>
          </a:p>
          <a:p>
            <a:pPr marL="577496" lvl="1" indent="-295095" algn="just" defTabSz="913836">
              <a:defRPr/>
            </a:pPr>
            <a:r>
              <a:rPr lang="ru-RU" sz="2200" dirty="0"/>
              <a:t>Между элементами работы в одной группе работ</a:t>
            </a:r>
            <a:r>
              <a:rPr lang="en-US" sz="2200" dirty="0"/>
              <a:t>.</a:t>
            </a:r>
            <a:endParaRPr lang="ru-RU" sz="2200" dirty="0"/>
          </a:p>
          <a:p>
            <a:pPr marL="577496" lvl="1" indent="-295095" algn="just" defTabSz="913836">
              <a:defRPr/>
            </a:pPr>
            <a:r>
              <a:rPr lang="ru-RU" sz="2200" dirty="0"/>
              <a:t>Между командами в одной очереди команд.</a:t>
            </a:r>
            <a:endParaRPr lang="en-US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36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приложения с использованием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25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качестве учебного примера рассмотрим задачу поэлементного возведения в квадрат компонент вектора.</a:t>
            </a:r>
          </a:p>
          <a:p>
            <a:pPr algn="just"/>
            <a:r>
              <a:rPr lang="ru-RU" dirty="0" smtClean="0"/>
              <a:t>На данном примере будут продемонстрированы все основные этапы разработки приложения с использованием </a:t>
            </a:r>
            <a:r>
              <a:rPr lang="en-US" dirty="0" smtClean="0"/>
              <a:t>OpenCL.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1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 – разработка ядер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367929"/>
          </a:xfrm>
        </p:spPr>
        <p:txBody>
          <a:bodyPr/>
          <a:lstStyle/>
          <a:p>
            <a:pPr algn="just"/>
            <a:r>
              <a:rPr lang="ru-RU" dirty="0" smtClean="0"/>
              <a:t>Каждый элемент работы вычисляет квадрат одного из элементов массива.</a:t>
            </a:r>
          </a:p>
          <a:p>
            <a:r>
              <a:rPr lang="ru-RU" dirty="0" smtClean="0"/>
              <a:t>Для простоты сделаем ядро строковой константой.</a:t>
            </a:r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78497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73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 – выбор платформы и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Получение информации о доступных платформах: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714" y="1700808"/>
            <a:ext cx="869328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90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 – выбор платформы и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Создание контекста: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76" y="1700808"/>
            <a:ext cx="86772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6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0443"/>
            <a:ext cx="8640960" cy="439248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771800" y="5805264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Д.К.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Боголепов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В.Е.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Турлапов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«Вычисления общего назначения на графических процессорах»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15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 – выбор платформы и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Выбор устройства: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461" y="1713242"/>
            <a:ext cx="89154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 bwMode="auto">
          <a:xfrm>
            <a:off x="376923" y="499545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b="1" dirty="0" smtClean="0"/>
              <a:t>Замечание:</a:t>
            </a:r>
            <a:r>
              <a:rPr lang="ru-RU" dirty="0" smtClean="0"/>
              <a:t> возможен другой порядок – сначала запрашивается список доступных платформе устройств, затем для выбранного устройства создается контекст.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55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3 </a:t>
            </a:r>
            <a:r>
              <a:rPr lang="ru-RU" dirty="0"/>
              <a:t>– </a:t>
            </a:r>
            <a:r>
              <a:rPr lang="ru-RU" dirty="0" smtClean="0"/>
              <a:t>создание очереди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Создание очереди команд для заданного контекста и выбранного устройства: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5025"/>
            <a:ext cx="84963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4 </a:t>
            </a:r>
            <a:r>
              <a:rPr lang="ru-RU" dirty="0"/>
              <a:t>– </a:t>
            </a:r>
            <a:r>
              <a:rPr lang="ru-RU" dirty="0" smtClean="0"/>
              <a:t>объекты программы и ядер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Создание объектов программы и ядра: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60849"/>
            <a:ext cx="83820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81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5 </a:t>
            </a:r>
            <a:r>
              <a:rPr lang="ru-RU" dirty="0"/>
              <a:t>– </a:t>
            </a:r>
            <a:r>
              <a:rPr lang="ru-RU" dirty="0" smtClean="0"/>
              <a:t>объекты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Создание входного и выходного буферов: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8039"/>
            <a:ext cx="84296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23" y="4425039"/>
            <a:ext cx="87058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7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5 </a:t>
            </a:r>
            <a:r>
              <a:rPr lang="ru-RU" dirty="0"/>
              <a:t>– объекты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Копирование входного буфера в память устройства: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9192"/>
            <a:ext cx="8568952" cy="250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65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6 </a:t>
            </a:r>
            <a:r>
              <a:rPr lang="ru-RU" dirty="0"/>
              <a:t>– </a:t>
            </a:r>
            <a:r>
              <a:rPr lang="ru-RU" dirty="0" smtClean="0"/>
              <a:t>запуск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Установка аргументов ядра: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840760" cy="461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17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6 </a:t>
            </a:r>
            <a:r>
              <a:rPr lang="ru-RU" dirty="0"/>
              <a:t>– </a:t>
            </a:r>
            <a:r>
              <a:rPr lang="ru-RU" dirty="0" smtClean="0"/>
              <a:t>запуск ядра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Определение глобального и локального размеров работы и запуск ядра: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951" y="2060848"/>
            <a:ext cx="7488832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91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640433" cy="561975"/>
          </a:xfrm>
        </p:spPr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7 </a:t>
            </a:r>
            <a:r>
              <a:rPr lang="ru-RU" dirty="0"/>
              <a:t>– </a:t>
            </a:r>
            <a:r>
              <a:rPr lang="ru-RU" dirty="0" smtClean="0"/>
              <a:t>загрузка результатов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Копирование результирующего буфера в память хоста: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504" y="1628800"/>
            <a:ext cx="73628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10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640433" cy="561975"/>
          </a:xfrm>
        </p:spPr>
        <p:txBody>
          <a:bodyPr/>
          <a:lstStyle/>
          <a:p>
            <a:r>
              <a:rPr lang="ru-RU" dirty="0"/>
              <a:t>Этап </a:t>
            </a:r>
            <a:r>
              <a:rPr lang="ru-RU" dirty="0" smtClean="0"/>
              <a:t>8 </a:t>
            </a:r>
            <a:r>
              <a:rPr lang="ru-RU" dirty="0"/>
              <a:t>– </a:t>
            </a:r>
            <a:r>
              <a:rPr lang="ru-RU" dirty="0" smtClean="0"/>
              <a:t>освобождение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3833"/>
          </a:xfrm>
        </p:spPr>
        <p:txBody>
          <a:bodyPr/>
          <a:lstStyle/>
          <a:p>
            <a:r>
              <a:rPr lang="ru-RU" dirty="0" smtClean="0"/>
              <a:t>Освобождение использованных ресурсов: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498078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27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smtClean="0"/>
              <a:t>реализаций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04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Охват областей параллелизма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4625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771800" y="5805264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Д.К.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Боголепов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В.Е.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Турлапов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«Вычисления общего назначения на графических процессорах»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11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124421"/>
            <a:ext cx="8229600" cy="4968875"/>
          </a:xfrm>
        </p:spPr>
        <p:txBody>
          <a:bodyPr/>
          <a:lstStyle/>
          <a:p>
            <a:pPr algn="just"/>
            <a:r>
              <a:rPr lang="ru-RU" dirty="0" smtClean="0"/>
              <a:t>Основным достоинством </a:t>
            </a:r>
            <a:r>
              <a:rPr lang="en-US" dirty="0" smtClean="0"/>
              <a:t>OpenCL </a:t>
            </a:r>
            <a:r>
              <a:rPr lang="ru-RU" dirty="0" smtClean="0"/>
              <a:t>является переносимость между различными вычислительными платформами. На данный момент </a:t>
            </a:r>
            <a:r>
              <a:rPr lang="en-US" dirty="0" smtClean="0"/>
              <a:t>OpenCL </a:t>
            </a:r>
            <a:r>
              <a:rPr lang="ru-RU" dirty="0" smtClean="0"/>
              <a:t>является уникальным средством такого рода.</a:t>
            </a:r>
          </a:p>
          <a:p>
            <a:pPr algn="just"/>
            <a:r>
              <a:rPr lang="ru-RU" dirty="0" smtClean="0"/>
              <a:t>Естественным требованием для этого является необходимость оперирования обобщенными терминами, что усложняет модель программирования и затрудняет оптимизацию для конкретных платформ.</a:t>
            </a:r>
          </a:p>
          <a:p>
            <a:pPr algn="just"/>
            <a:r>
              <a:rPr lang="ru-RU" dirty="0" smtClean="0"/>
              <a:t>При этом стандарт хорошо проработан и содержит возможности для низкоуровневой оптимизации для конкретных устройств и достижения высокой эффективности. Техники оптимизации для разных платформ (например,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GPU) </a:t>
            </a:r>
            <a:r>
              <a:rPr lang="ru-RU" dirty="0" smtClean="0"/>
              <a:t>существенно различны.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27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OpenCL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Реализация стандарта для многоядерных центральных процессоров</a:t>
            </a:r>
            <a:r>
              <a:rPr lang="en-US" dirty="0" smtClean="0"/>
              <a:t>, Intel HD Graphics </a:t>
            </a:r>
            <a:r>
              <a:rPr lang="ru-RU" dirty="0" smtClean="0"/>
              <a:t>и </a:t>
            </a:r>
            <a:r>
              <a:rPr lang="en-US" dirty="0" smtClean="0"/>
              <a:t>Intel Xeon Phi.</a:t>
            </a:r>
            <a:endParaRPr lang="ru-RU" dirty="0" smtClean="0"/>
          </a:p>
          <a:p>
            <a:pPr algn="just"/>
            <a:r>
              <a:rPr lang="ru-RU" dirty="0" smtClean="0"/>
              <a:t>Реализация для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Xeon Phi </a:t>
            </a:r>
            <a:r>
              <a:rPr lang="ru-RU" dirty="0" smtClean="0"/>
              <a:t>основана на </a:t>
            </a:r>
            <a:r>
              <a:rPr lang="en-US" dirty="0" smtClean="0"/>
              <a:t>Intel TBB.</a:t>
            </a:r>
          </a:p>
          <a:p>
            <a:pPr algn="just"/>
            <a:r>
              <a:rPr lang="ru-RU" dirty="0" smtClean="0"/>
              <a:t>Использует оптимизирующий компилятор с возможностями автоматической векторизации кода.</a:t>
            </a:r>
            <a:endParaRPr lang="en-US" dirty="0" smtClean="0"/>
          </a:p>
          <a:p>
            <a:pPr algn="just"/>
            <a:r>
              <a:rPr lang="ru-RU" dirty="0" smtClean="0"/>
              <a:t>Содержит набор примеров </a:t>
            </a:r>
            <a:r>
              <a:rPr lang="en-US" dirty="0" smtClean="0"/>
              <a:t>(SDK) </a:t>
            </a:r>
            <a:r>
              <a:rPr lang="ru-RU" dirty="0" smtClean="0"/>
              <a:t>и отдельный компилятор с возможностью просмотра ассемблера и </a:t>
            </a:r>
            <a:r>
              <a:rPr lang="en-US" dirty="0" smtClean="0"/>
              <a:t>LLVM (</a:t>
            </a:r>
            <a:r>
              <a:rPr lang="ru-RU" dirty="0" smtClean="0"/>
              <a:t>промежуточного векторного языка).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04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OpenCL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68875"/>
          </a:xfrm>
        </p:spPr>
        <p:txBody>
          <a:bodyPr/>
          <a:lstStyle/>
          <a:p>
            <a:pPr algn="just"/>
            <a:r>
              <a:rPr lang="ru-RU" dirty="0" smtClean="0"/>
              <a:t>Реализация стандарта для графических процессоров </a:t>
            </a:r>
            <a:r>
              <a:rPr lang="en-US" dirty="0" smtClean="0"/>
              <a:t>NVIDIA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Использует архитектуру </a:t>
            </a:r>
            <a:r>
              <a:rPr lang="en-US" dirty="0" smtClean="0"/>
              <a:t>CUDA.</a:t>
            </a:r>
          </a:p>
          <a:p>
            <a:pPr algn="just"/>
            <a:r>
              <a:rPr lang="en-US" dirty="0" smtClean="0"/>
              <a:t>OpenCL </a:t>
            </a:r>
            <a:r>
              <a:rPr lang="ru-RU" dirty="0" smtClean="0"/>
              <a:t>во многом похож на обобщенную версию </a:t>
            </a:r>
            <a:r>
              <a:rPr lang="en-US" dirty="0" smtClean="0"/>
              <a:t>CUDA C, </a:t>
            </a:r>
            <a:r>
              <a:rPr lang="ru-RU" dirty="0" smtClean="0"/>
              <a:t>тем не менее в настоящее время последний является значительно более популярным и динамично развивающимся средством разработки для </a:t>
            </a:r>
            <a:r>
              <a:rPr lang="en-US" dirty="0" smtClean="0"/>
              <a:t>GPU NVIDIA.</a:t>
            </a:r>
            <a:endParaRPr lang="ru-RU" dirty="0" smtClean="0"/>
          </a:p>
          <a:p>
            <a:pPr algn="just"/>
            <a:r>
              <a:rPr lang="en-US" dirty="0"/>
              <a:t>NVIDIA </a:t>
            </a:r>
            <a:r>
              <a:rPr lang="ru-RU" dirty="0"/>
              <a:t>предоставляет</a:t>
            </a:r>
            <a:r>
              <a:rPr lang="en-US" dirty="0"/>
              <a:t> </a:t>
            </a:r>
            <a:r>
              <a:rPr lang="ru-RU" dirty="0"/>
              <a:t>обобщенные средства </a:t>
            </a:r>
            <a:r>
              <a:rPr lang="ru-RU" dirty="0" smtClean="0"/>
              <a:t>разработки на </a:t>
            </a:r>
            <a:r>
              <a:rPr lang="en-US" dirty="0" smtClean="0"/>
              <a:t>CUDA C </a:t>
            </a:r>
            <a:r>
              <a:rPr lang="ru-RU" dirty="0" smtClean="0"/>
              <a:t>и </a:t>
            </a:r>
            <a:r>
              <a:rPr lang="en-US" dirty="0" smtClean="0"/>
              <a:t>OpenCL: CUDA Toolkit </a:t>
            </a:r>
            <a:r>
              <a:rPr lang="ru-RU" dirty="0" smtClean="0"/>
              <a:t>и </a:t>
            </a:r>
            <a:r>
              <a:rPr lang="en-US" dirty="0"/>
              <a:t>GPU Computing SDK </a:t>
            </a:r>
            <a:r>
              <a:rPr lang="ru-RU" dirty="0"/>
              <a:t>с примерами на </a:t>
            </a:r>
            <a:r>
              <a:rPr lang="en-US" dirty="0"/>
              <a:t>CUDA C, OpenCL </a:t>
            </a:r>
            <a:r>
              <a:rPr lang="ru-RU" dirty="0"/>
              <a:t>и </a:t>
            </a:r>
            <a:r>
              <a:rPr lang="en-US" dirty="0" err="1"/>
              <a:t>DirectCompute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86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OpenCL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Реализация стандарта для многоядерных центральных процессоров и графических процессоров (а также </a:t>
            </a:r>
            <a:r>
              <a:rPr lang="en-US" dirty="0" smtClean="0"/>
              <a:t>APU)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Является</a:t>
            </a:r>
            <a:r>
              <a:rPr lang="en-US" dirty="0" smtClean="0"/>
              <a:t> </a:t>
            </a:r>
            <a:r>
              <a:rPr lang="ru-RU" dirty="0" smtClean="0"/>
              <a:t>единственным развиваемым средством программирования для </a:t>
            </a:r>
            <a:r>
              <a:rPr lang="en-US" dirty="0" smtClean="0"/>
              <a:t>GPU AMD.</a:t>
            </a:r>
          </a:p>
          <a:p>
            <a:pPr algn="just"/>
            <a:r>
              <a:rPr lang="ru-RU" dirty="0" smtClean="0"/>
              <a:t>Содержит набор примеров (</a:t>
            </a:r>
            <a:r>
              <a:rPr lang="en-US" dirty="0" smtClean="0"/>
              <a:t>SDK) </a:t>
            </a:r>
            <a:r>
              <a:rPr lang="ru-RU" dirty="0" smtClean="0"/>
              <a:t>и инструменты разработки (профилировщик).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86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OpenCL – официальный сайт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http://www.khronos.org/opencl/</a:t>
            </a:r>
            <a:endParaRPr lang="en-US" dirty="0"/>
          </a:p>
          <a:p>
            <a:r>
              <a:rPr lang="en-US" dirty="0"/>
              <a:t>Intel OpenCL: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3"/>
              </a:rPr>
              <a:t>http://software.intel.com/en-us/articles/intel-opencl-sdk/</a:t>
            </a:r>
            <a:endParaRPr lang="en-US" dirty="0" smtClean="0"/>
          </a:p>
          <a:p>
            <a:r>
              <a:rPr lang="en-US" dirty="0" smtClean="0"/>
              <a:t>NVIDIA OpenCL: </a:t>
            </a:r>
            <a:r>
              <a:rPr lang="en-US" dirty="0">
                <a:hlinkClick r:id="rId4"/>
              </a:rPr>
              <a:t>http://www.nvidia.ru/object/cuda_opencl_new_ru.html</a:t>
            </a:r>
            <a:endParaRPr lang="en-US" dirty="0"/>
          </a:p>
          <a:p>
            <a:r>
              <a:rPr lang="en-US" dirty="0" smtClean="0"/>
              <a:t>AMD OpenCL: </a:t>
            </a:r>
            <a:r>
              <a:rPr lang="en-US" dirty="0">
                <a:hlinkClick r:id="rId5"/>
              </a:rPr>
              <a:t>http://www.amd.com/us/products/technologies/stream-technology/opencl/Pages/opencl.aspx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особенности стандарта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Исходный код приложения легко </a:t>
            </a:r>
            <a:r>
              <a:rPr lang="ru-RU" dirty="0" err="1"/>
              <a:t>портируется</a:t>
            </a:r>
            <a:r>
              <a:rPr lang="ru-RU" dirty="0"/>
              <a:t> на другие платформы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Поддержка </a:t>
            </a:r>
            <a:r>
              <a:rPr lang="ru-RU" dirty="0"/>
              <a:t>широкого класса устройств достигается за счет введения </a:t>
            </a:r>
            <a:r>
              <a:rPr lang="ru-RU" b="1" dirty="0"/>
              <a:t>обобщенных моделей </a:t>
            </a:r>
            <a:r>
              <a:rPr lang="ru-RU" dirty="0"/>
              <a:t>данных систем:</a:t>
            </a:r>
          </a:p>
          <a:p>
            <a:pPr lvl="1" algn="just"/>
            <a:r>
              <a:rPr lang="ru-RU" b="1" dirty="0"/>
              <a:t>модель платформы</a:t>
            </a:r>
            <a:r>
              <a:rPr lang="ru-RU" dirty="0"/>
              <a:t> (</a:t>
            </a:r>
            <a:r>
              <a:rPr lang="en-US" i="1" dirty="0"/>
              <a:t>platform model</a:t>
            </a:r>
            <a:r>
              <a:rPr lang="en-US" dirty="0"/>
              <a:t>)</a:t>
            </a:r>
            <a:r>
              <a:rPr lang="ru-RU" dirty="0"/>
              <a:t>;</a:t>
            </a:r>
            <a:endParaRPr lang="en-US" dirty="0"/>
          </a:p>
          <a:p>
            <a:pPr lvl="1" algn="just"/>
            <a:r>
              <a:rPr lang="ru-RU" b="1" dirty="0"/>
              <a:t>модель памяти</a:t>
            </a:r>
            <a:r>
              <a:rPr lang="ru-RU" dirty="0"/>
              <a:t> (</a:t>
            </a:r>
            <a:r>
              <a:rPr lang="en-US" i="1" dirty="0"/>
              <a:t>memory model</a:t>
            </a:r>
            <a:r>
              <a:rPr lang="en-US" dirty="0"/>
              <a:t>)</a:t>
            </a:r>
            <a:r>
              <a:rPr lang="ru-RU" dirty="0"/>
              <a:t>;</a:t>
            </a:r>
            <a:endParaRPr lang="en-US" dirty="0"/>
          </a:p>
          <a:p>
            <a:pPr lvl="1" algn="just"/>
            <a:r>
              <a:rPr lang="ru-RU" b="1" dirty="0"/>
              <a:t>модель исполнения</a:t>
            </a:r>
            <a:r>
              <a:rPr lang="ru-RU" dirty="0"/>
              <a:t> (</a:t>
            </a:r>
            <a:r>
              <a:rPr lang="en-US" i="1" dirty="0"/>
              <a:t>execution model</a:t>
            </a:r>
            <a:r>
              <a:rPr lang="en-US" dirty="0"/>
              <a:t>)</a:t>
            </a:r>
            <a:r>
              <a:rPr lang="ru-RU" dirty="0"/>
              <a:t>;</a:t>
            </a:r>
            <a:endParaRPr lang="en-US" dirty="0"/>
          </a:p>
          <a:p>
            <a:pPr lvl="1" algn="just"/>
            <a:r>
              <a:rPr lang="ru-RU" b="1" dirty="0"/>
              <a:t>модель программирования</a:t>
            </a:r>
            <a:r>
              <a:rPr lang="ru-RU" dirty="0"/>
              <a:t> (</a:t>
            </a:r>
            <a:r>
              <a:rPr lang="en-US" i="1" dirty="0"/>
              <a:t>programming model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Все модели являются абстрактными (не привязанными к конкретным устройствам), реализация предоставляется производителем.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49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Инструментарий </a:t>
            </a:r>
            <a:r>
              <a:rPr lang="en-US" dirty="0" smtClean="0"/>
              <a:t>OpenCL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/>
              <a:t>Platform</a:t>
            </a:r>
            <a:r>
              <a:rPr lang="ru-RU" b="1" dirty="0"/>
              <a:t> </a:t>
            </a:r>
            <a:r>
              <a:rPr lang="ru-RU" b="1" dirty="0" err="1"/>
              <a:t>Layer</a:t>
            </a:r>
            <a:r>
              <a:rPr lang="ru-RU" b="1" dirty="0"/>
              <a:t> API</a:t>
            </a:r>
            <a:r>
              <a:rPr lang="ru-RU" dirty="0"/>
              <a:t>:</a:t>
            </a:r>
          </a:p>
          <a:p>
            <a:pPr lvl="1" algn="just"/>
            <a:r>
              <a:rPr lang="ru-RU" dirty="0"/>
              <a:t>уровень аппаратной абстракции над различными вычислительными устройствам;</a:t>
            </a:r>
          </a:p>
          <a:p>
            <a:pPr lvl="1" algn="just"/>
            <a:r>
              <a:rPr lang="ru-RU" dirty="0"/>
              <a:t>запрос, выбор и инициализация устройств;</a:t>
            </a:r>
          </a:p>
          <a:p>
            <a:pPr lvl="1" algn="just"/>
            <a:r>
              <a:rPr lang="ru-RU" dirty="0"/>
              <a:t>создание контекстов и очередей команд.</a:t>
            </a:r>
          </a:p>
          <a:p>
            <a:pPr algn="just"/>
            <a:r>
              <a:rPr lang="ru-RU" b="1" dirty="0" err="1"/>
              <a:t>Runtime</a:t>
            </a:r>
            <a:r>
              <a:rPr lang="ru-RU" b="1" dirty="0"/>
              <a:t> API</a:t>
            </a:r>
            <a:r>
              <a:rPr lang="ru-RU" dirty="0"/>
              <a:t>:</a:t>
            </a:r>
          </a:p>
          <a:p>
            <a:pPr lvl="1" algn="just"/>
            <a:r>
              <a:rPr lang="ru-RU" dirty="0"/>
              <a:t>исполнение вычислительных ядер;</a:t>
            </a:r>
            <a:endParaRPr lang="en-US" dirty="0"/>
          </a:p>
          <a:p>
            <a:pPr lvl="1" algn="just"/>
            <a:r>
              <a:rPr lang="ru-RU" dirty="0"/>
              <a:t>планирование, вычисления и ресурсы памяти.</a:t>
            </a:r>
            <a:endParaRPr lang="en-US" dirty="0"/>
          </a:p>
          <a:p>
            <a:pPr algn="just"/>
            <a:r>
              <a:rPr lang="ru-RU" dirty="0"/>
              <a:t>Язык </a:t>
            </a:r>
            <a:r>
              <a:rPr lang="ru-RU" b="1" dirty="0"/>
              <a:t>OpenCL C</a:t>
            </a:r>
            <a:r>
              <a:rPr lang="ru-RU" dirty="0"/>
              <a:t>:</a:t>
            </a:r>
          </a:p>
          <a:p>
            <a:pPr lvl="1" algn="just"/>
            <a:r>
              <a:rPr lang="ru-RU" dirty="0"/>
              <a:t>потоковые расширения языка </a:t>
            </a:r>
            <a:r>
              <a:rPr lang="en-US" dirty="0"/>
              <a:t>C</a:t>
            </a:r>
            <a:r>
              <a:rPr lang="ru-RU" dirty="0"/>
              <a:t> для написания ядер.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53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68875"/>
          </a:xfrm>
        </p:spPr>
        <p:txBody>
          <a:bodyPr/>
          <a:lstStyle/>
          <a:p>
            <a:pPr algn="just"/>
            <a:r>
              <a:rPr lang="ru-RU" dirty="0"/>
              <a:t>Платформа представляется в виде </a:t>
            </a:r>
            <a:r>
              <a:rPr lang="ru-RU" b="1" dirty="0"/>
              <a:t>хост-системы</a:t>
            </a:r>
            <a:r>
              <a:rPr lang="ru-RU" dirty="0"/>
              <a:t> (</a:t>
            </a:r>
            <a:r>
              <a:rPr lang="en-US" i="1" dirty="0"/>
              <a:t>host</a:t>
            </a:r>
            <a:r>
              <a:rPr lang="en-US" dirty="0"/>
              <a:t>)</a:t>
            </a:r>
            <a:r>
              <a:rPr lang="ru-RU" dirty="0"/>
              <a:t>, связанной с одним или несколькими </a:t>
            </a:r>
            <a:r>
              <a:rPr lang="ru-RU" b="1" dirty="0"/>
              <a:t>устройствами</a:t>
            </a:r>
            <a:r>
              <a:rPr lang="ru-RU" dirty="0"/>
              <a:t> (</a:t>
            </a:r>
            <a:r>
              <a:rPr lang="en-US" i="1" dirty="0"/>
              <a:t>device</a:t>
            </a:r>
            <a:r>
              <a:rPr lang="en-US" dirty="0"/>
              <a:t>).</a:t>
            </a:r>
            <a:endParaRPr lang="ru-RU" dirty="0"/>
          </a:p>
          <a:p>
            <a:pPr lvl="1" algn="just"/>
            <a:r>
              <a:rPr lang="ru-RU" dirty="0"/>
              <a:t>Центральный процессор может являться одновременно и хост-системой и устройством.</a:t>
            </a:r>
            <a:endParaRPr lang="en-US" dirty="0"/>
          </a:p>
          <a:p>
            <a:pPr algn="just"/>
            <a:r>
              <a:rPr lang="ru-RU" dirty="0"/>
              <a:t>Устройство  состоит  из  одного  или  более  </a:t>
            </a:r>
            <a:r>
              <a:rPr lang="ru-RU" b="1" dirty="0"/>
              <a:t>вычислительных модулей</a:t>
            </a:r>
            <a:r>
              <a:rPr lang="ru-RU" dirty="0"/>
              <a:t>  (</a:t>
            </a:r>
            <a:r>
              <a:rPr lang="ru-RU" i="1" dirty="0" err="1"/>
              <a:t>compute</a:t>
            </a:r>
            <a:r>
              <a:rPr lang="ru-RU" i="1" dirty="0"/>
              <a:t> </a:t>
            </a:r>
            <a:r>
              <a:rPr lang="ru-RU" i="1" dirty="0" err="1"/>
              <a:t>units</a:t>
            </a:r>
            <a:r>
              <a:rPr lang="ru-RU" dirty="0"/>
              <a:t>),  которые  могут  включать  в  себя несколько </a:t>
            </a:r>
            <a:r>
              <a:rPr lang="ru-RU" b="1" dirty="0"/>
              <a:t>обрабатывающих элементов</a:t>
            </a:r>
            <a:r>
              <a:rPr lang="ru-RU" dirty="0"/>
              <a:t> (</a:t>
            </a:r>
            <a:r>
              <a:rPr lang="ru-RU" i="1" dirty="0" err="1"/>
              <a:t>processing</a:t>
            </a:r>
            <a:r>
              <a:rPr lang="ru-RU" i="1" dirty="0"/>
              <a:t> </a:t>
            </a:r>
            <a:r>
              <a:rPr lang="ru-RU" i="1" dirty="0" err="1"/>
              <a:t>elements</a:t>
            </a:r>
            <a:r>
              <a:rPr lang="ru-RU" dirty="0"/>
              <a:t>).</a:t>
            </a:r>
          </a:p>
          <a:p>
            <a:pPr algn="just"/>
            <a:r>
              <a:rPr lang="ru-RU" dirty="0" smtClean="0"/>
              <a:t>Непосредственно </a:t>
            </a:r>
            <a:r>
              <a:rPr lang="ru-RU" dirty="0"/>
              <a:t>вычисления  производятся  в  обрабатывающих  элементах</a:t>
            </a:r>
            <a:r>
              <a:rPr lang="en-US" dirty="0"/>
              <a:t> </a:t>
            </a:r>
            <a:r>
              <a:rPr lang="ru-RU" dirty="0"/>
              <a:t>устройства.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6827B-539D-4765-A9E4-A889B794FC4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OpenCL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2012 г.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79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1726</TotalTime>
  <Words>3064</Words>
  <Application>Microsoft Office PowerPoint</Application>
  <PresentationFormat>Экран (4:3)</PresentationFormat>
  <Paragraphs>467</Paragraphs>
  <Slides>64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6" baseType="lpstr">
      <vt:lpstr>NNSU2</vt:lpstr>
      <vt:lpstr>Image</vt:lpstr>
      <vt:lpstr>Введение в OpenCL</vt:lpstr>
      <vt:lpstr>Содержание</vt:lpstr>
      <vt:lpstr>Стандарт гетерогенных вычислений OpenCL</vt:lpstr>
      <vt:lpstr>Стандарт OpenCL</vt:lpstr>
      <vt:lpstr>Область применения OpenCL</vt:lpstr>
      <vt:lpstr>Охват областей параллелизма</vt:lpstr>
      <vt:lpstr>Основные особенности стандарта</vt:lpstr>
      <vt:lpstr>Инструментарий OpenCL</vt:lpstr>
      <vt:lpstr>Модель платформы</vt:lpstr>
      <vt:lpstr>Хост и устройства</vt:lpstr>
      <vt:lpstr>Выбор платформы</vt:lpstr>
      <vt:lpstr>Выбор платформы</vt:lpstr>
      <vt:lpstr>Выбор платформы</vt:lpstr>
      <vt:lpstr>Выбор устройства</vt:lpstr>
      <vt:lpstr>Выбор устройства</vt:lpstr>
      <vt:lpstr>Выбор устройства</vt:lpstr>
      <vt:lpstr>Контекст</vt:lpstr>
      <vt:lpstr>Создание контекста</vt:lpstr>
      <vt:lpstr>Очередь команд</vt:lpstr>
      <vt:lpstr>Создание очереди команд</vt:lpstr>
      <vt:lpstr>Объекты памяти</vt:lpstr>
      <vt:lpstr>Создание буфера</vt:lpstr>
      <vt:lpstr>Создание буфера</vt:lpstr>
      <vt:lpstr>Обмен данными между хостом и устройством</vt:lpstr>
      <vt:lpstr>Обмен данными между хостом и устройством</vt:lpstr>
      <vt:lpstr>Объекты программы и ядер</vt:lpstr>
      <vt:lpstr>Создание объекта программы</vt:lpstr>
      <vt:lpstr>Компилирование программы</vt:lpstr>
      <vt:lpstr>Создание объектов ядер</vt:lpstr>
      <vt:lpstr>Модель исполнения</vt:lpstr>
      <vt:lpstr>Пространство индексов</vt:lpstr>
      <vt:lpstr>Написание ядер</vt:lpstr>
      <vt:lpstr>Пример ядра</vt:lpstr>
      <vt:lpstr>Запуск ядра</vt:lpstr>
      <vt:lpstr>Запуск ядра</vt:lpstr>
      <vt:lpstr>Модель памяти</vt:lpstr>
      <vt:lpstr>Модель памяти</vt:lpstr>
      <vt:lpstr>Квалификаторы памяти</vt:lpstr>
      <vt:lpstr>Синхронизация в ядре</vt:lpstr>
      <vt:lpstr>Синхронизация в очереди команд</vt:lpstr>
      <vt:lpstr>Освобождение ресурсов</vt:lpstr>
      <vt:lpstr>Контроль ошибок</vt:lpstr>
      <vt:lpstr>Общая схема работы</vt:lpstr>
      <vt:lpstr>Модель программирования</vt:lpstr>
      <vt:lpstr>Пример приложения с использованием OpenCL</vt:lpstr>
      <vt:lpstr>Постановка задачи</vt:lpstr>
      <vt:lpstr>Этап 1 – разработка ядер</vt:lpstr>
      <vt:lpstr>Этап 2 – выбор платформы и устройств</vt:lpstr>
      <vt:lpstr>Этап 2 – выбор платформы и устройств</vt:lpstr>
      <vt:lpstr>Этап 2 – выбор платформы и устройств</vt:lpstr>
      <vt:lpstr>Этап 3 – создание очереди команд</vt:lpstr>
      <vt:lpstr>Этап 4 – объекты программы и ядер</vt:lpstr>
      <vt:lpstr>Этап 5 – объекты памяти</vt:lpstr>
      <vt:lpstr>Этап 5 – объекты памяти</vt:lpstr>
      <vt:lpstr>Этап 6 – запуск ядра</vt:lpstr>
      <vt:lpstr>Этап 6 – запуск ядра</vt:lpstr>
      <vt:lpstr>Этап 7 – загрузка результатов вычислений</vt:lpstr>
      <vt:lpstr>Этап 8 – освобождение ресурсов</vt:lpstr>
      <vt:lpstr>Обзор реализаций OpenCL</vt:lpstr>
      <vt:lpstr>Использование OpenCL</vt:lpstr>
      <vt:lpstr>Intel OpenCL</vt:lpstr>
      <vt:lpstr>NVIDIA OpenCL</vt:lpstr>
      <vt:lpstr>AMD OpenCL</vt:lpstr>
      <vt:lpstr>Материалы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Bastrakov</dc:creator>
  <cp:lastModifiedBy>kolosova.e</cp:lastModifiedBy>
  <cp:revision>773</cp:revision>
  <dcterms:created xsi:type="dcterms:W3CDTF">2010-10-18T07:24:10Z</dcterms:created>
  <dcterms:modified xsi:type="dcterms:W3CDTF">2019-09-28T09:15:35Z</dcterms:modified>
</cp:coreProperties>
</file>