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Documents\GitHub\ProiecteSD\Proiect%201%20-SD%20-%20sortari\sortar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Documents\GitHub\ProiecteSD\Proiect%201%20-SD%20-%20sortari\sortar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Documents\GitHub\ProiecteSD\Proiect%201%20-SD%20-%20sortari\sortar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Documents\GitHub\ProiecteSD\Proiect%201%20-SD%20-%20sortari\sortar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Documents\GitHub\ProiecteSD\Proiect%201%20-SD%20-%20sortari\sortar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15613</c:v>
                </c:pt>
                <c:pt idx="4">
                  <c:v>31253</c:v>
                </c:pt>
                <c:pt idx="5">
                  <c:v>297681</c:v>
                </c:pt>
                <c:pt idx="6">
                  <c:v>2931889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D-4CB2-8FF8-B7CB65E8D285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15733</c:v>
                </c:pt>
                <c:pt idx="3">
                  <c:v>15632</c:v>
                </c:pt>
                <c:pt idx="4">
                  <c:v>224865</c:v>
                </c:pt>
                <c:pt idx="5">
                  <c:v>2281256</c:v>
                </c:pt>
                <c:pt idx="6">
                  <c:v>23417725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D-4CB2-8FF8-B7CB65E8D285}"/>
            </c:ext>
          </c:extLst>
        </c:ser>
        <c:ser>
          <c:idx val="2"/>
          <c:order val="2"/>
          <c:tx>
            <c:strRef>
              <c:f>Foaie1!$D$1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15439</c:v>
                </c:pt>
                <c:pt idx="4">
                  <c:v>187493</c:v>
                </c:pt>
                <c:pt idx="5">
                  <c:v>1968745</c:v>
                </c:pt>
                <c:pt idx="6">
                  <c:v>22592938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DD-4CB2-8FF8-B7CB65E8D285}"/>
            </c:ext>
          </c:extLst>
        </c:ser>
        <c:ser>
          <c:idx val="3"/>
          <c:order val="3"/>
          <c:tx>
            <c:strRef>
              <c:f>Foaie1!$E$1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Foaie1!$E$2:$E$8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15627</c:v>
                </c:pt>
                <c:pt idx="5">
                  <c:v>31252</c:v>
                </c:pt>
                <c:pt idx="6">
                  <c:v>326463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DD-4CB2-8FF8-B7CB65E8D285}"/>
            </c:ext>
          </c:extLst>
        </c:ser>
        <c:ser>
          <c:idx val="4"/>
          <c:order val="4"/>
          <c:tx>
            <c:strRef>
              <c:f>Foaie1!$F$1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Foaie1!$F$2:$F$8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30743</c:v>
                </c:pt>
                <c:pt idx="6">
                  <c:v>327869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DD-4CB2-8FF8-B7CB65E8D285}"/>
            </c:ext>
          </c:extLst>
        </c:ser>
        <c:ser>
          <c:idx val="5"/>
          <c:order val="5"/>
          <c:tx>
            <c:strRef>
              <c:f>Foaie1!$G$1</c:f>
              <c:strCache>
                <c:ptCount val="1"/>
                <c:pt idx="0">
                  <c:v>Nativ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Foaie1!$G$2:$G$8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15617</c:v>
                </c:pt>
                <c:pt idx="4">
                  <c:v>93654</c:v>
                </c:pt>
                <c:pt idx="5">
                  <c:v>1187302</c:v>
                </c:pt>
                <c:pt idx="6">
                  <c:v>13513455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DD-4CB2-8FF8-B7CB65E8D2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3741343"/>
        <c:axId val="1602349247"/>
        <c:axId val="0"/>
      </c:bar3DChart>
      <c:catAx>
        <c:axId val="1613741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349247"/>
        <c:crosses val="autoZero"/>
        <c:auto val="1"/>
        <c:lblAlgn val="ctr"/>
        <c:lblOffset val="100"/>
        <c:noMultiLvlLbl val="0"/>
      </c:catAx>
      <c:valAx>
        <c:axId val="16023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741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Foaie1!$B$10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Foaie1!$B$11:$B$17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15634</c:v>
                </c:pt>
                <c:pt idx="4">
                  <c:v>46757</c:v>
                </c:pt>
                <c:pt idx="5">
                  <c:v>390554</c:v>
                </c:pt>
                <c:pt idx="6">
                  <c:v>3858374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A-44AE-A47A-B459C79BAA06}"/>
            </c:ext>
          </c:extLst>
        </c:ser>
        <c:ser>
          <c:idx val="1"/>
          <c:order val="1"/>
          <c:tx>
            <c:strRef>
              <c:f>Foaie1!$C$10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Foaie1!$C$11:$C$17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15873</c:v>
                </c:pt>
                <c:pt idx="4">
                  <c:v>234563</c:v>
                </c:pt>
                <c:pt idx="5">
                  <c:v>2359374</c:v>
                </c:pt>
                <c:pt idx="6">
                  <c:v>24484211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0A-44AE-A47A-B459C79BAA06}"/>
            </c:ext>
          </c:extLst>
        </c:ser>
        <c:ser>
          <c:idx val="2"/>
          <c:order val="2"/>
          <c:tx>
            <c:strRef>
              <c:f>Foaie1!$D$10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Foaie1!$D$11:$D$17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154320</c:v>
                </c:pt>
                <c:pt idx="4">
                  <c:v>202125</c:v>
                </c:pt>
                <c:pt idx="5">
                  <c:v>2593858</c:v>
                </c:pt>
                <c:pt idx="6">
                  <c:v>33617192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0A-44AE-A47A-B459C79BAA06}"/>
            </c:ext>
          </c:extLst>
        </c:ser>
        <c:ser>
          <c:idx val="3"/>
          <c:order val="3"/>
          <c:tx>
            <c:strRef>
              <c:f>Foaie1!$E$10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Foaie1!$E$11:$E$17</c:f>
              <c:numCache>
                <c:formatCode>General</c:formatCode>
                <c:ptCount val="7"/>
                <c:pt idx="0">
                  <c:v>0</c:v>
                </c:pt>
                <c:pt idx="1">
                  <c:v>13466</c:v>
                </c:pt>
                <c:pt idx="2">
                  <c:v>109673</c:v>
                </c:pt>
                <c:pt idx="3">
                  <c:v>18907621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0A-44AE-A47A-B459C79BAA06}"/>
            </c:ext>
          </c:extLst>
        </c:ser>
        <c:ser>
          <c:idx val="4"/>
          <c:order val="4"/>
          <c:tx>
            <c:strRef>
              <c:f>Foaie1!$F$10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Foaie1!$F$11:$F$17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15611</c:v>
                </c:pt>
                <c:pt idx="5">
                  <c:v>32407</c:v>
                </c:pt>
                <c:pt idx="6">
                  <c:v>343650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0A-44AE-A47A-B459C79BAA06}"/>
            </c:ext>
          </c:extLst>
        </c:ser>
        <c:ser>
          <c:idx val="5"/>
          <c:order val="5"/>
          <c:tx>
            <c:strRef>
              <c:f>Foaie1!$G$10</c:f>
              <c:strCache>
                <c:ptCount val="1"/>
                <c:pt idx="0">
                  <c:v>Nativ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Foaie1!$A$11:$A$17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Foaie1!$G$11:$G$17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15700</c:v>
                </c:pt>
                <c:pt idx="4">
                  <c:v>99701</c:v>
                </c:pt>
                <c:pt idx="5">
                  <c:v>1214371</c:v>
                </c:pt>
                <c:pt idx="6">
                  <c:v>14183426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0A-44AE-A47A-B459C79B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3781247"/>
        <c:axId val="1234181423"/>
        <c:axId val="0"/>
      </c:bar3DChart>
      <c:catAx>
        <c:axId val="161378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181423"/>
        <c:crosses val="autoZero"/>
        <c:auto val="1"/>
        <c:lblAlgn val="ctr"/>
        <c:lblOffset val="100"/>
        <c:noMultiLvlLbl val="0"/>
      </c:catAx>
      <c:valAx>
        <c:axId val="123418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78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Foaie1!$B$20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Foaie1!$B$21:$B$27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43211</c:v>
                </c:pt>
                <c:pt idx="5">
                  <c:v>483230</c:v>
                </c:pt>
                <c:pt idx="6">
                  <c:v>4796769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C-4433-B02A-CC710F7E24A7}"/>
            </c:ext>
          </c:extLst>
        </c:ser>
        <c:ser>
          <c:idx val="1"/>
          <c:order val="1"/>
          <c:tx>
            <c:strRef>
              <c:f>Foaie1!$C$20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Foaie1!$C$21:$C$27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31438</c:v>
                </c:pt>
                <c:pt idx="4">
                  <c:v>251063</c:v>
                </c:pt>
                <c:pt idx="5">
                  <c:v>2468764</c:v>
                </c:pt>
                <c:pt idx="6">
                  <c:v>22343291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C-4433-B02A-CC710F7E24A7}"/>
            </c:ext>
          </c:extLst>
        </c:ser>
        <c:ser>
          <c:idx val="2"/>
          <c:order val="2"/>
          <c:tx>
            <c:strRef>
              <c:f>Foaie1!$D$20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Foaie1!$D$21:$D$27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15534</c:v>
                </c:pt>
                <c:pt idx="4">
                  <c:v>124982</c:v>
                </c:pt>
                <c:pt idx="5">
                  <c:v>3115610</c:v>
                </c:pt>
                <c:pt idx="6">
                  <c:v>419235449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AC-4433-B02A-CC710F7E24A7}"/>
            </c:ext>
          </c:extLst>
        </c:ser>
        <c:ser>
          <c:idx val="3"/>
          <c:order val="3"/>
          <c:tx>
            <c:strRef>
              <c:f>Foaie1!$E$20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Foaie1!$E$21:$E$27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124698</c:v>
                </c:pt>
                <c:pt idx="3">
                  <c:v>18653415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AC-4433-B02A-CC710F7E24A7}"/>
            </c:ext>
          </c:extLst>
        </c:ser>
        <c:ser>
          <c:idx val="4"/>
          <c:order val="4"/>
          <c:tx>
            <c:strRef>
              <c:f>Foaie1!$F$20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Foaie1!$F$21:$F$27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13223</c:v>
                </c:pt>
                <c:pt idx="5">
                  <c:v>31875</c:v>
                </c:pt>
                <c:pt idx="6">
                  <c:v>356778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AC-4433-B02A-CC710F7E24A7}"/>
            </c:ext>
          </c:extLst>
        </c:ser>
        <c:ser>
          <c:idx val="5"/>
          <c:order val="5"/>
          <c:tx>
            <c:strRef>
              <c:f>Foaie1!$G$20</c:f>
              <c:strCache>
                <c:ptCount val="1"/>
                <c:pt idx="0">
                  <c:v>Nativ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Foaie1!$A$21:$A$27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Foaie1!$G$21:$G$27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176846</c:v>
                </c:pt>
                <c:pt idx="4">
                  <c:v>129863</c:v>
                </c:pt>
                <c:pt idx="5">
                  <c:v>1328122</c:v>
                </c:pt>
                <c:pt idx="6">
                  <c:v>14548212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AC-4433-B02A-CC710F7E2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3739951"/>
        <c:axId val="1635837727"/>
        <c:axId val="0"/>
      </c:bar3DChart>
      <c:catAx>
        <c:axId val="161373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837727"/>
        <c:crosses val="autoZero"/>
        <c:auto val="1"/>
        <c:lblAlgn val="ctr"/>
        <c:lblOffset val="100"/>
        <c:noMultiLvlLbl val="0"/>
      </c:catAx>
      <c:valAx>
        <c:axId val="163583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73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Foaie1!$B$29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Foaie1!$B$30:$B$36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10265</c:v>
                </c:pt>
                <c:pt idx="4">
                  <c:v>65508</c:v>
                </c:pt>
                <c:pt idx="5">
                  <c:v>572991</c:v>
                </c:pt>
                <c:pt idx="6">
                  <c:v>5723764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A-4060-83D4-E9267EA4231A}"/>
            </c:ext>
          </c:extLst>
        </c:ser>
        <c:ser>
          <c:idx val="1"/>
          <c:order val="1"/>
          <c:tx>
            <c:strRef>
              <c:f>Foaie1!$C$29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Foaie1!$C$30:$C$36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32249</c:v>
                </c:pt>
                <c:pt idx="4">
                  <c:v>254469</c:v>
                </c:pt>
                <c:pt idx="5">
                  <c:v>2512427</c:v>
                </c:pt>
                <c:pt idx="6">
                  <c:v>26222023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A-4060-83D4-E9267EA4231A}"/>
            </c:ext>
          </c:extLst>
        </c:ser>
        <c:ser>
          <c:idx val="2"/>
          <c:order val="2"/>
          <c:tx>
            <c:strRef>
              <c:f>Foaie1!$D$29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Foaie1!$D$30:$D$36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15564</c:v>
                </c:pt>
                <c:pt idx="4">
                  <c:v>234236</c:v>
                </c:pt>
                <c:pt idx="5">
                  <c:v>3280066</c:v>
                </c:pt>
                <c:pt idx="6">
                  <c:v>46022358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CA-4060-83D4-E9267EA4231A}"/>
            </c:ext>
          </c:extLst>
        </c:ser>
        <c:ser>
          <c:idx val="3"/>
          <c:order val="3"/>
          <c:tx>
            <c:strRef>
              <c:f>Foaie1!$E$29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Foaie1!$E$30:$E$36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125441</c:v>
                </c:pt>
                <c:pt idx="3">
                  <c:v>18512375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CA-4060-83D4-E9267EA4231A}"/>
            </c:ext>
          </c:extLst>
        </c:ser>
        <c:ser>
          <c:idx val="4"/>
          <c:order val="4"/>
          <c:tx>
            <c:strRef>
              <c:f>Foaie1!$F$29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Foaie1!$F$30:$F$36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15643</c:v>
                </c:pt>
                <c:pt idx="5">
                  <c:v>46879</c:v>
                </c:pt>
                <c:pt idx="6">
                  <c:v>624889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CA-4060-83D4-E9267EA4231A}"/>
            </c:ext>
          </c:extLst>
        </c:ser>
        <c:ser>
          <c:idx val="5"/>
          <c:order val="5"/>
          <c:tx>
            <c:strRef>
              <c:f>Foaie1!$G$29</c:f>
              <c:strCache>
                <c:ptCount val="1"/>
                <c:pt idx="0">
                  <c:v>Nativ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Foaie1!$A$30:$A$36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Foaie1!$G$30:$G$36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15676</c:v>
                </c:pt>
                <c:pt idx="4">
                  <c:v>133417</c:v>
                </c:pt>
                <c:pt idx="5">
                  <c:v>1396439</c:v>
                </c:pt>
                <c:pt idx="6">
                  <c:v>1412343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CA-4060-83D4-E9267EA42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3770111"/>
        <c:axId val="1498147119"/>
        <c:axId val="0"/>
      </c:bar3DChart>
      <c:catAx>
        <c:axId val="161377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147119"/>
        <c:crosses val="autoZero"/>
        <c:auto val="1"/>
        <c:lblAlgn val="ctr"/>
        <c:lblOffset val="100"/>
        <c:noMultiLvlLbl val="0"/>
      </c:catAx>
      <c:valAx>
        <c:axId val="149814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77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Foaie1!$B$38</c:f>
              <c:strCache>
                <c:ptCount val="1"/>
                <c:pt idx="0">
                  <c:v>Radix10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Foaie1!$B$39:$B$46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14598</c:v>
                </c:pt>
                <c:pt idx="5">
                  <c:v>70040</c:v>
                </c:pt>
                <c:pt idx="6">
                  <c:v>685682</c:v>
                </c:pt>
                <c:pt idx="7">
                  <c:v>6131312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0-4CDF-B243-F078AEE367C4}"/>
            </c:ext>
          </c:extLst>
        </c:ser>
        <c:ser>
          <c:idx val="1"/>
          <c:order val="1"/>
          <c:tx>
            <c:strRef>
              <c:f>Foaie1!$C$38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Foaie1!$C$39:$C$46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13144</c:v>
                </c:pt>
                <c:pt idx="5">
                  <c:v>247234</c:v>
                </c:pt>
                <c:pt idx="6">
                  <c:v>2659650</c:v>
                </c:pt>
                <c:pt idx="7">
                  <c:v>28006940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30-4CDF-B243-F078AEE367C4}"/>
            </c:ext>
          </c:extLst>
        </c:ser>
        <c:ser>
          <c:idx val="2"/>
          <c:order val="2"/>
          <c:tx>
            <c:strRef>
              <c:f>Foaie1!$D$38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Foaie1!$D$39:$D$46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31249</c:v>
                </c:pt>
                <c:pt idx="5">
                  <c:v>265626</c:v>
                </c:pt>
                <c:pt idx="6">
                  <c:v>2259458</c:v>
                </c:pt>
                <c:pt idx="7">
                  <c:v>50287475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30-4CDF-B243-F078AEE367C4}"/>
            </c:ext>
          </c:extLst>
        </c:ser>
        <c:ser>
          <c:idx val="3"/>
          <c:order val="3"/>
          <c:tx>
            <c:strRef>
              <c:f>Foaie1!$E$38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Foaie1!$E$39:$E$46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124961</c:v>
                </c:pt>
                <c:pt idx="4">
                  <c:v>18486973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30-4CDF-B243-F078AEE367C4}"/>
            </c:ext>
          </c:extLst>
        </c:ser>
        <c:ser>
          <c:idx val="4"/>
          <c:order val="4"/>
          <c:tx>
            <c:strRef>
              <c:f>Foaie1!$F$38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Foaie1!$F$39:$F$46</c:f>
              <c:numCache>
                <c:formatCode>General</c:formatCode>
                <c:ptCount val="8"/>
                <c:pt idx="0">
                  <c:v>18712</c:v>
                </c:pt>
                <c:pt idx="1">
                  <c:v>15627</c:v>
                </c:pt>
                <c:pt idx="2">
                  <c:v>38795</c:v>
                </c:pt>
                <c:pt idx="3">
                  <c:v>15575</c:v>
                </c:pt>
                <c:pt idx="4">
                  <c:v>31245</c:v>
                </c:pt>
                <c:pt idx="5">
                  <c:v>46877</c:v>
                </c:pt>
                <c:pt idx="6">
                  <c:v>207688</c:v>
                </c:pt>
                <c:pt idx="7">
                  <c:v>1423712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30-4CDF-B243-F078AEE367C4}"/>
            </c:ext>
          </c:extLst>
        </c:ser>
        <c:ser>
          <c:idx val="5"/>
          <c:order val="5"/>
          <c:tx>
            <c:strRef>
              <c:f>Foaie1!$G$38</c:f>
              <c:strCache>
                <c:ptCount val="1"/>
                <c:pt idx="0">
                  <c:v>Nativ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Foaie1!$A$39:$A$46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Foaie1!$G$39:$G$46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10231</c:v>
                </c:pt>
                <c:pt idx="5">
                  <c:v>131709</c:v>
                </c:pt>
                <c:pt idx="6">
                  <c:v>1508343</c:v>
                </c:pt>
                <c:pt idx="7">
                  <c:v>15917363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30-4CDF-B243-F078AEE36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36054639"/>
        <c:axId val="1486349951"/>
        <c:axId val="0"/>
      </c:bar3DChart>
      <c:catAx>
        <c:axId val="1636054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349951"/>
        <c:crosses val="autoZero"/>
        <c:auto val="1"/>
        <c:lblAlgn val="ctr"/>
        <c:lblOffset val="100"/>
        <c:noMultiLvlLbl val="0"/>
      </c:catAx>
      <c:valAx>
        <c:axId val="148634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054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8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09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2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5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6A9C-84DB-4337-9A3D-1C0986F1EC6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AE70-7B63-447F-AB76-FEC1E6CA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3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16D6-F324-F1F9-7935-9E512DC40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 err="1"/>
              <a:t>Sortari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4D123-359F-AB3B-F2CA-7130B487E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Grasu Julia</a:t>
            </a:r>
          </a:p>
          <a:p>
            <a:r>
              <a:rPr lang="en-US" sz="1800" dirty="0" err="1"/>
              <a:t>Grupa</a:t>
            </a:r>
            <a:r>
              <a:rPr lang="en-US" sz="1800" dirty="0"/>
              <a:t> 131, 2023</a:t>
            </a:r>
          </a:p>
        </p:txBody>
      </p:sp>
    </p:spTree>
    <p:extLst>
      <p:ext uri="{BB962C8B-B14F-4D97-AF65-F5344CB8AC3E}">
        <p14:creationId xmlns:p14="http://schemas.microsoft.com/office/powerpoint/2010/main" val="421489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28E6-D7AC-E9F2-7DC5-5FE1117F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221" y="320143"/>
            <a:ext cx="3147558" cy="1493311"/>
          </a:xfrm>
        </p:spPr>
        <p:txBody>
          <a:bodyPr/>
          <a:lstStyle/>
          <a:p>
            <a:r>
              <a:rPr lang="en-US" dirty="0"/>
              <a:t>max &lt; 10^5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9D5B12-8F9E-7F60-920C-F7C7BA3D20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905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2E3-F6B2-4623-9AA6-5D97E326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1" y="-89054"/>
            <a:ext cx="9905998" cy="1478570"/>
          </a:xfrm>
        </p:spPr>
        <p:txBody>
          <a:bodyPr/>
          <a:lstStyle/>
          <a:p>
            <a:r>
              <a:rPr lang="en-US" dirty="0"/>
              <a:t>max &lt; 10^6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FDFF1A-07A2-DBBE-25E9-76B09CFC0B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709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7BF5-ADD2-E9A7-3A94-7EA5D811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099" y="0"/>
            <a:ext cx="9905998" cy="1478570"/>
          </a:xfrm>
        </p:spPr>
        <p:txBody>
          <a:bodyPr/>
          <a:lstStyle/>
          <a:p>
            <a:r>
              <a:rPr lang="en-US" dirty="0"/>
              <a:t>max &lt; 10^7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BF8D40-46FD-F510-91BA-A5EC41C613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134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8D05-BE34-FC89-322E-AEF68C2D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932C-B85A-7A3F-D66F-D4361D94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1719942"/>
            <a:ext cx="10426925" cy="5138058"/>
          </a:xfrm>
        </p:spPr>
        <p:txBody>
          <a:bodyPr>
            <a:norm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putine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, Bubble sort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o </a:t>
            </a:r>
            <a:r>
              <a:rPr lang="en-US" dirty="0" err="1"/>
              <a:t>performanta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buna.</a:t>
            </a:r>
          </a:p>
          <a:p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Counting sort ,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valoarea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</a:t>
            </a:r>
          </a:p>
          <a:p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produce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recursii</a:t>
            </a:r>
            <a:r>
              <a:rPr lang="en-US" dirty="0"/>
              <a:t> pe </a:t>
            </a:r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interschimbare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Performata</a:t>
            </a:r>
            <a:r>
              <a:rPr lang="en-US" dirty="0"/>
              <a:t> Shell sort-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scade</a:t>
            </a:r>
            <a:r>
              <a:rPr lang="en-US" dirty="0"/>
              <a:t> o data cu </a:t>
            </a:r>
            <a:r>
              <a:rPr lang="en-US" dirty="0" err="1"/>
              <a:t>cresterea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valorilor</a:t>
            </a:r>
            <a:r>
              <a:rPr lang="en-US" dirty="0"/>
              <a:t> sale</a:t>
            </a:r>
          </a:p>
          <a:p>
            <a:r>
              <a:rPr lang="en-US" dirty="0"/>
              <a:t> </a:t>
            </a:r>
            <a:r>
              <a:rPr lang="en-US" dirty="0" err="1"/>
              <a:t>RadixSort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eficente</a:t>
            </a:r>
            <a:r>
              <a:rPr lang="en-US" dirty="0"/>
              <a:t>, </a:t>
            </a:r>
            <a:r>
              <a:rPr lang="en-US" dirty="0" err="1"/>
              <a:t>performand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</a:t>
            </a:r>
            <a:r>
              <a:rPr lang="en-US" dirty="0" err="1"/>
              <a:t>numarare</a:t>
            </a:r>
            <a:r>
              <a:rPr lang="en-US" dirty="0"/>
              <a:t> </a:t>
            </a:r>
            <a:r>
              <a:rPr lang="en-US" dirty="0" err="1"/>
              <a:t>superioare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7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2722-3880-B5F5-CC57-8E264960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D422-4B78-4A97-3C11-28B0A8D3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9542"/>
          </a:xfrm>
        </p:spPr>
        <p:txBody>
          <a:bodyPr>
            <a:normAutofit/>
          </a:bodyPr>
          <a:lstStyle/>
          <a:p>
            <a:r>
              <a:rPr lang="en-US" dirty="0"/>
              <a:t>Merge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Radix Sort</a:t>
            </a:r>
          </a:p>
          <a:p>
            <a:r>
              <a:rPr lang="en-US" dirty="0"/>
              <a:t>Shell Sort</a:t>
            </a:r>
          </a:p>
          <a:p>
            <a:r>
              <a:rPr lang="en-US" dirty="0"/>
              <a:t>Counting Sort</a:t>
            </a:r>
          </a:p>
          <a:p>
            <a:r>
              <a:rPr lang="en-US" dirty="0" err="1"/>
              <a:t>Grafice</a:t>
            </a:r>
            <a:endParaRPr lang="en-US" dirty="0"/>
          </a:p>
          <a:p>
            <a:r>
              <a:rPr lang="en-US" dirty="0" err="1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9322-AB28-900D-A9F1-68F16408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4089"/>
            <a:ext cx="9905998" cy="1478570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9BBC-933B-9BFD-951C-6C9EA94C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2205945"/>
            <a:ext cx="4802188" cy="3541714"/>
          </a:xfrm>
        </p:spPr>
        <p:txBody>
          <a:bodyPr/>
          <a:lstStyle/>
          <a:p>
            <a:r>
              <a:rPr lang="pt-BR" dirty="0"/>
              <a:t>Time Complexity	      O(n Log n)</a:t>
            </a:r>
          </a:p>
          <a:p>
            <a:r>
              <a:rPr lang="pt-BR" dirty="0"/>
              <a:t>Best Case	                 O(n Log n)</a:t>
            </a:r>
          </a:p>
          <a:p>
            <a:r>
              <a:rPr lang="pt-BR" dirty="0"/>
              <a:t>Worst Case          	      O(n Log n)</a:t>
            </a:r>
          </a:p>
          <a:p>
            <a:r>
              <a:rPr lang="pt-BR" dirty="0"/>
              <a:t>Space Complexity	      O(n)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6A64D-2007-2C9E-8A04-20B18C0CE49E}"/>
              </a:ext>
            </a:extLst>
          </p:cNvPr>
          <p:cNvSpPr txBox="1"/>
          <p:nvPr/>
        </p:nvSpPr>
        <p:spPr>
          <a:xfrm>
            <a:off x="6466115" y="105002"/>
            <a:ext cx="72063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merge(long </a:t>
            </a:r>
            <a:r>
              <a:rPr lang="en-US" dirty="0" err="1"/>
              <a:t>arr</a:t>
            </a:r>
            <a:r>
              <a:rPr lang="en-US" dirty="0"/>
              <a:t>[], int l, int mid, int r){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0 , j = 0 , k = l;</a:t>
            </a:r>
          </a:p>
          <a:p>
            <a:r>
              <a:rPr lang="en-US" dirty="0"/>
              <a:t>    int n1 = mid - l + 1;</a:t>
            </a:r>
          </a:p>
          <a:p>
            <a:r>
              <a:rPr lang="en-US" dirty="0"/>
              <a:t>    int n2 = r - mid;</a:t>
            </a:r>
          </a:p>
          <a:p>
            <a:r>
              <a:rPr lang="en-US" dirty="0"/>
              <a:t>    int* arr1 = new int[n1];</a:t>
            </a:r>
          </a:p>
          <a:p>
            <a:r>
              <a:rPr lang="en-US" dirty="0"/>
              <a:t>    int* arr2 = new int[n2];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&lt;n1; </a:t>
            </a:r>
            <a:r>
              <a:rPr lang="en-US" dirty="0" err="1"/>
              <a:t>i</a:t>
            </a:r>
            <a:r>
              <a:rPr lang="en-US" dirty="0"/>
              <a:t>++) arr1[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 </a:t>
            </a:r>
            <a:r>
              <a:rPr lang="en-US" dirty="0" err="1"/>
              <a:t>l+i</a:t>
            </a:r>
            <a:r>
              <a:rPr lang="en-US" dirty="0"/>
              <a:t> ];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&lt;n2; </a:t>
            </a:r>
            <a:r>
              <a:rPr lang="en-US" dirty="0" err="1"/>
              <a:t>i</a:t>
            </a:r>
            <a:r>
              <a:rPr lang="en-US" dirty="0"/>
              <a:t>++) arr2[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 mid+i+1 ];</a:t>
            </a:r>
          </a:p>
          <a:p>
            <a:r>
              <a:rPr lang="en-US" dirty="0"/>
              <a:t>    while(</a:t>
            </a:r>
            <a:r>
              <a:rPr lang="en-US" dirty="0" err="1"/>
              <a:t>i</a:t>
            </a:r>
            <a:r>
              <a:rPr lang="en-US" dirty="0"/>
              <a:t> &lt; n1 &amp;&amp; j &lt; n2){</a:t>
            </a:r>
          </a:p>
          <a:p>
            <a:r>
              <a:rPr lang="en-US" dirty="0"/>
              <a:t>        if(arr1[</a:t>
            </a:r>
            <a:r>
              <a:rPr lang="en-US" dirty="0" err="1"/>
              <a:t>i</a:t>
            </a:r>
            <a:r>
              <a:rPr lang="en-US" dirty="0"/>
              <a:t>] &lt;= arr2[j]){</a:t>
            </a:r>
            <a:r>
              <a:rPr lang="en-US" dirty="0" err="1"/>
              <a:t>arr</a:t>
            </a:r>
            <a:r>
              <a:rPr lang="en-US" dirty="0"/>
              <a:t>[k] = arr1[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i</a:t>
            </a:r>
            <a:r>
              <a:rPr lang="en-US" dirty="0"/>
              <a:t>++;}</a:t>
            </a:r>
          </a:p>
          <a:p>
            <a:r>
              <a:rPr lang="en-US" dirty="0"/>
              <a:t>        else{</a:t>
            </a:r>
            <a:r>
              <a:rPr lang="en-US" dirty="0" err="1"/>
              <a:t>arr</a:t>
            </a:r>
            <a:r>
              <a:rPr lang="en-US" dirty="0"/>
              <a:t>[k] = arr2[j];</a:t>
            </a:r>
          </a:p>
          <a:p>
            <a:r>
              <a:rPr lang="en-US" dirty="0"/>
              <a:t>            </a:t>
            </a:r>
            <a:r>
              <a:rPr lang="en-US" dirty="0" err="1"/>
              <a:t>j++</a:t>
            </a:r>
            <a:r>
              <a:rPr lang="en-US" dirty="0"/>
              <a:t>;}</a:t>
            </a:r>
          </a:p>
          <a:p>
            <a:r>
              <a:rPr lang="en-US" dirty="0"/>
              <a:t>        k++;}</a:t>
            </a:r>
          </a:p>
          <a:p>
            <a:r>
              <a:rPr lang="en-US" dirty="0"/>
              <a:t>    while(</a:t>
            </a:r>
            <a:r>
              <a:rPr lang="en-US" dirty="0" err="1"/>
              <a:t>i</a:t>
            </a:r>
            <a:r>
              <a:rPr lang="en-US" dirty="0"/>
              <a:t> &lt; n1) </a:t>
            </a:r>
            <a:r>
              <a:rPr lang="en-US" dirty="0" err="1"/>
              <a:t>arr</a:t>
            </a:r>
            <a:r>
              <a:rPr lang="en-US" dirty="0"/>
              <a:t>[k++] = arr1[</a:t>
            </a:r>
            <a:r>
              <a:rPr lang="en-US" dirty="0" err="1"/>
              <a:t>i</a:t>
            </a:r>
            <a:r>
              <a:rPr lang="en-US" dirty="0"/>
              <a:t>++];</a:t>
            </a:r>
          </a:p>
          <a:p>
            <a:r>
              <a:rPr lang="en-US" dirty="0"/>
              <a:t>    while(j &lt; n2) </a:t>
            </a:r>
            <a:r>
              <a:rPr lang="en-US" dirty="0" err="1"/>
              <a:t>arr</a:t>
            </a:r>
            <a:r>
              <a:rPr lang="en-US" dirty="0"/>
              <a:t>[k++] = arr2[</a:t>
            </a:r>
            <a:r>
              <a:rPr lang="en-US" dirty="0" err="1"/>
              <a:t>j++</a:t>
            </a:r>
            <a:r>
              <a:rPr lang="en-US" dirty="0"/>
              <a:t>];</a:t>
            </a:r>
          </a:p>
          <a:p>
            <a:r>
              <a:rPr lang="en-US" dirty="0"/>
              <a:t>    delete[] arr1;</a:t>
            </a:r>
          </a:p>
          <a:p>
            <a:r>
              <a:rPr lang="en-US" dirty="0"/>
              <a:t>    delete[] arr2;}</a:t>
            </a:r>
          </a:p>
          <a:p>
            <a:r>
              <a:rPr lang="en-US" dirty="0"/>
              <a:t>void </a:t>
            </a:r>
            <a:r>
              <a:rPr lang="en-US" dirty="0" err="1"/>
              <a:t>mergeSort</a:t>
            </a:r>
            <a:r>
              <a:rPr lang="en-US" dirty="0"/>
              <a:t>(long </a:t>
            </a:r>
            <a:r>
              <a:rPr lang="en-US" dirty="0" err="1"/>
              <a:t>arr</a:t>
            </a:r>
            <a:r>
              <a:rPr lang="en-US" dirty="0"/>
              <a:t>[], int l, int r){</a:t>
            </a:r>
          </a:p>
          <a:p>
            <a:r>
              <a:rPr lang="en-US" dirty="0"/>
              <a:t>    if(l &lt; r){</a:t>
            </a:r>
          </a:p>
          <a:p>
            <a:r>
              <a:rPr lang="en-US" dirty="0"/>
              <a:t>        int mid = (l + r - 1) / 2;</a:t>
            </a:r>
          </a:p>
          <a:p>
            <a:r>
              <a:rPr lang="en-US" dirty="0"/>
              <a:t>       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mid);</a:t>
            </a:r>
          </a:p>
          <a:p>
            <a:r>
              <a:rPr lang="en-US" dirty="0"/>
              <a:t>       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mid+1, r);</a:t>
            </a:r>
          </a:p>
          <a:p>
            <a:r>
              <a:rPr lang="en-US" dirty="0"/>
              <a:t>        merge(</a:t>
            </a:r>
            <a:r>
              <a:rPr lang="en-US" dirty="0" err="1"/>
              <a:t>arr</a:t>
            </a:r>
            <a:r>
              <a:rPr lang="en-US" dirty="0"/>
              <a:t>, l, mid, r);}}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7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CEC5-2E1D-3495-7353-37A01FFB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B5F8-200C-437C-46F7-037D6D32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5216"/>
            <a:ext cx="3887788" cy="2855913"/>
          </a:xfrm>
        </p:spPr>
        <p:txBody>
          <a:bodyPr/>
          <a:lstStyle/>
          <a:p>
            <a:r>
              <a:rPr lang="en-US" dirty="0"/>
              <a:t>Space complexity     O(1)</a:t>
            </a:r>
          </a:p>
          <a:p>
            <a:r>
              <a:rPr lang="en-US" dirty="0"/>
              <a:t>Best case         O(</a:t>
            </a:r>
            <a:r>
              <a:rPr lang="en-US" dirty="0" err="1"/>
              <a:t>n+k</a:t>
            </a:r>
            <a:r>
              <a:rPr lang="en-US" dirty="0"/>
              <a:t>)</a:t>
            </a:r>
          </a:p>
          <a:p>
            <a:r>
              <a:rPr lang="en-US" dirty="0"/>
              <a:t>Worst case      O(</a:t>
            </a:r>
            <a:r>
              <a:rPr lang="en-US" dirty="0" err="1"/>
              <a:t>n+k</a:t>
            </a:r>
            <a:r>
              <a:rPr lang="en-US" dirty="0"/>
              <a:t>)</a:t>
            </a:r>
          </a:p>
          <a:p>
            <a:r>
              <a:rPr lang="en-US" dirty="0"/>
              <a:t>Average case  O(</a:t>
            </a:r>
            <a:r>
              <a:rPr lang="en-US" dirty="0" err="1"/>
              <a:t>n+k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F555-2E36-4A3E-0DC0-76F3FAA13E26}"/>
              </a:ext>
            </a:extLst>
          </p:cNvPr>
          <p:cNvSpPr txBox="1"/>
          <p:nvPr/>
        </p:nvSpPr>
        <p:spPr>
          <a:xfrm>
            <a:off x="6094412" y="618518"/>
            <a:ext cx="5562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interschimbare</a:t>
            </a:r>
            <a:r>
              <a:rPr lang="en-US" dirty="0"/>
              <a:t>(long *var1, long *var2) {</a:t>
            </a:r>
          </a:p>
          <a:p>
            <a:r>
              <a:rPr lang="en-US" dirty="0"/>
              <a:t>    *var1 ^= *var2;</a:t>
            </a:r>
          </a:p>
          <a:p>
            <a:r>
              <a:rPr lang="en-US" dirty="0"/>
              <a:t>    *var2 ^= *var1;</a:t>
            </a:r>
          </a:p>
          <a:p>
            <a:r>
              <a:rPr lang="en-US" dirty="0"/>
              <a:t>    *var1 ^= *var2;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bubbleSort</a:t>
            </a:r>
            <a:r>
              <a:rPr lang="en-US" dirty="0"/>
              <a:t>(long vector[], int n)</a:t>
            </a:r>
          </a:p>
          <a:p>
            <a:endParaRPr lang="en-US" dirty="0"/>
          </a:p>
          <a:p>
            <a:r>
              <a:rPr lang="en-US" dirty="0"/>
              <a:t>    {int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n-i-1;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{bool </a:t>
            </a:r>
            <a:r>
              <a:rPr lang="en-US" dirty="0" err="1"/>
              <a:t>interschimbat</a:t>
            </a:r>
            <a:r>
              <a:rPr lang="en-US" dirty="0"/>
              <a:t> = false;</a:t>
            </a:r>
          </a:p>
          <a:p>
            <a:endParaRPr lang="en-US" dirty="0"/>
          </a:p>
          <a:p>
            <a:r>
              <a:rPr lang="en-US" dirty="0"/>
              <a:t>        for (j = 0; j &lt; n-i-1;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   { if (vector[j] &gt; vector[j+1])</a:t>
            </a:r>
          </a:p>
          <a:p>
            <a:r>
              <a:rPr lang="en-US" dirty="0"/>
              <a:t>               {</a:t>
            </a:r>
            <a:r>
              <a:rPr lang="en-US" dirty="0" err="1"/>
              <a:t>interschimbare</a:t>
            </a:r>
            <a:r>
              <a:rPr lang="en-US" dirty="0"/>
              <a:t>(&amp;vector[j], &amp;vector[j+1]);</a:t>
            </a:r>
          </a:p>
          <a:p>
            <a:r>
              <a:rPr lang="en-US" dirty="0"/>
              <a:t>                </a:t>
            </a:r>
            <a:r>
              <a:rPr lang="en-US" dirty="0" err="1"/>
              <a:t>interschimbat</a:t>
            </a:r>
            <a:r>
              <a:rPr lang="en-US" dirty="0"/>
              <a:t> = true;}}</a:t>
            </a:r>
          </a:p>
          <a:p>
            <a:r>
              <a:rPr lang="en-US" dirty="0"/>
              <a:t>           if(</a:t>
            </a:r>
            <a:r>
              <a:rPr lang="en-US" dirty="0" err="1"/>
              <a:t>interschimbat</a:t>
            </a:r>
            <a:r>
              <a:rPr lang="en-US" dirty="0"/>
              <a:t> == false)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55AD-D592-45E5-7AEA-6B1B96B9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D181-7437-1828-E894-F1AAB009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6" y="2097088"/>
            <a:ext cx="5150530" cy="3694113"/>
          </a:xfrm>
        </p:spPr>
        <p:txBody>
          <a:bodyPr>
            <a:normAutofit/>
          </a:bodyPr>
          <a:lstStyle/>
          <a:p>
            <a:r>
              <a:rPr lang="pt-BR" dirty="0"/>
              <a:t>Space complexity O(n+k)</a:t>
            </a:r>
          </a:p>
          <a:p>
            <a:r>
              <a:rPr lang="pt-BR" dirty="0"/>
              <a:t>Best case             O(d(n + k))</a:t>
            </a:r>
          </a:p>
          <a:p>
            <a:r>
              <a:rPr lang="pt-BR" dirty="0"/>
              <a:t>Average case      O(d(n + k))</a:t>
            </a:r>
          </a:p>
          <a:p>
            <a:r>
              <a:rPr lang="pt-BR" dirty="0"/>
              <a:t>Worst case          O(d(n + k))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E2321-53DB-2DCB-86AE-6DC6B3E010DC}"/>
              </a:ext>
            </a:extLst>
          </p:cNvPr>
          <p:cNvSpPr txBox="1"/>
          <p:nvPr/>
        </p:nvSpPr>
        <p:spPr>
          <a:xfrm>
            <a:off x="6094412" y="-356652"/>
            <a:ext cx="538684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cifre</a:t>
            </a:r>
            <a:r>
              <a:rPr lang="en-US" dirty="0"/>
              <a:t>(long n){</a:t>
            </a:r>
          </a:p>
          <a:p>
            <a:r>
              <a:rPr lang="en-US" dirty="0"/>
              <a:t>    long counter = 0;</a:t>
            </a:r>
          </a:p>
          <a:p>
            <a:r>
              <a:rPr lang="en-US" dirty="0"/>
              <a:t>    while(n){counter++;</a:t>
            </a:r>
          </a:p>
          <a:p>
            <a:r>
              <a:rPr lang="en-US" dirty="0"/>
              <a:t>            n = n/10;}</a:t>
            </a:r>
          </a:p>
          <a:p>
            <a:r>
              <a:rPr lang="en-US" dirty="0"/>
              <a:t>    return counter;}</a:t>
            </a:r>
          </a:p>
          <a:p>
            <a:r>
              <a:rPr lang="en-US" dirty="0"/>
              <a:t>void </a:t>
            </a:r>
            <a:r>
              <a:rPr lang="en-US" dirty="0" err="1"/>
              <a:t>numara</a:t>
            </a:r>
            <a:r>
              <a:rPr lang="en-US" dirty="0"/>
              <a:t>(long v[],long </a:t>
            </a:r>
            <a:r>
              <a:rPr lang="en-US" dirty="0" err="1"/>
              <a:t>n,long</a:t>
            </a:r>
            <a:r>
              <a:rPr lang="en-US" dirty="0"/>
              <a:t> exp){</a:t>
            </a:r>
          </a:p>
          <a:p>
            <a:r>
              <a:rPr lang="en-US" dirty="0"/>
              <a:t>    long </a:t>
            </a:r>
            <a:r>
              <a:rPr lang="en-US" dirty="0" err="1"/>
              <a:t>cnt</a:t>
            </a:r>
            <a:r>
              <a:rPr lang="en-US" dirty="0"/>
              <a:t>[10];</a:t>
            </a:r>
          </a:p>
          <a:p>
            <a:r>
              <a:rPr lang="en-US" dirty="0"/>
              <a:t>    long *aux = new long[n];</a:t>
            </a:r>
          </a:p>
          <a:p>
            <a:r>
              <a:rPr lang="en-US" dirty="0"/>
              <a:t>    exp = pow(10,exp);</a:t>
            </a:r>
          </a:p>
          <a:p>
            <a:r>
              <a:rPr lang="en-US" dirty="0"/>
              <a:t>    zero(cnt,10);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 ;</a:t>
            </a:r>
            <a:r>
              <a:rPr lang="en-US" dirty="0" err="1"/>
              <a:t>i</a:t>
            </a:r>
            <a:r>
              <a:rPr lang="en-US" dirty="0"/>
              <a:t>++)</a:t>
            </a:r>
            <a:r>
              <a:rPr lang="en-US" dirty="0" err="1"/>
              <a:t>cnt</a:t>
            </a:r>
            <a:r>
              <a:rPr lang="en-US" dirty="0"/>
              <a:t>[(v[</a:t>
            </a:r>
            <a:r>
              <a:rPr lang="en-US" dirty="0" err="1"/>
              <a:t>i</a:t>
            </a:r>
            <a:r>
              <a:rPr lang="en-US" dirty="0"/>
              <a:t>]/exp)%10]++;</a:t>
            </a:r>
          </a:p>
          <a:p>
            <a:r>
              <a:rPr lang="en-US" dirty="0"/>
              <a:t>    </a:t>
            </a:r>
            <a:r>
              <a:rPr lang="en-US" dirty="0" err="1"/>
              <a:t>cnt</a:t>
            </a:r>
            <a:r>
              <a:rPr lang="en-US" dirty="0"/>
              <a:t>[0]--;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=1;i&lt;10;i++) </a:t>
            </a:r>
            <a:r>
              <a:rPr lang="en-US" dirty="0" err="1"/>
              <a:t>cnt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</a:t>
            </a:r>
            <a:r>
              <a:rPr lang="en-US" dirty="0" err="1"/>
              <a:t>cnt</a:t>
            </a:r>
            <a:r>
              <a:rPr lang="en-US" dirty="0"/>
              <a:t>[i-1];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=n-1;i&gt;=0;i--){aux[</a:t>
            </a:r>
            <a:r>
              <a:rPr lang="en-US" dirty="0" err="1"/>
              <a:t>cnt</a:t>
            </a:r>
            <a:r>
              <a:rPr lang="en-US" dirty="0"/>
              <a:t>[(v[</a:t>
            </a:r>
            <a:r>
              <a:rPr lang="en-US" dirty="0" err="1"/>
              <a:t>i</a:t>
            </a:r>
            <a:r>
              <a:rPr lang="en-US" dirty="0"/>
              <a:t>]/exp)%10]] = v[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                        </a:t>
            </a:r>
            <a:r>
              <a:rPr lang="en-US" dirty="0" err="1"/>
              <a:t>cnt</a:t>
            </a:r>
            <a:r>
              <a:rPr lang="en-US" dirty="0"/>
              <a:t>[(v[</a:t>
            </a:r>
            <a:r>
              <a:rPr lang="en-US" dirty="0" err="1"/>
              <a:t>i</a:t>
            </a:r>
            <a:r>
              <a:rPr lang="en-US" dirty="0"/>
              <a:t>]/exp)%10]--;}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++){v[</a:t>
            </a:r>
            <a:r>
              <a:rPr lang="en-US" dirty="0" err="1"/>
              <a:t>i</a:t>
            </a:r>
            <a:r>
              <a:rPr lang="en-US" dirty="0"/>
              <a:t>] = aux[</a:t>
            </a:r>
            <a:r>
              <a:rPr lang="en-US" dirty="0" err="1"/>
              <a:t>i</a:t>
            </a:r>
            <a:r>
              <a:rPr lang="en-US" dirty="0"/>
              <a:t>];}</a:t>
            </a:r>
          </a:p>
          <a:p>
            <a:r>
              <a:rPr lang="en-US" dirty="0"/>
              <a:t>    delete[] aux;}</a:t>
            </a:r>
          </a:p>
          <a:p>
            <a:r>
              <a:rPr lang="en-US" dirty="0"/>
              <a:t>void </a:t>
            </a:r>
            <a:r>
              <a:rPr lang="en-US" dirty="0" err="1"/>
              <a:t>radixSort</a:t>
            </a:r>
            <a:r>
              <a:rPr lang="en-US" dirty="0"/>
              <a:t>(long v[] , long n){</a:t>
            </a:r>
          </a:p>
          <a:p>
            <a:r>
              <a:rPr lang="en-US" dirty="0"/>
              <a:t>    long *aux = new long[n];</a:t>
            </a:r>
          </a:p>
          <a:p>
            <a:r>
              <a:rPr lang="en-US" dirty="0"/>
              <a:t>    long </a:t>
            </a:r>
            <a:r>
              <a:rPr lang="en-US" dirty="0" err="1"/>
              <a:t>nrPasi</a:t>
            </a:r>
            <a:r>
              <a:rPr lang="en-US" dirty="0"/>
              <a:t> = </a:t>
            </a:r>
            <a:r>
              <a:rPr lang="en-US" dirty="0" err="1"/>
              <a:t>cifre</a:t>
            </a:r>
            <a:r>
              <a:rPr lang="en-US" dirty="0"/>
              <a:t>(</a:t>
            </a:r>
            <a:r>
              <a:rPr lang="en-US" dirty="0" err="1"/>
              <a:t>maxx</a:t>
            </a:r>
            <a:r>
              <a:rPr lang="en-US" dirty="0"/>
              <a:t>(</a:t>
            </a:r>
            <a:r>
              <a:rPr lang="en-US" dirty="0" err="1"/>
              <a:t>v,n</a:t>
            </a:r>
            <a:r>
              <a:rPr lang="en-US" dirty="0"/>
              <a:t>));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nrPasi</a:t>
            </a:r>
            <a:r>
              <a:rPr lang="en-US" dirty="0"/>
              <a:t> 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zero(</a:t>
            </a:r>
            <a:r>
              <a:rPr lang="en-US" dirty="0" err="1"/>
              <a:t>aux,n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numara</a:t>
            </a:r>
            <a:r>
              <a:rPr lang="en-US" dirty="0"/>
              <a:t>(</a:t>
            </a:r>
            <a:r>
              <a:rPr lang="en-US" dirty="0" err="1"/>
              <a:t>v,n,i</a:t>
            </a:r>
            <a:r>
              <a:rPr lang="en-US" dirty="0"/>
              <a:t>);}</a:t>
            </a:r>
          </a:p>
          <a:p>
            <a:r>
              <a:rPr lang="en-US" dirty="0"/>
              <a:t>    delete[] aux;}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ACF5A-E0D4-DF09-511A-08C927A1C37D}"/>
              </a:ext>
            </a:extLst>
          </p:cNvPr>
          <p:cNvSpPr txBox="1"/>
          <p:nvPr/>
        </p:nvSpPr>
        <p:spPr>
          <a:xfrm>
            <a:off x="1457099" y="3944144"/>
            <a:ext cx="5041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void zero(long v[] , long n){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v[</a:t>
            </a:r>
            <a:r>
              <a:rPr lang="en-US" dirty="0" err="1"/>
              <a:t>i</a:t>
            </a:r>
            <a:r>
              <a:rPr lang="en-US" dirty="0"/>
              <a:t>] = 0;}</a:t>
            </a:r>
          </a:p>
          <a:p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maxx</a:t>
            </a:r>
            <a:r>
              <a:rPr lang="en-US" dirty="0"/>
              <a:t>(long v[] , long n){</a:t>
            </a:r>
          </a:p>
          <a:p>
            <a:r>
              <a:rPr lang="en-US" dirty="0"/>
              <a:t>    long maxim = 0;</a:t>
            </a:r>
          </a:p>
          <a:p>
            <a:r>
              <a:rPr lang="en-US" dirty="0"/>
              <a:t>    for(long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 ; </a:t>
            </a:r>
            <a:r>
              <a:rPr lang="en-US" dirty="0" err="1"/>
              <a:t>i</a:t>
            </a:r>
            <a:r>
              <a:rPr lang="en-US" dirty="0"/>
              <a:t>++) if(maxim &lt; v[</a:t>
            </a:r>
            <a:r>
              <a:rPr lang="en-US" dirty="0" err="1"/>
              <a:t>i</a:t>
            </a:r>
            <a:r>
              <a:rPr lang="en-US" dirty="0"/>
              <a:t>]) maxim = v[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return maxim;}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CE66-00EE-6C7B-DB14-B05F104F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3B63-D315-FAB6-963C-FB61FE67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42" y="2097088"/>
            <a:ext cx="4464730" cy="2583769"/>
          </a:xfrm>
        </p:spPr>
        <p:txBody>
          <a:bodyPr/>
          <a:lstStyle/>
          <a:p>
            <a:r>
              <a:rPr lang="en-US" dirty="0"/>
              <a:t>Best Case	        O(n*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Average Case      O(n*log(n)2)</a:t>
            </a:r>
          </a:p>
          <a:p>
            <a:r>
              <a:rPr lang="en-US" dirty="0"/>
              <a:t>Worst Case	        O(n2)</a:t>
            </a:r>
          </a:p>
          <a:p>
            <a:r>
              <a:rPr lang="en-US" dirty="0"/>
              <a:t>Space Complexity 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937F-2799-B2BA-782B-1CC01DA6741A}"/>
              </a:ext>
            </a:extLst>
          </p:cNvPr>
          <p:cNvSpPr txBox="1"/>
          <p:nvPr/>
        </p:nvSpPr>
        <p:spPr>
          <a:xfrm>
            <a:off x="5900057" y="1621592"/>
            <a:ext cx="510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shellSort</a:t>
            </a:r>
            <a:r>
              <a:rPr lang="en-US" dirty="0"/>
              <a:t>(long v[], long n)</a:t>
            </a:r>
          </a:p>
          <a:p>
            <a:r>
              <a:rPr lang="en-US" dirty="0"/>
              <a:t>    {for (int gap = n/2; gap &gt; 0; gap /= 2)</a:t>
            </a:r>
          </a:p>
          <a:p>
            <a:r>
              <a:rPr lang="en-US" dirty="0"/>
              <a:t>        {for (int </a:t>
            </a:r>
            <a:r>
              <a:rPr lang="en-US" dirty="0" err="1"/>
              <a:t>i</a:t>
            </a:r>
            <a:r>
              <a:rPr lang="en-US" dirty="0"/>
              <a:t> = gap;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 += 1)</a:t>
            </a:r>
          </a:p>
          <a:p>
            <a:r>
              <a:rPr lang="en-US" dirty="0"/>
              <a:t>            {long aux = v[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long j=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while(j &gt;= gap &amp;&amp; v[ j-gap ] &gt; aux){v[j] = v[j - gap];</a:t>
            </a:r>
          </a:p>
          <a:p>
            <a:r>
              <a:rPr lang="en-US" dirty="0"/>
              <a:t>                                                j = j-gap;}</a:t>
            </a:r>
          </a:p>
          <a:p>
            <a:r>
              <a:rPr lang="en-US" dirty="0"/>
              <a:t>            v[j] = aux;}}}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1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CBC8-2947-7B6C-5E35-5F6207D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C600-035C-988C-9E86-F047EEE4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8" y="2198914"/>
            <a:ext cx="4376056" cy="3374572"/>
          </a:xfrm>
        </p:spPr>
        <p:txBody>
          <a:bodyPr>
            <a:normAutofit/>
          </a:bodyPr>
          <a:lstStyle/>
          <a:p>
            <a:r>
              <a:rPr lang="pt-BR" dirty="0"/>
              <a:t>Best case  O(n + k)</a:t>
            </a:r>
          </a:p>
          <a:p>
            <a:r>
              <a:rPr lang="pt-BR" dirty="0"/>
              <a:t>Average case  O(n + k)</a:t>
            </a:r>
          </a:p>
          <a:p>
            <a:r>
              <a:rPr lang="pt-BR" dirty="0"/>
              <a:t>Worst case   O(n + k)</a:t>
            </a:r>
          </a:p>
          <a:p>
            <a:r>
              <a:rPr lang="pt-BR" dirty="0"/>
              <a:t>Time complexity O(n + k)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5F26B-1298-B7FE-96AF-F4194C5ACBEB}"/>
              </a:ext>
            </a:extLst>
          </p:cNvPr>
          <p:cNvSpPr txBox="1"/>
          <p:nvPr/>
        </p:nvSpPr>
        <p:spPr>
          <a:xfrm>
            <a:off x="5323114" y="-218153"/>
            <a:ext cx="589846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countingSort</a:t>
            </a:r>
            <a:r>
              <a:rPr lang="en-US" dirty="0"/>
              <a:t>(long vector[], int n) {</a:t>
            </a:r>
          </a:p>
          <a:p>
            <a:endParaRPr lang="en-US" dirty="0"/>
          </a:p>
          <a:p>
            <a:r>
              <a:rPr lang="en-US" dirty="0"/>
              <a:t>    int* aux = new int[n];</a:t>
            </a:r>
          </a:p>
          <a:p>
            <a:endParaRPr lang="en-US" dirty="0"/>
          </a:p>
          <a:p>
            <a:r>
              <a:rPr lang="en-US" dirty="0"/>
              <a:t>int max = vector[0];</a:t>
            </a:r>
          </a:p>
          <a:p>
            <a:endParaRPr lang="en-US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 if (vector[</a:t>
            </a:r>
            <a:r>
              <a:rPr lang="en-US" dirty="0" err="1"/>
              <a:t>i</a:t>
            </a:r>
            <a:r>
              <a:rPr lang="en-US" dirty="0"/>
              <a:t>] &gt; max) max = vector[</a:t>
            </a:r>
            <a:r>
              <a:rPr lang="en-US" dirty="0" err="1"/>
              <a:t>i</a:t>
            </a:r>
            <a:r>
              <a:rPr lang="en-US" dirty="0"/>
              <a:t>];}</a:t>
            </a:r>
          </a:p>
          <a:p>
            <a:r>
              <a:rPr lang="en-US" dirty="0"/>
              <a:t> int* </a:t>
            </a:r>
            <a:r>
              <a:rPr lang="en-US" dirty="0" err="1"/>
              <a:t>frecventa</a:t>
            </a:r>
            <a:r>
              <a:rPr lang="en-US" dirty="0"/>
              <a:t> = new int[max + 1];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max; ++</a:t>
            </a:r>
            <a:r>
              <a:rPr lang="en-US" dirty="0" err="1"/>
              <a:t>i</a:t>
            </a:r>
            <a:r>
              <a:rPr lang="en-US" dirty="0"/>
              <a:t>) {</a:t>
            </a:r>
            <a:r>
              <a:rPr lang="en-US" dirty="0" err="1"/>
              <a:t>frecventa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0;}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en-US" dirty="0" err="1"/>
              <a:t>frecventa</a:t>
            </a:r>
            <a:r>
              <a:rPr lang="en-US" dirty="0"/>
              <a:t>[vector[</a:t>
            </a:r>
            <a:r>
              <a:rPr lang="en-US" dirty="0" err="1"/>
              <a:t>i</a:t>
            </a:r>
            <a:r>
              <a:rPr lang="en-US" dirty="0"/>
              <a:t>]]++;}</a:t>
            </a:r>
          </a:p>
          <a:p>
            <a:r>
              <a:rPr lang="en-US" dirty="0"/>
              <a:t>    // </a:t>
            </a:r>
            <a:r>
              <a:rPr lang="en-US" dirty="0" err="1"/>
              <a:t>calculam</a:t>
            </a:r>
            <a:r>
              <a:rPr lang="en-US" dirty="0"/>
              <a:t>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totala</a:t>
            </a:r>
            <a:r>
              <a:rPr lang="en-US" dirty="0"/>
              <a:t> a </a:t>
            </a:r>
            <a:r>
              <a:rPr lang="en-US" dirty="0" err="1"/>
              <a:t>frecventei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in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max;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en-US" dirty="0" err="1"/>
              <a:t>frecventa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</a:t>
            </a:r>
            <a:r>
              <a:rPr lang="en-US" dirty="0" err="1"/>
              <a:t>frecventa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- 1];}</a:t>
            </a:r>
          </a:p>
          <a:p>
            <a:r>
              <a:rPr lang="en-US" dirty="0"/>
              <a:t>    //in </a:t>
            </a:r>
            <a:r>
              <a:rPr lang="en-US" dirty="0" err="1"/>
              <a:t>vectorul</a:t>
            </a:r>
            <a:r>
              <a:rPr lang="en-US" dirty="0"/>
              <a:t> </a:t>
            </a:r>
            <a:r>
              <a:rPr lang="en-US" dirty="0" err="1"/>
              <a:t>sortat</a:t>
            </a:r>
            <a:r>
              <a:rPr lang="en-US" dirty="0"/>
              <a:t>,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ii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alocat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totala</a:t>
            </a:r>
            <a:r>
              <a:rPr lang="en-US" dirty="0"/>
              <a:t> a </a:t>
            </a:r>
            <a:r>
              <a:rPr lang="en-US" dirty="0" err="1"/>
              <a:t>frecventelor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in </a:t>
            </a:r>
            <a:r>
              <a:rPr lang="en-US" dirty="0" err="1"/>
              <a:t>acel</a:t>
            </a:r>
            <a:r>
              <a:rPr lang="en-US" dirty="0"/>
              <a:t> moment - 1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n - 1; </a:t>
            </a:r>
            <a:r>
              <a:rPr lang="en-US" dirty="0" err="1"/>
              <a:t>i</a:t>
            </a:r>
            <a:r>
              <a:rPr lang="en-US" dirty="0"/>
              <a:t> &gt;= 0;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r>
              <a:rPr lang="en-US" dirty="0"/>
              <a:t>            {aux[</a:t>
            </a:r>
            <a:r>
              <a:rPr lang="en-US" dirty="0" err="1"/>
              <a:t>frecventa</a:t>
            </a:r>
            <a:r>
              <a:rPr lang="en-US" dirty="0"/>
              <a:t>[vector[</a:t>
            </a:r>
            <a:r>
              <a:rPr lang="en-US" dirty="0" err="1"/>
              <a:t>i</a:t>
            </a:r>
            <a:r>
              <a:rPr lang="en-US" dirty="0"/>
              <a:t>]] - 1] = vector[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</a:t>
            </a:r>
            <a:r>
              <a:rPr lang="en-US" dirty="0" err="1"/>
              <a:t>frecventa</a:t>
            </a:r>
            <a:r>
              <a:rPr lang="en-US" dirty="0"/>
              <a:t>[vector[</a:t>
            </a:r>
            <a:r>
              <a:rPr lang="en-US" dirty="0" err="1"/>
              <a:t>i</a:t>
            </a:r>
            <a:r>
              <a:rPr lang="en-US" dirty="0"/>
              <a:t>]]--;}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vector[</a:t>
            </a:r>
            <a:r>
              <a:rPr lang="en-US" dirty="0" err="1"/>
              <a:t>i</a:t>
            </a:r>
            <a:r>
              <a:rPr lang="en-US" dirty="0"/>
              <a:t>] = aux[</a:t>
            </a:r>
            <a:r>
              <a:rPr lang="en-US" dirty="0" err="1"/>
              <a:t>i</a:t>
            </a:r>
            <a:r>
              <a:rPr lang="en-US" dirty="0"/>
              <a:t>];}</a:t>
            </a:r>
          </a:p>
          <a:p>
            <a:r>
              <a:rPr lang="en-US" dirty="0"/>
              <a:t>    delete[] aux;</a:t>
            </a:r>
          </a:p>
          <a:p>
            <a:r>
              <a:rPr lang="en-US" dirty="0"/>
              <a:t>    delete[] </a:t>
            </a:r>
            <a:r>
              <a:rPr lang="en-US" dirty="0" err="1"/>
              <a:t>frecventa</a:t>
            </a:r>
            <a:r>
              <a:rPr lang="en-US" dirty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78643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75B2-44B7-35F6-D816-C8558015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564" y="128661"/>
            <a:ext cx="3212872" cy="1478570"/>
          </a:xfrm>
        </p:spPr>
        <p:txBody>
          <a:bodyPr/>
          <a:lstStyle/>
          <a:p>
            <a:r>
              <a:rPr lang="en-US" dirty="0"/>
              <a:t>max &lt; 10^3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8BFFFED-77CD-502A-AA6C-244412A61B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123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2EA8-2594-929F-6C4D-6A2A5150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328" y="106889"/>
            <a:ext cx="2723015" cy="1471540"/>
          </a:xfrm>
        </p:spPr>
        <p:txBody>
          <a:bodyPr/>
          <a:lstStyle/>
          <a:p>
            <a:r>
              <a:rPr lang="en-US" dirty="0"/>
              <a:t>max &lt; 10^4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CE0813-8EA8-B6E2-1D96-C76D5ABD95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0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3037</TotalTime>
  <Words>1414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Sortari</vt:lpstr>
      <vt:lpstr>Cuprins</vt:lpstr>
      <vt:lpstr>Merge sort</vt:lpstr>
      <vt:lpstr>Bubble sort</vt:lpstr>
      <vt:lpstr>Radix sort</vt:lpstr>
      <vt:lpstr>Shell sort</vt:lpstr>
      <vt:lpstr>Counting sort</vt:lpstr>
      <vt:lpstr>max &lt; 10^3</vt:lpstr>
      <vt:lpstr>max &lt; 10^4</vt:lpstr>
      <vt:lpstr>max &lt; 10^5</vt:lpstr>
      <vt:lpstr>max &lt; 10^6</vt:lpstr>
      <vt:lpstr>max &lt; 10^7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Julia Grasu</dc:creator>
  <cp:lastModifiedBy>Julia Grasu</cp:lastModifiedBy>
  <cp:revision>3</cp:revision>
  <dcterms:created xsi:type="dcterms:W3CDTF">2023-03-21T22:44:40Z</dcterms:created>
  <dcterms:modified xsi:type="dcterms:W3CDTF">2023-04-01T12:41:39Z</dcterms:modified>
</cp:coreProperties>
</file>