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67" r:id="rId4"/>
    <p:sldId id="257" r:id="rId5"/>
    <p:sldId id="270" r:id="rId6"/>
    <p:sldId id="271" r:id="rId7"/>
    <p:sldId id="260" r:id="rId8"/>
    <p:sldId id="264" r:id="rId9"/>
    <p:sldId id="26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6"/>
    <p:restoredTop sz="96197"/>
  </p:normalViewPr>
  <p:slideViewPr>
    <p:cSldViewPr snapToGrid="0" snapToObjects="1">
      <p:cViewPr varScale="1">
        <p:scale>
          <a:sx n="109" d="100"/>
          <a:sy n="109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67B3C-A5F2-4BE0-8DB4-3A96D01C5AB1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3174C0B-40FE-4BBC-8C63-6559558BD20B}">
      <dgm:prSet/>
      <dgm:spPr/>
      <dgm:t>
        <a:bodyPr/>
        <a:lstStyle/>
        <a:p>
          <a:r>
            <a:rPr lang="en-US" dirty="0"/>
            <a:t>Who are we? Who are you? What is Julia?</a:t>
          </a:r>
        </a:p>
      </dgm:t>
    </dgm:pt>
    <dgm:pt modelId="{AA83F184-5120-45A2-AE46-DCD2010FD0A7}" type="parTrans" cxnId="{CFE5FCF8-F6F4-4059-B9A4-4EE115469338}">
      <dgm:prSet/>
      <dgm:spPr/>
      <dgm:t>
        <a:bodyPr/>
        <a:lstStyle/>
        <a:p>
          <a:endParaRPr lang="en-US"/>
        </a:p>
      </dgm:t>
    </dgm:pt>
    <dgm:pt modelId="{DDADB445-14C6-410C-AD8B-AE26A2E7E2C6}" type="sibTrans" cxnId="{CFE5FCF8-F6F4-4059-B9A4-4EE115469338}">
      <dgm:prSet/>
      <dgm:spPr/>
      <dgm:t>
        <a:bodyPr/>
        <a:lstStyle/>
        <a:p>
          <a:endParaRPr lang="en-US"/>
        </a:p>
      </dgm:t>
    </dgm:pt>
    <dgm:pt modelId="{CF32C3BB-5D8F-6C44-A460-83F95FD929F5}">
      <dgm:prSet/>
      <dgm:spPr/>
      <dgm:t>
        <a:bodyPr/>
        <a:lstStyle/>
        <a:p>
          <a:r>
            <a:rPr lang="en-US" dirty="0"/>
            <a:t>Intro to Pluto notebooks</a:t>
          </a:r>
        </a:p>
      </dgm:t>
    </dgm:pt>
    <dgm:pt modelId="{E07C0138-B4CA-1F46-8252-29EAA8E8423B}" type="parTrans" cxnId="{2CE0CB65-AD6D-B146-AC82-B26844157E74}">
      <dgm:prSet/>
      <dgm:spPr/>
      <dgm:t>
        <a:bodyPr/>
        <a:lstStyle/>
        <a:p>
          <a:endParaRPr lang="en-US"/>
        </a:p>
      </dgm:t>
    </dgm:pt>
    <dgm:pt modelId="{B196028F-9E3E-6042-B5A7-AD9CCED0AA77}" type="sibTrans" cxnId="{2CE0CB65-AD6D-B146-AC82-B26844157E74}">
      <dgm:prSet/>
      <dgm:spPr/>
      <dgm:t>
        <a:bodyPr/>
        <a:lstStyle/>
        <a:p>
          <a:endParaRPr lang="en-US"/>
        </a:p>
      </dgm:t>
    </dgm:pt>
    <dgm:pt modelId="{FE7DB927-7A19-FC40-A048-C44B8A170369}">
      <dgm:prSet/>
      <dgm:spPr/>
      <dgm:t>
        <a:bodyPr/>
        <a:lstStyle/>
        <a:p>
          <a:r>
            <a:rPr lang="en-US" dirty="0"/>
            <a:t>The interactive Julia REPL</a:t>
          </a:r>
        </a:p>
      </dgm:t>
    </dgm:pt>
    <dgm:pt modelId="{0671BAE8-16D4-404C-8C80-3406866CEB2C}" type="sibTrans" cxnId="{BB2D66C4-AE67-4B4A-8447-AD42C480FB47}">
      <dgm:prSet/>
      <dgm:spPr/>
      <dgm:t>
        <a:bodyPr/>
        <a:lstStyle/>
        <a:p>
          <a:endParaRPr lang="en-US"/>
        </a:p>
      </dgm:t>
    </dgm:pt>
    <dgm:pt modelId="{10DC77E8-CB99-824A-BE7D-2E16148D86DC}" type="parTrans" cxnId="{BB2D66C4-AE67-4B4A-8447-AD42C480FB47}">
      <dgm:prSet/>
      <dgm:spPr/>
      <dgm:t>
        <a:bodyPr/>
        <a:lstStyle/>
        <a:p>
          <a:endParaRPr lang="en-US"/>
        </a:p>
      </dgm:t>
    </dgm:pt>
    <dgm:pt modelId="{39326879-E7D1-344F-951A-A406B8C28CBD}" type="pres">
      <dgm:prSet presAssocID="{96267B3C-A5F2-4BE0-8DB4-3A96D01C5AB1}" presName="outerComposite" presStyleCnt="0">
        <dgm:presLayoutVars>
          <dgm:chMax val="5"/>
          <dgm:dir/>
          <dgm:resizeHandles val="exact"/>
        </dgm:presLayoutVars>
      </dgm:prSet>
      <dgm:spPr/>
    </dgm:pt>
    <dgm:pt modelId="{58B96854-BA52-B94A-AF5B-936E1B06B7EC}" type="pres">
      <dgm:prSet presAssocID="{96267B3C-A5F2-4BE0-8DB4-3A96D01C5AB1}" presName="dummyMaxCanvas" presStyleCnt="0">
        <dgm:presLayoutVars/>
      </dgm:prSet>
      <dgm:spPr/>
    </dgm:pt>
    <dgm:pt modelId="{44777C31-4FFD-3040-97AE-D6D145114A6E}" type="pres">
      <dgm:prSet presAssocID="{96267B3C-A5F2-4BE0-8DB4-3A96D01C5AB1}" presName="ThreeNodes_1" presStyleLbl="node1" presStyleIdx="0" presStyleCnt="3">
        <dgm:presLayoutVars>
          <dgm:bulletEnabled val="1"/>
        </dgm:presLayoutVars>
      </dgm:prSet>
      <dgm:spPr/>
    </dgm:pt>
    <dgm:pt modelId="{715F69CB-15A3-2645-A50D-35489150BEEF}" type="pres">
      <dgm:prSet presAssocID="{96267B3C-A5F2-4BE0-8DB4-3A96D01C5AB1}" presName="ThreeNodes_2" presStyleLbl="node1" presStyleIdx="1" presStyleCnt="3">
        <dgm:presLayoutVars>
          <dgm:bulletEnabled val="1"/>
        </dgm:presLayoutVars>
      </dgm:prSet>
      <dgm:spPr/>
    </dgm:pt>
    <dgm:pt modelId="{44C3328D-4C2B-B04A-A10D-D8B572B227D3}" type="pres">
      <dgm:prSet presAssocID="{96267B3C-A5F2-4BE0-8DB4-3A96D01C5AB1}" presName="ThreeNodes_3" presStyleLbl="node1" presStyleIdx="2" presStyleCnt="3">
        <dgm:presLayoutVars>
          <dgm:bulletEnabled val="1"/>
        </dgm:presLayoutVars>
      </dgm:prSet>
      <dgm:spPr/>
    </dgm:pt>
    <dgm:pt modelId="{B92D9D7A-56AD-7043-87AF-7CB552A85D04}" type="pres">
      <dgm:prSet presAssocID="{96267B3C-A5F2-4BE0-8DB4-3A96D01C5AB1}" presName="ThreeConn_1-2" presStyleLbl="fgAccFollowNode1" presStyleIdx="0" presStyleCnt="2">
        <dgm:presLayoutVars>
          <dgm:bulletEnabled val="1"/>
        </dgm:presLayoutVars>
      </dgm:prSet>
      <dgm:spPr/>
    </dgm:pt>
    <dgm:pt modelId="{77D8F8AC-FD77-5B4C-AB0D-B948A471E497}" type="pres">
      <dgm:prSet presAssocID="{96267B3C-A5F2-4BE0-8DB4-3A96D01C5AB1}" presName="ThreeConn_2-3" presStyleLbl="fgAccFollowNode1" presStyleIdx="1" presStyleCnt="2">
        <dgm:presLayoutVars>
          <dgm:bulletEnabled val="1"/>
        </dgm:presLayoutVars>
      </dgm:prSet>
      <dgm:spPr/>
    </dgm:pt>
    <dgm:pt modelId="{6788E016-E95F-DB49-AB7F-FB623276A096}" type="pres">
      <dgm:prSet presAssocID="{96267B3C-A5F2-4BE0-8DB4-3A96D01C5AB1}" presName="ThreeNodes_1_text" presStyleLbl="node1" presStyleIdx="2" presStyleCnt="3">
        <dgm:presLayoutVars>
          <dgm:bulletEnabled val="1"/>
        </dgm:presLayoutVars>
      </dgm:prSet>
      <dgm:spPr/>
    </dgm:pt>
    <dgm:pt modelId="{F7A0E340-D2C1-3946-A73A-51ABAB5142D0}" type="pres">
      <dgm:prSet presAssocID="{96267B3C-A5F2-4BE0-8DB4-3A96D01C5AB1}" presName="ThreeNodes_2_text" presStyleLbl="node1" presStyleIdx="2" presStyleCnt="3">
        <dgm:presLayoutVars>
          <dgm:bulletEnabled val="1"/>
        </dgm:presLayoutVars>
      </dgm:prSet>
      <dgm:spPr/>
    </dgm:pt>
    <dgm:pt modelId="{A9103CC1-2C93-0648-ADF3-C188664EB57C}" type="pres">
      <dgm:prSet presAssocID="{96267B3C-A5F2-4BE0-8DB4-3A96D01C5AB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672580E-CC30-DF43-BC82-9E7F8B6833FC}" type="presOf" srcId="{DDADB445-14C6-410C-AD8B-AE26A2E7E2C6}" destId="{B92D9D7A-56AD-7043-87AF-7CB552A85D04}" srcOrd="0" destOrd="0" presId="urn:microsoft.com/office/officeart/2005/8/layout/vProcess5"/>
    <dgm:cxn modelId="{D9EA5955-C0C5-A248-8548-1D93C97DE2C2}" type="presOf" srcId="{0671BAE8-16D4-404C-8C80-3406866CEB2C}" destId="{77D8F8AC-FD77-5B4C-AB0D-B948A471E497}" srcOrd="0" destOrd="0" presId="urn:microsoft.com/office/officeart/2005/8/layout/vProcess5"/>
    <dgm:cxn modelId="{F461A35D-BE12-CB49-B35B-167AD58F0459}" type="presOf" srcId="{A3174C0B-40FE-4BBC-8C63-6559558BD20B}" destId="{44777C31-4FFD-3040-97AE-D6D145114A6E}" srcOrd="0" destOrd="0" presId="urn:microsoft.com/office/officeart/2005/8/layout/vProcess5"/>
    <dgm:cxn modelId="{CFF96363-58CB-EC4A-8199-27E12CC38270}" type="presOf" srcId="{FE7DB927-7A19-FC40-A048-C44B8A170369}" destId="{715F69CB-15A3-2645-A50D-35489150BEEF}" srcOrd="0" destOrd="0" presId="urn:microsoft.com/office/officeart/2005/8/layout/vProcess5"/>
    <dgm:cxn modelId="{2CE0CB65-AD6D-B146-AC82-B26844157E74}" srcId="{96267B3C-A5F2-4BE0-8DB4-3A96D01C5AB1}" destId="{CF32C3BB-5D8F-6C44-A460-83F95FD929F5}" srcOrd="2" destOrd="0" parTransId="{E07C0138-B4CA-1F46-8252-29EAA8E8423B}" sibTransId="{B196028F-9E3E-6042-B5A7-AD9CCED0AA77}"/>
    <dgm:cxn modelId="{63A8A571-D7FB-9048-914E-70A5D335E472}" type="presOf" srcId="{CF32C3BB-5D8F-6C44-A460-83F95FD929F5}" destId="{44C3328D-4C2B-B04A-A10D-D8B572B227D3}" srcOrd="0" destOrd="0" presId="urn:microsoft.com/office/officeart/2005/8/layout/vProcess5"/>
    <dgm:cxn modelId="{74EE9EA5-453C-B64A-A30A-5B5E6561E7BE}" type="presOf" srcId="{A3174C0B-40FE-4BBC-8C63-6559558BD20B}" destId="{6788E016-E95F-DB49-AB7F-FB623276A096}" srcOrd="1" destOrd="0" presId="urn:microsoft.com/office/officeart/2005/8/layout/vProcess5"/>
    <dgm:cxn modelId="{FF7A8AC2-6ED9-B046-AD87-D1D04EBC0704}" type="presOf" srcId="{96267B3C-A5F2-4BE0-8DB4-3A96D01C5AB1}" destId="{39326879-E7D1-344F-951A-A406B8C28CBD}" srcOrd="0" destOrd="0" presId="urn:microsoft.com/office/officeart/2005/8/layout/vProcess5"/>
    <dgm:cxn modelId="{BB2D66C4-AE67-4B4A-8447-AD42C480FB47}" srcId="{96267B3C-A5F2-4BE0-8DB4-3A96D01C5AB1}" destId="{FE7DB927-7A19-FC40-A048-C44B8A170369}" srcOrd="1" destOrd="0" parTransId="{10DC77E8-CB99-824A-BE7D-2E16148D86DC}" sibTransId="{0671BAE8-16D4-404C-8C80-3406866CEB2C}"/>
    <dgm:cxn modelId="{2F59F0EA-3C08-BC41-85E3-4A8980066177}" type="presOf" srcId="{FE7DB927-7A19-FC40-A048-C44B8A170369}" destId="{F7A0E340-D2C1-3946-A73A-51ABAB5142D0}" srcOrd="1" destOrd="0" presId="urn:microsoft.com/office/officeart/2005/8/layout/vProcess5"/>
    <dgm:cxn modelId="{CFE5FCF8-F6F4-4059-B9A4-4EE115469338}" srcId="{96267B3C-A5F2-4BE0-8DB4-3A96D01C5AB1}" destId="{A3174C0B-40FE-4BBC-8C63-6559558BD20B}" srcOrd="0" destOrd="0" parTransId="{AA83F184-5120-45A2-AE46-DCD2010FD0A7}" sibTransId="{DDADB445-14C6-410C-AD8B-AE26A2E7E2C6}"/>
    <dgm:cxn modelId="{18EC5EFB-B876-0849-B6E9-851E6BEA573E}" type="presOf" srcId="{CF32C3BB-5D8F-6C44-A460-83F95FD929F5}" destId="{A9103CC1-2C93-0648-ADF3-C188664EB57C}" srcOrd="1" destOrd="0" presId="urn:microsoft.com/office/officeart/2005/8/layout/vProcess5"/>
    <dgm:cxn modelId="{920E3249-F59D-5844-9236-5CAA89353BE5}" type="presParOf" srcId="{39326879-E7D1-344F-951A-A406B8C28CBD}" destId="{58B96854-BA52-B94A-AF5B-936E1B06B7EC}" srcOrd="0" destOrd="0" presId="urn:microsoft.com/office/officeart/2005/8/layout/vProcess5"/>
    <dgm:cxn modelId="{09CFF341-3E0A-3645-9DFC-A6F1840C7C76}" type="presParOf" srcId="{39326879-E7D1-344F-951A-A406B8C28CBD}" destId="{44777C31-4FFD-3040-97AE-D6D145114A6E}" srcOrd="1" destOrd="0" presId="urn:microsoft.com/office/officeart/2005/8/layout/vProcess5"/>
    <dgm:cxn modelId="{BD66733F-4AA3-4B42-A689-613C6F47D04A}" type="presParOf" srcId="{39326879-E7D1-344F-951A-A406B8C28CBD}" destId="{715F69CB-15A3-2645-A50D-35489150BEEF}" srcOrd="2" destOrd="0" presId="urn:microsoft.com/office/officeart/2005/8/layout/vProcess5"/>
    <dgm:cxn modelId="{E51C5C39-DA0C-1B4A-80B0-8D22EDD85AB5}" type="presParOf" srcId="{39326879-E7D1-344F-951A-A406B8C28CBD}" destId="{44C3328D-4C2B-B04A-A10D-D8B572B227D3}" srcOrd="3" destOrd="0" presId="urn:microsoft.com/office/officeart/2005/8/layout/vProcess5"/>
    <dgm:cxn modelId="{65A5BBBD-66A3-BD47-9A8B-0C0FF41F6407}" type="presParOf" srcId="{39326879-E7D1-344F-951A-A406B8C28CBD}" destId="{B92D9D7A-56AD-7043-87AF-7CB552A85D04}" srcOrd="4" destOrd="0" presId="urn:microsoft.com/office/officeart/2005/8/layout/vProcess5"/>
    <dgm:cxn modelId="{A71FC14D-A91F-1449-AE33-22FD707A7D81}" type="presParOf" srcId="{39326879-E7D1-344F-951A-A406B8C28CBD}" destId="{77D8F8AC-FD77-5B4C-AB0D-B948A471E497}" srcOrd="5" destOrd="0" presId="urn:microsoft.com/office/officeart/2005/8/layout/vProcess5"/>
    <dgm:cxn modelId="{78E0EB9A-5374-454D-AEEE-AE2ECCD5F235}" type="presParOf" srcId="{39326879-E7D1-344F-951A-A406B8C28CBD}" destId="{6788E016-E95F-DB49-AB7F-FB623276A096}" srcOrd="6" destOrd="0" presId="urn:microsoft.com/office/officeart/2005/8/layout/vProcess5"/>
    <dgm:cxn modelId="{93BE64FD-2DF4-AE49-82D8-292917AA2675}" type="presParOf" srcId="{39326879-E7D1-344F-951A-A406B8C28CBD}" destId="{F7A0E340-D2C1-3946-A73A-51ABAB5142D0}" srcOrd="7" destOrd="0" presId="urn:microsoft.com/office/officeart/2005/8/layout/vProcess5"/>
    <dgm:cxn modelId="{7D16715A-7BDF-6047-A550-C4EF5F063954}" type="presParOf" srcId="{39326879-E7D1-344F-951A-A406B8C28CBD}" destId="{A9103CC1-2C93-0648-ADF3-C188664EB5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77C31-4FFD-3040-97AE-D6D145114A6E}">
      <dsp:nvSpPr>
        <dsp:cNvPr id="0" name=""/>
        <dsp:cNvSpPr/>
      </dsp:nvSpPr>
      <dsp:spPr>
        <a:xfrm>
          <a:off x="0" y="0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Who are we? Who are you? What is Julia?</a:t>
          </a:r>
        </a:p>
      </dsp:txBody>
      <dsp:txXfrm>
        <a:off x="31469" y="31469"/>
        <a:ext cx="7001636" cy="1011482"/>
      </dsp:txXfrm>
    </dsp:sp>
    <dsp:sp modelId="{715F69CB-15A3-2645-A50D-35489150BEEF}">
      <dsp:nvSpPr>
        <dsp:cNvPr id="0" name=""/>
        <dsp:cNvSpPr/>
      </dsp:nvSpPr>
      <dsp:spPr>
        <a:xfrm>
          <a:off x="720089" y="1253489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interactive Julia REPL</a:t>
          </a:r>
        </a:p>
      </dsp:txBody>
      <dsp:txXfrm>
        <a:off x="751558" y="1284958"/>
        <a:ext cx="6679619" cy="1011482"/>
      </dsp:txXfrm>
    </dsp:sp>
    <dsp:sp modelId="{44C3328D-4C2B-B04A-A10D-D8B572B227D3}">
      <dsp:nvSpPr>
        <dsp:cNvPr id="0" name=""/>
        <dsp:cNvSpPr/>
      </dsp:nvSpPr>
      <dsp:spPr>
        <a:xfrm>
          <a:off x="1440179" y="2506979"/>
          <a:ext cx="8161020" cy="1074420"/>
        </a:xfrm>
        <a:prstGeom prst="roundRect">
          <a:avLst>
            <a:gd name="adj" fmla="val 10000"/>
          </a:avLst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Intro to Pluto notebooks</a:t>
          </a:r>
        </a:p>
      </dsp:txBody>
      <dsp:txXfrm>
        <a:off x="1471648" y="2538448"/>
        <a:ext cx="6679619" cy="1011482"/>
      </dsp:txXfrm>
    </dsp:sp>
    <dsp:sp modelId="{B92D9D7A-56AD-7043-87AF-7CB552A85D04}">
      <dsp:nvSpPr>
        <dsp:cNvPr id="0" name=""/>
        <dsp:cNvSpPr/>
      </dsp:nvSpPr>
      <dsp:spPr>
        <a:xfrm>
          <a:off x="7462647" y="814768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619781" y="814768"/>
        <a:ext cx="384105" cy="525526"/>
      </dsp:txXfrm>
    </dsp:sp>
    <dsp:sp modelId="{77D8F8AC-FD77-5B4C-AB0D-B948A471E497}">
      <dsp:nvSpPr>
        <dsp:cNvPr id="0" name=""/>
        <dsp:cNvSpPr/>
      </dsp:nvSpPr>
      <dsp:spPr>
        <a:xfrm>
          <a:off x="8182737" y="2061095"/>
          <a:ext cx="698373" cy="69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5010687"/>
            <a:satOff val="14207"/>
            <a:lumOff val="1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5010687"/>
              <a:satOff val="14207"/>
              <a:lumOff val="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339871" y="2061095"/>
        <a:ext cx="384105" cy="525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83186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3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9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880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7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967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14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41D9-9DA9-3B4B-9611-E2BDFBDC1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1" y="2521070"/>
            <a:ext cx="8361229" cy="2098226"/>
          </a:xfrm>
        </p:spPr>
        <p:txBody>
          <a:bodyPr/>
          <a:lstStyle/>
          <a:p>
            <a:br>
              <a:rPr lang="en-US" dirty="0"/>
            </a:br>
            <a:r>
              <a:rPr lang="en-US" sz="4800" dirty="0"/>
              <a:t>Julia Gender Inclusive </a:t>
            </a:r>
            <a:br>
              <a:rPr lang="en-US" dirty="0"/>
            </a:br>
            <a:r>
              <a:rPr lang="en-US" b="1" dirty="0"/>
              <a:t>Learn Julia</a:t>
            </a:r>
            <a:br>
              <a:rPr lang="en-US" b="1" dirty="0"/>
            </a:br>
            <a:r>
              <a:rPr lang="en-US" b="1" dirty="0"/>
              <a:t>With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67AC2-35C4-344E-956E-1A7FF4F1B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898" y="4520155"/>
            <a:ext cx="6831673" cy="1342875"/>
          </a:xfrm>
        </p:spPr>
        <p:txBody>
          <a:bodyPr>
            <a:normAutofit/>
          </a:bodyPr>
          <a:lstStyle/>
          <a:p>
            <a:r>
              <a:rPr lang="en-US" b="1" dirty="0"/>
              <a:t>(KYLA MCCONNELL &amp; JULIA MÜLLER)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1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9888-FD8B-FC4F-84E3-4A8C09F5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430E-8F6E-CF48-B1CA-26536CB9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help pages about commands by entering help mode with</a:t>
            </a:r>
            <a:r>
              <a:rPr lang="en-US" b="1" dirty="0"/>
              <a:t> ? </a:t>
            </a:r>
            <a:r>
              <a:rPr lang="en-US" dirty="0"/>
              <a:t>(leave with backspace)</a:t>
            </a:r>
          </a:p>
          <a:p>
            <a:r>
              <a:rPr lang="en-US" dirty="0"/>
              <a:t>Enter the package manager with</a:t>
            </a:r>
            <a:r>
              <a:rPr lang="en-US" b="1" dirty="0"/>
              <a:t> ] </a:t>
            </a:r>
            <a:r>
              <a:rPr lang="en-US" dirty="0"/>
              <a:t>and leave it with backspace</a:t>
            </a:r>
          </a:p>
          <a:p>
            <a:r>
              <a:rPr lang="en-US" b="1" dirty="0"/>
              <a:t>add / rm </a:t>
            </a:r>
            <a:r>
              <a:rPr lang="en-US" dirty="0"/>
              <a:t>to add and remove packages to base</a:t>
            </a:r>
          </a:p>
          <a:p>
            <a:r>
              <a:rPr lang="en-US" b="1" dirty="0"/>
              <a:t>update</a:t>
            </a:r>
            <a:r>
              <a:rPr lang="en-US" dirty="0"/>
              <a:t> to update packages</a:t>
            </a:r>
          </a:p>
        </p:txBody>
      </p:sp>
    </p:spTree>
    <p:extLst>
      <p:ext uri="{BB962C8B-B14F-4D97-AF65-F5344CB8AC3E}">
        <p14:creationId xmlns:p14="http://schemas.microsoft.com/office/powerpoint/2010/main" val="76496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1C66-B344-5D4D-8E3A-E3425B76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920D-92D5-0A44-B3F8-9BF30874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packager manager with ]</a:t>
            </a:r>
          </a:p>
          <a:p>
            <a:r>
              <a:rPr lang="en-US" dirty="0"/>
              <a:t>From package manager: add Pluto</a:t>
            </a:r>
          </a:p>
          <a:p>
            <a:r>
              <a:rPr lang="en-US" dirty="0"/>
              <a:t>Leave package manager with backspace</a:t>
            </a:r>
          </a:p>
          <a:p>
            <a:r>
              <a:rPr lang="en-US" dirty="0"/>
              <a:t>Run: using Pluto</a:t>
            </a:r>
          </a:p>
          <a:p>
            <a:r>
              <a:rPr lang="en-US" dirty="0"/>
              <a:t>Run: </a:t>
            </a:r>
            <a:r>
              <a:rPr lang="en-US" dirty="0" err="1"/>
              <a:t>Pluto.run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371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2E45-46D6-104E-9B04-1897224A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63869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TODAY’S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9779DC-954E-4DA8-B16B-C4102F61B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93009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68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94232-DD77-4FA0-9BFC-818CC5D5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Upcoming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B70365-3D4F-4870-8E31-52321155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March 17</a:t>
            </a:r>
            <a:r>
              <a:rPr lang="de-DE" dirty="0"/>
              <a:t>	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Julia code</a:t>
            </a:r>
          </a:p>
          <a:p>
            <a:pPr marL="0" indent="0">
              <a:buNone/>
            </a:pPr>
            <a:r>
              <a:rPr lang="de-DE" dirty="0"/>
              <a:t>		Error </a:t>
            </a:r>
            <a:r>
              <a:rPr lang="de-DE" dirty="0" err="1"/>
              <a:t>messages</a:t>
            </a:r>
            <a:r>
              <a:rPr lang="de-DE" dirty="0"/>
              <a:t> and </a:t>
            </a:r>
            <a:r>
              <a:rPr lang="de-DE" dirty="0" err="1"/>
              <a:t>debugging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April 14	</a:t>
            </a:r>
            <a:r>
              <a:rPr lang="de-DE" dirty="0"/>
              <a:t>	Strings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		Functions</a:t>
            </a:r>
          </a:p>
          <a:p>
            <a:pPr marL="0" indent="0">
              <a:buNone/>
            </a:pPr>
            <a:r>
              <a:rPr lang="en-GB" dirty="0"/>
              <a:t>		Project: Programming mad libs prompts</a:t>
            </a:r>
          </a:p>
          <a:p>
            <a:pPr marL="0" indent="0">
              <a:buNone/>
            </a:pPr>
            <a:r>
              <a:rPr lang="en-GB" b="1" dirty="0"/>
              <a:t>May 12	</a:t>
            </a:r>
            <a:r>
              <a:rPr lang="en-GB" dirty="0"/>
              <a:t>	Number types</a:t>
            </a:r>
          </a:p>
          <a:p>
            <a:pPr marL="0" indent="0">
              <a:buNone/>
            </a:pPr>
            <a:r>
              <a:rPr lang="en-GB" dirty="0"/>
              <a:t>		User-defined 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7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C5888-78C9-6F46-9F42-8C57CA50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84" y="1204912"/>
            <a:ext cx="6176776" cy="1485900"/>
          </a:xfrm>
        </p:spPr>
        <p:txBody>
          <a:bodyPr>
            <a:normAutofit/>
          </a:bodyPr>
          <a:lstStyle/>
          <a:p>
            <a:r>
              <a:rPr lang="en-US" sz="4800" dirty="0"/>
              <a:t>WHO ARE WE?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AAE4-D0C4-C447-9D60-B289DE80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965434"/>
            <a:ext cx="6176776" cy="3901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@</a:t>
            </a:r>
            <a:r>
              <a:rPr lang="en-US" sz="2400" b="1" dirty="0" err="1"/>
              <a:t>McConnellKyla</a:t>
            </a:r>
            <a:r>
              <a:rPr lang="en-US" sz="2400" b="1" dirty="0"/>
              <a:t> &amp; @</a:t>
            </a:r>
            <a:r>
              <a:rPr lang="en-US" sz="2400" b="1" dirty="0" err="1"/>
              <a:t>JuliaMuellerFr</a:t>
            </a:r>
            <a:endParaRPr lang="en-US" sz="2400" b="1" dirty="0"/>
          </a:p>
          <a:p>
            <a:r>
              <a:rPr lang="en-US" sz="2400" dirty="0"/>
              <a:t>Ph.D. students in linguistics at the University of Freiburg, Germany</a:t>
            </a:r>
          </a:p>
          <a:p>
            <a:r>
              <a:rPr lang="en-US" sz="2400" dirty="0"/>
              <a:t>Co-organizers of @</a:t>
            </a:r>
            <a:r>
              <a:rPr lang="en-US" sz="2400" dirty="0" err="1"/>
              <a:t>RLadiesFreiburg</a:t>
            </a:r>
            <a:endParaRPr lang="en-US" sz="2400" dirty="0"/>
          </a:p>
          <a:p>
            <a:r>
              <a:rPr lang="en-US" sz="2400" dirty="0"/>
              <a:t>Recently discovered the joys of Julia</a:t>
            </a:r>
          </a:p>
          <a:p>
            <a:pPr lvl="1"/>
            <a:r>
              <a:rPr lang="en-US" sz="2400" dirty="0"/>
              <a:t>Our use case: academic research, incl. data wrangling, plotting &amp; fitting statistical models (LMEs, etc.)</a:t>
            </a:r>
          </a:p>
          <a:p>
            <a:endParaRPr lang="en-US" sz="2400" dirty="0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D16FBB3D-F086-EB4D-9C6B-9F73C985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27279" y="0"/>
            <a:ext cx="5100824" cy="71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C5888-78C9-6F46-9F42-8C57CA50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84" y="1204912"/>
            <a:ext cx="6176776" cy="1485900"/>
          </a:xfrm>
        </p:spPr>
        <p:txBody>
          <a:bodyPr>
            <a:normAutofit/>
          </a:bodyPr>
          <a:lstStyle/>
          <a:p>
            <a:r>
              <a:rPr lang="en-US" sz="4800" dirty="0"/>
              <a:t>WHO ARE WE?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AAE4-D0C4-C447-9D60-B289DE80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965434"/>
            <a:ext cx="6176776" cy="3901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@</a:t>
            </a:r>
            <a:r>
              <a:rPr lang="en-US" sz="2400" b="1" dirty="0" err="1"/>
              <a:t>McConnellKyla</a:t>
            </a:r>
            <a:r>
              <a:rPr lang="en-US" sz="2400" b="1" dirty="0"/>
              <a:t> &amp; @</a:t>
            </a:r>
            <a:r>
              <a:rPr lang="en-US" sz="2400" b="1" dirty="0" err="1"/>
              <a:t>JuliaMuellerFr</a:t>
            </a:r>
            <a:endParaRPr lang="en-US" sz="2400" b="1" dirty="0"/>
          </a:p>
          <a:p>
            <a:r>
              <a:rPr lang="en-US" sz="2400" dirty="0"/>
              <a:t>Previous experience: R &amp; Python </a:t>
            </a:r>
          </a:p>
          <a:p>
            <a:r>
              <a:rPr lang="en-US" sz="2400" dirty="0"/>
              <a:t>Invite you to learn Julia together with us, with the help of great resources on </a:t>
            </a:r>
            <a:r>
              <a:rPr lang="en-US" sz="2400" dirty="0" err="1"/>
              <a:t>JuliaAcademy</a:t>
            </a:r>
            <a:r>
              <a:rPr lang="en-US" sz="2400" dirty="0"/>
              <a:t>, etc.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D16FBB3D-F086-EB4D-9C6B-9F73C98562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27279" y="0"/>
            <a:ext cx="5100824" cy="71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7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7B61-53C0-5B44-8742-2A8F8100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03" y="2398986"/>
            <a:ext cx="9601200" cy="1485900"/>
          </a:xfrm>
        </p:spPr>
        <p:txBody>
          <a:bodyPr>
            <a:normAutofit/>
          </a:bodyPr>
          <a:lstStyle/>
          <a:p>
            <a:r>
              <a:rPr lang="en-US" sz="6000" dirty="0"/>
              <a:t>WHO ARE YOU?</a:t>
            </a:r>
          </a:p>
        </p:txBody>
      </p:sp>
    </p:spTree>
    <p:extLst>
      <p:ext uri="{BB962C8B-B14F-4D97-AF65-F5344CB8AC3E}">
        <p14:creationId xmlns:p14="http://schemas.microsoft.com/office/powerpoint/2010/main" val="161499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, whiteboard&#10;&#10;Description automatically generated">
            <a:extLst>
              <a:ext uri="{FF2B5EF4-FFF2-40B4-BE49-F238E27FC236}">
                <a16:creationId xmlns:a16="http://schemas.microsoft.com/office/drawing/2014/main" id="{68661FBA-6E85-5B45-9ECB-194AC19D8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" r="-1" b="-1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1FCF-6F52-AA4E-9D3C-F9801047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WHAT IS JULIA?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F7CAB9-83BE-4C1C-BC66-FD8E9961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5938"/>
            <a:ext cx="4855029" cy="4386262"/>
          </a:xfrm>
        </p:spPr>
        <p:txBody>
          <a:bodyPr>
            <a:normAutofit/>
          </a:bodyPr>
          <a:lstStyle/>
          <a:p>
            <a:r>
              <a:rPr lang="en-US" dirty="0"/>
              <a:t>General-purpose programming language but popular in data science communities</a:t>
            </a:r>
          </a:p>
          <a:p>
            <a:pPr lvl="1"/>
            <a:r>
              <a:rPr lang="en-US" dirty="0"/>
              <a:t>Built with data science and machine learning in mind</a:t>
            </a:r>
          </a:p>
          <a:p>
            <a:r>
              <a:rPr lang="en-US" dirty="0"/>
              <a:t>Free &amp; open source (like R and Python)</a:t>
            </a:r>
          </a:p>
          <a:p>
            <a:r>
              <a:rPr lang="en-US" dirty="0"/>
              <a:t>Developed to be readable like Python but compiled quickly like C</a:t>
            </a:r>
          </a:p>
          <a:p>
            <a:r>
              <a:rPr lang="en-US" dirty="0"/>
              <a:t>Young: &lt; 10 years old (R is closer to 30 years old)</a:t>
            </a:r>
          </a:p>
          <a:p>
            <a:r>
              <a:rPr lang="en-US" dirty="0"/>
              <a:t>Note: Please don’t gender “Julia” (i.e. by using she/her)</a:t>
            </a:r>
          </a:p>
        </p:txBody>
      </p:sp>
    </p:spTree>
    <p:extLst>
      <p:ext uri="{BB962C8B-B14F-4D97-AF65-F5344CB8AC3E}">
        <p14:creationId xmlns:p14="http://schemas.microsoft.com/office/powerpoint/2010/main" val="179172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31FCF-6F52-AA4E-9D3C-F9801047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219" y="402223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dirty="0"/>
              <a:t>WHY JULIA?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EDF84EA-2A58-524F-87D6-7E7C3657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83" y="640081"/>
            <a:ext cx="8003245" cy="4946450"/>
          </a:xfrm>
          <a:prstGeom prst="rect">
            <a:avLst/>
          </a:prstGeom>
        </p:spPr>
      </p:pic>
      <p:sp>
        <p:nvSpPr>
          <p:cNvPr id="2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E8BC3-6B7B-9844-AB49-F8E60256051F}"/>
              </a:ext>
            </a:extLst>
          </p:cNvPr>
          <p:cNvSpPr txBox="1"/>
          <p:nvPr/>
        </p:nvSpPr>
        <p:spPr>
          <a:xfrm>
            <a:off x="332932" y="5718780"/>
            <a:ext cx="6642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“These micro-benchmarks, while not comprehensive, do test compiler performance on a range of common code patterns, such as function calls, string parsing, sorting, numerical loops, random number generation, recursion, and array operations.”</a:t>
            </a:r>
          </a:p>
          <a:p>
            <a:r>
              <a:rPr lang="en-US" sz="1200" dirty="0"/>
              <a:t>single core, Julia 1.0.0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julialang.org</a:t>
            </a:r>
            <a:r>
              <a:rPr lang="en-US" sz="1200" dirty="0"/>
              <a:t>/benchmarks/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C1730066-1CAB-2740-94FE-467ED6411820}"/>
              </a:ext>
            </a:extLst>
          </p:cNvPr>
          <p:cNvSpPr txBox="1">
            <a:spLocks/>
          </p:cNvSpPr>
          <p:nvPr/>
        </p:nvSpPr>
        <p:spPr>
          <a:xfrm>
            <a:off x="8349220" y="1463039"/>
            <a:ext cx="3662134" cy="527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Julia is…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Fast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Readable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Reproducible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Able to handle complex statistical models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Easy to integrate with 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01877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C5456-7E58-5C45-A8ED-0AAD0D14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WORKING WITH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B221-78E9-8C44-A80B-9B03821A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REPL (read-eval-print loop)</a:t>
            </a:r>
          </a:p>
          <a:p>
            <a:pPr lvl="1"/>
            <a:r>
              <a:rPr lang="en-US" dirty="0"/>
              <a:t>Julia script .</a:t>
            </a:r>
            <a:r>
              <a:rPr lang="en-US" dirty="0" err="1"/>
              <a:t>jl</a:t>
            </a:r>
            <a:endParaRPr lang="en-US" dirty="0"/>
          </a:p>
          <a:p>
            <a:pPr lvl="1"/>
            <a:r>
              <a:rPr lang="en-US" dirty="0"/>
              <a:t>Julia Markdown .</a:t>
            </a:r>
            <a:r>
              <a:rPr lang="en-US" dirty="0" err="1"/>
              <a:t>jmd</a:t>
            </a:r>
            <a:endParaRPr lang="en-US" dirty="0"/>
          </a:p>
          <a:p>
            <a:pPr lvl="1"/>
            <a:r>
              <a:rPr lang="en-US" dirty="0"/>
              <a:t>IDE like Visual Studio Code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or </a:t>
            </a:r>
            <a:r>
              <a:rPr lang="en-US" u="sng" dirty="0"/>
              <a:t>Pluto notebooks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CBC08C5D-8ED9-354E-88D5-B785CB81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322" y="1259117"/>
            <a:ext cx="4371616" cy="163441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78246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3">
      <a:dk1>
        <a:srgbClr val="000000"/>
      </a:dk1>
      <a:lt1>
        <a:srgbClr val="FFFFFF"/>
      </a:lt1>
      <a:dk2>
        <a:srgbClr val="252627"/>
      </a:dk2>
      <a:lt2>
        <a:srgbClr val="F6F4EE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{EBF811B1-E7F9-D342-8ECC-821E6BBF48C0}tf10001072</Template>
  <TotalTime>9731</TotalTime>
  <Words>430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 Julia Gender Inclusive  Learn Julia With Us</vt:lpstr>
      <vt:lpstr>TODAY’S DEMO</vt:lpstr>
      <vt:lpstr>Upcoming events</vt:lpstr>
      <vt:lpstr>WHO ARE WE?</vt:lpstr>
      <vt:lpstr>WHO ARE WE?</vt:lpstr>
      <vt:lpstr>WHO ARE YOU?</vt:lpstr>
      <vt:lpstr>WHAT IS JULIA?</vt:lpstr>
      <vt:lpstr>WHY JULIA?</vt:lpstr>
      <vt:lpstr>WORKING WITH JULIA</vt:lpstr>
      <vt:lpstr>In the REPL</vt:lpstr>
      <vt:lpstr>Pluto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 for R-lovers</dc:title>
  <dc:creator>Kyla McConnell</dc:creator>
  <cp:lastModifiedBy>Kyla McConnell</cp:lastModifiedBy>
  <cp:revision>90</cp:revision>
  <dcterms:created xsi:type="dcterms:W3CDTF">2021-07-02T10:20:18Z</dcterms:created>
  <dcterms:modified xsi:type="dcterms:W3CDTF">2022-02-17T15:59:03Z</dcterms:modified>
</cp:coreProperties>
</file>