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1" r:id="rId3"/>
    <p:sldId id="329" r:id="rId4"/>
    <p:sldId id="332" r:id="rId5"/>
    <p:sldId id="333" r:id="rId6"/>
    <p:sldId id="334" r:id="rId7"/>
    <p:sldId id="335" r:id="rId8"/>
    <p:sldId id="336" r:id="rId9"/>
    <p:sldId id="33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SHARMA" initials="PS" lastIdx="1" clrIdx="0">
    <p:extLst>
      <p:ext uri="{19B8F6BF-5375-455C-9EA6-DF929625EA0E}">
        <p15:presenceInfo xmlns:p15="http://schemas.microsoft.com/office/powerpoint/2012/main" userId="S::pratees2@cisco.com::37c3416d-dc74-47e9-95a7-db7209c981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192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FF3F-AA30-40AE-BB09-1A628D67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6C605-B2C8-4E4F-9EF4-EA04F198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80938-68D9-45E2-A8BF-B4B018F3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DA106-AFF6-49B3-83DC-E5E10DEC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0A1C-2B88-4F2D-BAEA-FA40DB6C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6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B834-17D4-495A-9B8A-F86092A0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6D61D-86AD-4F00-B1D4-F5667644A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2FA5-9489-4089-9AC4-77C012B9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56C4-90FC-4EEC-97EB-E5CCA7E1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0BF5-783E-4A45-9A75-B6726C7C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E4F9D-77E9-468F-97A0-6B522C11C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3BACF-A371-490B-9A82-3A490376A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DB85-1F11-4B26-A901-CA40F8FE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E6F02-B1FF-4573-B9B0-DBF788C2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3544-0E7F-40B4-A74A-B45CDE1A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BF44-4BDC-47FB-BEB7-3EFF1692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AD51-48EA-41BB-A982-4010E99D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9DC9-069F-40E3-965D-674BCFB3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CB03-CEAB-47BF-BCD9-782C8A1B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0007-1E1F-4ABD-8B70-A422C3B0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2AF9-9393-4CA8-9730-E71BCED6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7B06-0273-4DF4-B008-F94EAD99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DDC6C-6B9E-47F4-BC11-3589A47D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97D6-8F70-4ADA-BE57-8B1353C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CA8E9-4665-41D9-9F25-2825331A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F640-760C-4862-BA25-54040867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EA81-30FE-4FA8-808E-830C66C01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BD856-34F2-4079-8C72-80F191688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BDD53-6F56-4526-8C8D-A0A33100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13E68-6C42-4EE5-BB0C-79D13266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698D1-4864-412B-BEEE-FBC8A8CC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FA12-12A5-42C6-8D84-6E5A1D99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FAE85-23E2-493E-965C-0B70D17F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2F524-70C5-4122-BA9E-36F384CB7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6793A-E56F-4B2E-95C5-FA8E82304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27BC5-D01E-4C2C-ADCC-290896C79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7DBD-13C1-42EB-B145-9F006F40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1C8EE-AF2A-4095-914A-CF5AB13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EEAC6-448B-4FDE-B5C7-6A78C78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6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556-0744-4DFD-8405-7996541A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A4E47-F366-40A2-B62F-BAB0F2F1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AE2BF-AB69-4260-900D-A83CCDB4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7E12B-D4FC-423A-B1F0-2861DF03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9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E8154-3777-428C-9C63-6EFDC014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885CC-F324-42F3-A392-6355276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13C7-64FD-4448-8DD4-8AC8B567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29E6-C3F9-4DCD-A354-C98A74FE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980F-3574-4463-929C-843E3331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C56E1-1412-482F-8E61-E9F898922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6F1BD-9C65-490A-B673-F678CB04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2602E-0363-456D-A1D3-1E687759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2030D-98F2-4A5F-838C-964A8967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6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5E56-F886-4A84-9724-9838019A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E617F-6C97-4F72-9A66-5219065C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9E30-4632-4761-82A6-6E7D4242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4D029-EF5A-4166-8497-3EB19BBA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9F56D-5805-4D09-BBD5-AEBA1466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19E44-D9AE-4EFB-9F4B-C478543C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43180-6DA0-4A0A-9E96-D7817075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D5EC6-4DB8-498F-AE5A-A93E10212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0E6D9-F2EF-4B5C-A641-AF4CD6D41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13ECF-7E23-426B-BF2E-D10CA3C1F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32A2-B05B-40CA-B30F-970999103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mbo/questionary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github.com/google/python-fir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stable/users/installing.html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numpy.org/doc/stable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pypi.org/project/yfinance/" TargetMode="Externa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F1BAEA-6F9B-488D-80F5-A9FBE67073A9}"/>
              </a:ext>
            </a:extLst>
          </p:cNvPr>
          <p:cNvSpPr/>
          <p:nvPr/>
        </p:nvSpPr>
        <p:spPr>
          <a:xfrm>
            <a:off x="0" y="5377543"/>
            <a:ext cx="12192000" cy="1480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 Project-1</a:t>
            </a:r>
          </a:p>
          <a:p>
            <a:endParaRPr lang="en-US" sz="2000" dirty="0"/>
          </a:p>
          <a:p>
            <a:r>
              <a:rPr lang="en-US" sz="2800" dirty="0"/>
              <a:t> 									</a:t>
            </a:r>
            <a:r>
              <a:rPr lang="en-US" dirty="0">
                <a:latin typeface="+mj-lt"/>
              </a:rPr>
              <a:t>Group 3 (Sam, </a:t>
            </a:r>
            <a:r>
              <a:rPr lang="en-US" dirty="0" err="1">
                <a:latin typeface="+mj-lt"/>
              </a:rPr>
              <a:t>Saeed</a:t>
            </a:r>
            <a:r>
              <a:rPr lang="en-US" dirty="0">
                <a:latin typeface="+mj-lt"/>
              </a:rPr>
              <a:t>, Julia &amp; Prateek)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852" y="5967234"/>
            <a:ext cx="3651348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QUICKR PICKR</a:t>
            </a:r>
          </a:p>
        </p:txBody>
      </p:sp>
    </p:spTree>
    <p:extLst>
      <p:ext uri="{BB962C8B-B14F-4D97-AF65-F5344CB8AC3E}">
        <p14:creationId xmlns:p14="http://schemas.microsoft.com/office/powerpoint/2010/main" val="21858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11766452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INTRODUCTION </a:t>
            </a:r>
            <a:r>
              <a:rPr lang="en-US" sz="2000" dirty="0">
                <a:solidFill>
                  <a:srgbClr val="00B0F0"/>
                </a:solidFill>
              </a:rPr>
              <a:t>WHO ARE WE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5" name="Picture 4" descr="Finding Stoc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8988" y="3338288"/>
            <a:ext cx="4246490" cy="283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294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sz="1600" dirty="0"/>
              <a:t>Finding best stocks to invest in stock market can be a tedious task.  From researching stocks,  following the market, measuring returns and so many other things … </a:t>
            </a:r>
          </a:p>
          <a:p>
            <a:pPr marL="0" indent="0">
              <a:buNone/>
            </a:pPr>
            <a:r>
              <a:rPr lang="en-US" sz="1600" dirty="0"/>
              <a:t>These tasks can take up so much of your time &amp; energy. And even after thorough research and sound decisions, there’s no guarantee, </a:t>
            </a:r>
          </a:p>
          <a:p>
            <a:pPr marL="0" indent="0">
              <a:buNone/>
            </a:pPr>
            <a:r>
              <a:rPr lang="en-US" sz="1600" dirty="0"/>
              <a:t>it might go from here … to there …</a:t>
            </a:r>
          </a:p>
        </p:txBody>
      </p:sp>
      <p:pic>
        <p:nvPicPr>
          <p:cNvPr id="10" name="Picture 9" descr="angry inves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7200" y="3265713"/>
            <a:ext cx="4093027" cy="3069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940391" y="2837935"/>
            <a:ext cx="133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here 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17820" y="2772620"/>
            <a:ext cx="1152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there …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776880" y="420913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J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ulia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11766452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THE PRODUCT </a:t>
            </a:r>
            <a:r>
              <a:rPr lang="en-US" sz="2000" dirty="0">
                <a:solidFill>
                  <a:srgbClr val="00B0F0"/>
                </a:solidFill>
              </a:rPr>
              <a:t>STAR IS HERE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07085" y="1286640"/>
            <a:ext cx="396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Salient Features: </a:t>
            </a:r>
            <a:r>
              <a:rPr lang="en-US" sz="1600" dirty="0">
                <a:solidFill>
                  <a:srgbClr val="C00000"/>
                </a:solidFill>
              </a:rPr>
              <a:t>(Option1)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(Transitioning Effect for Features)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RSI (Relative Strength Indicator)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Forward Price Earnings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Debt Equity Ratio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Total Debt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01428" y="4022582"/>
            <a:ext cx="396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Salient Features: </a:t>
            </a:r>
            <a:r>
              <a:rPr lang="en-US" sz="1600" dirty="0">
                <a:solidFill>
                  <a:srgbClr val="C00000"/>
                </a:solidFill>
              </a:rPr>
              <a:t>(Option2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rgbClr val="C00000"/>
                </a:solidFill>
              </a:rPr>
              <a:t>(Transitioning Effect for Features)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Fees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User Friendly App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Expert Advices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High-Tech Indicators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J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ulia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Quickr Pickr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4" y="2228396"/>
            <a:ext cx="7548683" cy="4157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154057" y="515182"/>
            <a:ext cx="5617028" cy="295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this logo?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Gold colored shiny Logo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reflects: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Wealth,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Money, Prosperity, Investment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A perfect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combination for </a:t>
            </a: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FinTech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Business.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Subconsciously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it attracts the target audience &amp;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appears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rich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elegant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in design.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b="1" baseline="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Brand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Name has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sleek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&amp;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clear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readable FONT.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55509" y="232228"/>
            <a:ext cx="4635806" cy="551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 Rationale: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093222" y="5602514"/>
            <a:ext cx="3750435" cy="1030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*NOTE: This slide has justified</a:t>
            </a:r>
            <a:r>
              <a:rPr kumimoji="0" lang="en-US" sz="16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logo selection part and will not be a part of main deck.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Quickr Pickr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8" y="3178628"/>
            <a:ext cx="6152911" cy="3389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BACKGROUND </a:t>
            </a:r>
            <a:r>
              <a:rPr lang="en-US" sz="2000" dirty="0">
                <a:solidFill>
                  <a:srgbClr val="00B0F0"/>
                </a:solidFill>
              </a:rPr>
              <a:t>INSPIRING TALE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394" y="3995469"/>
            <a:ext cx="6952665" cy="2607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Define Success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Three basic rules to successfully trade the stock market:</a:t>
            </a:r>
            <a:r>
              <a:rPr lang="en-US" sz="1600" dirty="0"/>
              <a:t> </a:t>
            </a:r>
          </a:p>
          <a:p>
            <a:pPr marL="0" indent="0" algn="ctr">
              <a:buNone/>
            </a:pPr>
            <a:r>
              <a:rPr lang="en-US" sz="1600" dirty="0"/>
              <a:t>Knowledge + Experience + Effort = SUCCESS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Missing one parameter can cost a lot:</a:t>
            </a:r>
          </a:p>
          <a:p>
            <a:pPr marL="0" indent="0" algn="ctr">
              <a:buNone/>
            </a:pPr>
            <a:r>
              <a:rPr lang="en-US" sz="1600" dirty="0"/>
              <a:t>Loss : Break Even : Make Profit</a:t>
            </a:r>
          </a:p>
          <a:p>
            <a:pPr marL="0" indent="0" algn="ctr">
              <a:buNone/>
            </a:pPr>
            <a:r>
              <a:rPr lang="en-US" sz="1600" dirty="0"/>
              <a:t>80% : 10% : 10%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Source: https://www.wealthwithin.com.au/learning-centre/share-trading-tips/trading-the-stock-market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Source: https://marklyck.medium.com/why-80-of-day-traders-lose-money-78d51b10fe25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Saeed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7354" y="821162"/>
            <a:ext cx="592183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Retail Investors growth ….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As per Schwab Research:</a:t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New Retail Investors are not just young people. They are also an older cohort discovering investing for the first time. Generation Investor has a median age of 35, compared with pre-2020 investors whose median age is 48, Schwab said. More than 50% of Generation Investor are </a:t>
            </a:r>
            <a:r>
              <a:rPr lang="en-US" sz="1600" dirty="0" err="1">
                <a:latin typeface="+mj-lt"/>
              </a:rPr>
              <a:t>millennials</a:t>
            </a:r>
            <a:r>
              <a:rPr lang="en-US" sz="1600" dirty="0">
                <a:latin typeface="+mj-lt"/>
              </a:rPr>
              <a:t>, 22% are Gen X, 16 are Gen Z and 11% are baby boomers.</a:t>
            </a:r>
          </a:p>
          <a:p>
            <a:endParaRPr lang="en-US" dirty="0">
              <a:latin typeface="+mj-lt"/>
            </a:endParaRPr>
          </a:p>
          <a:p>
            <a:r>
              <a:rPr lang="en-US" sz="1100" dirty="0">
                <a:latin typeface="+mj-lt"/>
              </a:rPr>
              <a:t>Source: https://www.cnbc.com/2021/04/08/a-large-chunk-of-the-retail-investing-crowd-got-their-start-during-the-pandemic-schwab-survey-shows.html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94" y="907768"/>
            <a:ext cx="4948237" cy="291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CC4FB30-0527-4801-B259-82D7021B1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90330" y="4004237"/>
            <a:ext cx="3934558" cy="260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BACKGROUND </a:t>
            </a:r>
            <a:r>
              <a:rPr lang="en-US" sz="2000" dirty="0">
                <a:solidFill>
                  <a:srgbClr val="00B0F0"/>
                </a:solidFill>
              </a:rPr>
              <a:t>INSPIRING TALE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6388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rgbClr val="C00000"/>
                </a:solidFill>
              </a:rPr>
              <a:t>Meet Charlie</a:t>
            </a:r>
          </a:p>
          <a:p>
            <a:pPr marL="0" indent="0" algn="ctr">
              <a:buNone/>
            </a:pPr>
            <a:r>
              <a:rPr lang="en-US" sz="1200" dirty="0"/>
              <a:t>Saeed will cover his story to support this slide …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200" b="1" dirty="0"/>
              <a:t>A TRUE Story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Saeed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C5FD955-5A97-447B-8EFF-F792823B7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4" y="3403665"/>
            <a:ext cx="4587021" cy="2736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2DEA75-13FF-4A0D-8F30-251AAE5D77E3}"/>
              </a:ext>
            </a:extLst>
          </p:cNvPr>
          <p:cNvSpPr txBox="1"/>
          <p:nvPr/>
        </p:nvSpPr>
        <p:spPr>
          <a:xfrm>
            <a:off x="5143500" y="3587262"/>
            <a:ext cx="79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A92E1-FCC5-4EEE-BDE6-5C6139FE1C92}"/>
              </a:ext>
            </a:extLst>
          </p:cNvPr>
          <p:cNvSpPr txBox="1"/>
          <p:nvPr/>
        </p:nvSpPr>
        <p:spPr>
          <a:xfrm>
            <a:off x="6879974" y="5723792"/>
            <a:ext cx="48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</a:t>
            </a:r>
          </a:p>
        </p:txBody>
      </p:sp>
      <p:pic>
        <p:nvPicPr>
          <p:cNvPr id="5" name="Picture 4" descr="A picture containing sky, person, outdoor&#10;&#10;Description automatically generated">
            <a:extLst>
              <a:ext uri="{FF2B5EF4-FFF2-40B4-BE49-F238E27FC236}">
                <a16:creationId xmlns:a16="http://schemas.microsoft.com/office/drawing/2014/main" id="{C28FBD2B-4314-4527-A52D-E1B514961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26" y="3403665"/>
            <a:ext cx="4559835" cy="273630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DESIGN </a:t>
            </a:r>
            <a:r>
              <a:rPr lang="en-US" sz="2000" dirty="0">
                <a:solidFill>
                  <a:srgbClr val="00B0F0"/>
                </a:solidFill>
              </a:rPr>
              <a:t>TECHNICAL SPECIFICATIONS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526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C00000"/>
              </a:solidFill>
              <a:cs typeface="Calibri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Sam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pand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119" y="1146338"/>
            <a:ext cx="2815324" cy="1134094"/>
          </a:xfrm>
          <a:prstGeom prst="rect">
            <a:avLst/>
          </a:prstGeom>
        </p:spPr>
      </p:pic>
      <p:pic>
        <p:nvPicPr>
          <p:cNvPr id="10" name="Picture 9" descr="python.png"/>
          <p:cNvPicPr>
            <a:picLocks noChangeAspect="1"/>
          </p:cNvPicPr>
          <p:nvPr/>
        </p:nvPicPr>
        <p:blipFill>
          <a:blip r:embed="rId3"/>
          <a:srcRect l="6154" t="21391" r="6449" b="15255"/>
          <a:stretch>
            <a:fillRect/>
          </a:stretch>
        </p:blipFill>
        <p:spPr>
          <a:xfrm>
            <a:off x="1695115" y="3248498"/>
            <a:ext cx="3510064" cy="124708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67058" y="6115987"/>
            <a:ext cx="1336890" cy="49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879" y="4743991"/>
            <a:ext cx="10187505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dirty="0"/>
              <a:t>Packages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hlinkClick r:id="rId4"/>
              </a:rPr>
              <a:t>yFinance</a:t>
            </a:r>
            <a:r>
              <a:rPr lang="en-US" sz="1200" dirty="0"/>
              <a:t> - Provides historical market data from Yahoo! finance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hlinkClick r:id="rId5"/>
              </a:rPr>
              <a:t>Numpy</a:t>
            </a:r>
            <a:r>
              <a:rPr lang="en-US" sz="1200" dirty="0"/>
              <a:t> - Python library that provides multidimensional array objects, derived objects, and routines for faster operations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hlinkClick r:id="rId6"/>
              </a:rPr>
              <a:t>Matplotlib</a:t>
            </a:r>
            <a:r>
              <a:rPr lang="en-US" sz="1200" dirty="0"/>
              <a:t> - Python library that provides static, animated, and </a:t>
            </a:r>
            <a:r>
              <a:rPr lang="en-US" sz="1200" dirty="0" err="1"/>
              <a:t>interactived</a:t>
            </a:r>
            <a:r>
              <a:rPr lang="en-US" sz="1200" dirty="0"/>
              <a:t> visualizations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hlinkClick r:id="rId7"/>
              </a:rPr>
              <a:t>fire</a:t>
            </a:r>
            <a:r>
              <a:rPr lang="en-US" sz="1200" dirty="0"/>
              <a:t> - Command line interface, help page, and entry-point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hlinkClick r:id="rId8"/>
              </a:rPr>
              <a:t>questionary</a:t>
            </a:r>
            <a:r>
              <a:rPr lang="en-US" sz="1200" dirty="0"/>
              <a:t> - Interactive user prompts and dialogs</a:t>
            </a:r>
            <a:endParaRPr lang="en-US" sz="1200" dirty="0">
              <a:cs typeface="Calibri"/>
            </a:endParaRPr>
          </a:p>
        </p:txBody>
      </p:sp>
      <p:pic>
        <p:nvPicPr>
          <p:cNvPr id="16" name="Picture 15" descr="cond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3742" y="1051206"/>
            <a:ext cx="3292916" cy="1325645"/>
          </a:xfrm>
          <a:prstGeom prst="rect">
            <a:avLst/>
          </a:prstGeom>
        </p:spPr>
      </p:pic>
      <p:pic>
        <p:nvPicPr>
          <p:cNvPr id="18" name="Picture 17" descr="jupyter.png"/>
          <p:cNvPicPr>
            <a:picLocks noChangeAspect="1"/>
          </p:cNvPicPr>
          <p:nvPr/>
        </p:nvPicPr>
        <p:blipFill>
          <a:blip r:embed="rId10"/>
          <a:srcRect l="4298" t="12935" r="4633" b="11090"/>
          <a:stretch>
            <a:fillRect/>
          </a:stretch>
        </p:blipFill>
        <p:spPr>
          <a:xfrm>
            <a:off x="6169416" y="3218220"/>
            <a:ext cx="3295977" cy="1300614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AC313A-5F04-4102-B71C-7F77A123E3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3374" y="1191499"/>
            <a:ext cx="2743200" cy="128663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DESIGN </a:t>
            </a:r>
            <a:r>
              <a:rPr lang="en-US" sz="2000" dirty="0">
                <a:solidFill>
                  <a:srgbClr val="00B0F0"/>
                </a:solidFill>
              </a:rPr>
              <a:t>Indicators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3443994" cy="795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Sam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pand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14" y="6059233"/>
            <a:ext cx="1562035" cy="632779"/>
          </a:xfrm>
          <a:prstGeom prst="rect">
            <a:avLst/>
          </a:prstGeom>
        </p:spPr>
      </p:pic>
      <p:pic>
        <p:nvPicPr>
          <p:cNvPr id="10" name="Picture 9" descr="python.png"/>
          <p:cNvPicPr>
            <a:picLocks noChangeAspect="1"/>
          </p:cNvPicPr>
          <p:nvPr/>
        </p:nvPicPr>
        <p:blipFill>
          <a:blip r:embed="rId3"/>
          <a:srcRect l="6154" t="21391" r="6449" b="15255"/>
          <a:stretch>
            <a:fillRect/>
          </a:stretch>
        </p:blipFill>
        <p:spPr>
          <a:xfrm>
            <a:off x="3409615" y="6105998"/>
            <a:ext cx="1524855" cy="53521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67058" y="6115987"/>
            <a:ext cx="1336890" cy="49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6142" y="3049544"/>
            <a:ext cx="1145082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1600" b="1" dirty="0">
              <a:cs typeface="Calibri"/>
            </a:endParaRPr>
          </a:p>
        </p:txBody>
      </p:sp>
      <p:pic>
        <p:nvPicPr>
          <p:cNvPr id="16" name="Picture 15" descr="cond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6347" y="6044311"/>
            <a:ext cx="1478154" cy="593725"/>
          </a:xfrm>
          <a:prstGeom prst="rect">
            <a:avLst/>
          </a:prstGeom>
        </p:spPr>
      </p:pic>
      <p:pic>
        <p:nvPicPr>
          <p:cNvPr id="18" name="Picture 17" descr="jupyter.png"/>
          <p:cNvPicPr>
            <a:picLocks noChangeAspect="1"/>
          </p:cNvPicPr>
          <p:nvPr/>
        </p:nvPicPr>
        <p:blipFill>
          <a:blip r:embed="rId5"/>
          <a:srcRect l="4298" t="12935" r="4633" b="11090"/>
          <a:stretch>
            <a:fillRect/>
          </a:stretch>
        </p:blipFill>
        <p:spPr>
          <a:xfrm>
            <a:off x="7272311" y="6025588"/>
            <a:ext cx="1771978" cy="739140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C976C6F-5F58-44EE-AEF6-B5B7B5874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42" y="2518109"/>
            <a:ext cx="3986463" cy="2854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C959A9-56EC-4056-82D0-F4350B9A5ED7}"/>
              </a:ext>
            </a:extLst>
          </p:cNvPr>
          <p:cNvSpPr txBox="1"/>
          <p:nvPr/>
        </p:nvSpPr>
        <p:spPr>
          <a:xfrm>
            <a:off x="1285374" y="1816768"/>
            <a:ext cx="31041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Relative Strength Index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446AE-EBC7-42AF-B231-F26AA3AAC47D}"/>
              </a:ext>
            </a:extLst>
          </p:cNvPr>
          <p:cNvSpPr txBox="1"/>
          <p:nvPr/>
        </p:nvSpPr>
        <p:spPr>
          <a:xfrm>
            <a:off x="7955381" y="1819275"/>
            <a:ext cx="10186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MACD</a:t>
            </a:r>
          </a:p>
        </p:txBody>
      </p:sp>
      <p:pic>
        <p:nvPicPr>
          <p:cNvPr id="6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79FDC82-F546-43DD-B269-2F086FB69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189" y="2520508"/>
            <a:ext cx="4477752" cy="28496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QUICKR PICKR </a:t>
            </a:r>
            <a:r>
              <a:rPr lang="en-US" sz="2000" dirty="0">
                <a:solidFill>
                  <a:srgbClr val="00B0F0"/>
                </a:solidFill>
              </a:rPr>
              <a:t>GET RICH QUICKER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52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Closure with Conclusion of overall presentation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Prateek</a:t>
            </a:r>
            <a:r>
              <a:rPr lang="en-US" sz="1600" dirty="0"/>
              <a:t> will cover this part …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Prateek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5526</TotalTime>
  <Words>532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INTRODUCTION WHO ARE WE</vt:lpstr>
      <vt:lpstr>THE PRODUCT STAR IS HERE</vt:lpstr>
      <vt:lpstr>PowerPoint Presentation</vt:lpstr>
      <vt:lpstr>BACKGROUND INSPIRING TALE</vt:lpstr>
      <vt:lpstr>BACKGROUND INSPIRING TALE</vt:lpstr>
      <vt:lpstr>DESIGN TECHNICAL SPECIFICATIONS</vt:lpstr>
      <vt:lpstr>DESIGN Indicators</vt:lpstr>
      <vt:lpstr>QUICKR PICKR GET RICH QUICKER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SHARMA</dc:creator>
  <cp:lastModifiedBy>Saeed Raghib</cp:lastModifiedBy>
  <cp:revision>290</cp:revision>
  <dcterms:created xsi:type="dcterms:W3CDTF">2021-08-14T02:57:00Z</dcterms:created>
  <dcterms:modified xsi:type="dcterms:W3CDTF">2021-08-20T01:00:45Z</dcterms:modified>
</cp:coreProperties>
</file>