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1" r:id="rId3"/>
    <p:sldId id="329" r:id="rId4"/>
    <p:sldId id="332" r:id="rId5"/>
    <p:sldId id="333" r:id="rId6"/>
    <p:sldId id="334" r:id="rId7"/>
    <p:sldId id="335" r:id="rId8"/>
    <p:sldId id="336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SHARMA" initials="PS" lastIdx="1" clrIdx="0">
    <p:extLst>
      <p:ext uri="{19B8F6BF-5375-455C-9EA6-DF929625EA0E}">
        <p15:presenceInfo xmlns:p15="http://schemas.microsoft.com/office/powerpoint/2012/main" xmlns="" userId="S::pratees2@cisco.com::37c3416d-dc74-47e9-95a7-db7209c98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471" autoAdjust="0"/>
    <p:restoredTop sz="94660"/>
  </p:normalViewPr>
  <p:slideViewPr>
    <p:cSldViewPr snapToGrid="0">
      <p:cViewPr>
        <p:scale>
          <a:sx n="66" d="100"/>
          <a:sy n="66" d="100"/>
        </p:scale>
        <p:origin x="-96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7FF3F-AA30-40AE-BB09-1A628D67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C6C605-B2C8-4E4F-9EF4-EA04F198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680938-68D9-45E2-A8BF-B4B018F3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ADA106-AFF6-49B3-83DC-E5E10DE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B30A1C-2B88-4F2D-BAEA-FA40DB6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7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5B834-17D4-495A-9B8A-F86092A0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B6D61D-86AD-4F00-B1D4-F5667644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3A2FA5-9489-4089-9AC4-77C012B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0056C4-90FC-4EEC-97EB-E5CCA7E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FB0BF5-783E-4A45-9A75-B6726C7C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4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81E4F9D-77E9-468F-97A0-6B522C11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43BACF-A371-490B-9A82-3A490376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3DB85-1F11-4B26-A901-CA40F8F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AE6F02-B1FF-4573-B9B0-DBF788C2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63544-0E7F-40B4-A74A-B45CDE1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8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ABF44-4BDC-47FB-BEB7-3EFF1692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FAD51-48EA-41BB-A982-4010E99D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CA9DC9-069F-40E3-965D-674BCFB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34CB03-CEAB-47BF-BCD9-782C8A1B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CA0007-1E1F-4ABD-8B70-A422C3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4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D2AF9-9393-4CA8-9730-E71BCED6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DB7B06-0273-4DF4-B008-F94EAD99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FDDC6C-6B9E-47F4-BC11-3589A47D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CC97D6-8F70-4ADA-BE57-8B1353C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9CA8E9-4665-41D9-9F25-2825331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21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AF640-760C-4862-BA25-54040867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C3EA81-30FE-4FA8-808E-830C66C0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4BD856-34F2-4079-8C72-80F19168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5BDD53-6F56-4526-8C8D-A0A33100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013E68-6C42-4EE5-BB0C-79D1326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9698D1-4864-412B-BEEE-FBC8A8CC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FFA12-12A5-42C6-8D84-6E5A1D99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BFAE85-23E2-493E-965C-0B70D17F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82F524-70C5-4122-BA9E-36F384CB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A6793A-E56F-4B2E-95C5-FA8E82304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127BC5-D01E-4C2C-ADCC-290896C7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877DBD-13C1-42EB-B145-9F006F40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81C8EE-AF2A-4095-914A-CF5AB13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EEEAC6-448B-4FDE-B5C7-6A78C78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1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7A556-0744-4DFD-8405-7996541A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BA4E47-F366-40A2-B62F-BAB0F2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6AE2BF-AB69-4260-900D-A83CCDB4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37E12B-D4FC-423A-B1F0-2861DF03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6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DE8154-3777-428C-9C63-6EFDC01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E885CC-F324-42F3-A392-635527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3E13C7-64FD-4448-8DD4-8AC8B56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67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D29E6-C3F9-4DCD-A354-C98A74FE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56980F-3574-4463-929C-843E3331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DC56E1-1412-482F-8E61-E9F89892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76F1BD-9C65-490A-B673-F678CB04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22602E-0363-456D-A1D3-1E687759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2030D-98F2-4A5F-838C-964A896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08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C5E56-F886-4A84-9724-9838019A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4CE617F-6C97-4F72-9A66-5219065C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3D9E30-4632-4761-82A6-6E7D4242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34D029-EF5A-4166-8497-3EB19BB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09F56D-5805-4D09-BBD5-AEBA146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D19E44-D9AE-4EFB-9F4B-C478543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91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743180-6DA0-4A0A-9E96-D781707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BD5EC6-4DB8-498F-AE5A-A93E1021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0E6D9-F2EF-4B5C-A641-AF4CD6D41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149-A360-4FAF-AB68-34E4F56CDA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13ECF-7E23-426B-BF2E-D10CA3C1F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5332A2-B05B-40CA-B30F-970999103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2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mbo/questionary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google/python-fi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users/installing.html" TargetMode="External"/><Relationship Id="rId5" Type="http://schemas.openxmlformats.org/officeDocument/2006/relationships/hyperlink" Target="https://numpy.org/doc/stable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ypi.org/project/yfinance/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mbo/questionary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google/python-fi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users/installing.html" TargetMode="External"/><Relationship Id="rId5" Type="http://schemas.openxmlformats.org/officeDocument/2006/relationships/hyperlink" Target="https://numpy.org/doc/stable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ypi.org/project/yfinance/" TargetMode="Externa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F1BAEA-6F9B-488D-80F5-A9FBE67073A9}"/>
              </a:ext>
            </a:extLst>
          </p:cNvPr>
          <p:cNvSpPr/>
          <p:nvPr/>
        </p:nvSpPr>
        <p:spPr>
          <a:xfrm>
            <a:off x="0" y="5377543"/>
            <a:ext cx="12192000" cy="1480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  Project-1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 									</a:t>
            </a:r>
            <a:r>
              <a:rPr lang="en-US" dirty="0" smtClean="0">
                <a:latin typeface="+mj-lt"/>
              </a:rPr>
              <a:t>Group </a:t>
            </a:r>
            <a:r>
              <a:rPr lang="en-US" dirty="0">
                <a:latin typeface="+mj-lt"/>
              </a:rPr>
              <a:t>3 </a:t>
            </a:r>
            <a:r>
              <a:rPr lang="en-US" dirty="0" smtClean="0">
                <a:latin typeface="+mj-lt"/>
              </a:rPr>
              <a:t>(Sam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Saeed</a:t>
            </a:r>
            <a:r>
              <a:rPr lang="en-US" dirty="0" smtClean="0">
                <a:latin typeface="+mj-lt"/>
              </a:rPr>
              <a:t>, Julia </a:t>
            </a:r>
            <a:r>
              <a:rPr lang="en-US" dirty="0">
                <a:latin typeface="+mj-lt"/>
              </a:rPr>
              <a:t>&amp; Prateek)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52" y="5967234"/>
            <a:ext cx="36513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QUICKR PICKR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8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11766452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INTRODUCTION </a:t>
            </a:r>
            <a:r>
              <a:rPr lang="en-US" sz="2000" dirty="0" smtClean="0">
                <a:solidFill>
                  <a:srgbClr val="00B0F0"/>
                </a:solidFill>
              </a:rPr>
              <a:t>WHO ARE WE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 descr="Finding Sto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988" y="3338288"/>
            <a:ext cx="4246490" cy="283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 smtClean="0"/>
              <a:t>Finding best stocks to invest in stock market can be a tedious task.  From researching stocks,  following the market, measuring returns and so many other things … </a:t>
            </a:r>
          </a:p>
          <a:p>
            <a:pPr marL="0" indent="0">
              <a:buNone/>
            </a:pPr>
            <a:r>
              <a:rPr lang="en-US" sz="1600" dirty="0" smtClean="0"/>
              <a:t>These tasks can take up so much of your time &amp; energy. And even after thorough research and sound decisions, there’s no guarantee, </a:t>
            </a:r>
          </a:p>
          <a:p>
            <a:pPr marL="0" indent="0">
              <a:buNone/>
            </a:pPr>
            <a:r>
              <a:rPr lang="en-US" sz="1600" dirty="0" smtClean="0"/>
              <a:t>it might go from here … to there …</a:t>
            </a:r>
          </a:p>
        </p:txBody>
      </p:sp>
      <p:pic>
        <p:nvPicPr>
          <p:cNvPr id="10" name="Picture 9" descr="angry inves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200" y="3265713"/>
            <a:ext cx="4093027" cy="3069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940391" y="2837935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here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7820" y="2772620"/>
            <a:ext cx="115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there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776880" y="420913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J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ulia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11766452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THE PRODUCT </a:t>
            </a:r>
            <a:r>
              <a:rPr lang="en-US" sz="2000" dirty="0" smtClean="0">
                <a:solidFill>
                  <a:srgbClr val="00B0F0"/>
                </a:solidFill>
              </a:rPr>
              <a:t>STAR IS HERE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7085" y="1286640"/>
            <a:ext cx="396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Salient Features: </a:t>
            </a:r>
            <a:r>
              <a:rPr lang="en-US" sz="1600" dirty="0" smtClean="0">
                <a:solidFill>
                  <a:srgbClr val="C00000"/>
                </a:solidFill>
              </a:rPr>
              <a:t>(Option1)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(Transitioning Effect for Features)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RSI (Relative Strength Indicator)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Forward Price Earnings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Debt Equity Ratio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Total Debt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1428" y="4022582"/>
            <a:ext cx="396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Salient Features: </a:t>
            </a:r>
            <a:r>
              <a:rPr lang="en-US" sz="1600" dirty="0" smtClean="0">
                <a:solidFill>
                  <a:srgbClr val="C00000"/>
                </a:solidFill>
              </a:rPr>
              <a:t>(Option2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(Transitioning Effect for Features)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 Fees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User Friendly App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Expert Advices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High-Tech Indicators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J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ulia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Quickr Pickr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" y="2228396"/>
            <a:ext cx="7548683" cy="415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154057" y="515182"/>
            <a:ext cx="5617028" cy="295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this logo?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Gold colored shiny Logo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reflects: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Wealth,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Money, Prosperity, Investment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A perfect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combination for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FinTech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Business.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Subconsciously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it attracts the target audience &amp;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appears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rich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elegant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in design.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b="1" baseline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Brand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Name has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sleek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&amp;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clear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readable FONT.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5509" y="232228"/>
            <a:ext cx="4635806" cy="551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 Rationale: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093222" y="5602514"/>
            <a:ext cx="3750435" cy="1030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*NOTE: This slide has justified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logo selection part and will not be a part of main deck.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Quickr Pickr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8" y="3178628"/>
            <a:ext cx="6152911" cy="338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BACKGROUND </a:t>
            </a:r>
            <a:r>
              <a:rPr lang="en-US" sz="2000" dirty="0" smtClean="0">
                <a:solidFill>
                  <a:srgbClr val="00B0F0"/>
                </a:solidFill>
              </a:rPr>
              <a:t>INSPIRING TALE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 smtClean="0"/>
              <a:t>Retail Investors growth ….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Saeed</a:t>
            </a:r>
            <a:r>
              <a:rPr lang="en-US" sz="1600" dirty="0" smtClean="0"/>
              <a:t> will cover his story to support this slide 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Saeed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2170" y="3559966"/>
            <a:ext cx="59218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As per Schwab Research: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New Retail Investors are not just young people. They are also an older cohort discovering investing for the first time. Generation Investor has a median age of 35, compared with pre-2020 investors whose median age is 48, Schwab said. More than 50% of Generation Investor are </a:t>
            </a:r>
            <a:r>
              <a:rPr lang="en-US" dirty="0" err="1" smtClean="0">
                <a:latin typeface="+mj-lt"/>
              </a:rPr>
              <a:t>millennials</a:t>
            </a:r>
            <a:r>
              <a:rPr lang="en-US" dirty="0" smtClean="0">
                <a:latin typeface="+mj-lt"/>
              </a:rPr>
              <a:t>, 22% are Gen X, 16 are Gen Z and 11% are baby boomers.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sz="1100" dirty="0" smtClean="0">
                <a:latin typeface="+mj-lt"/>
              </a:rPr>
              <a:t>Source: https://www.cnbc.com/2021/04/08/a-large-chunk-of-the-retail-investing-crowd-got-their-start-during-the-pandemic-schwab-survey-shows.html</a:t>
            </a:r>
            <a:endParaRPr lang="en-US" sz="11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620" y="3569360"/>
            <a:ext cx="4948237" cy="291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BACKGROUND </a:t>
            </a:r>
            <a:r>
              <a:rPr lang="en-US" sz="2000" dirty="0" smtClean="0">
                <a:solidFill>
                  <a:srgbClr val="00B0F0"/>
                </a:solidFill>
              </a:rPr>
              <a:t>INSPIRING TALE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 smtClean="0"/>
              <a:t>Retail Investors growth ….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Saeed</a:t>
            </a:r>
            <a:r>
              <a:rPr lang="en-US" sz="1600" dirty="0" smtClean="0"/>
              <a:t> will cover his story to support this slide 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Saeed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DESIGN </a:t>
            </a:r>
            <a:r>
              <a:rPr lang="en-US" sz="2000" dirty="0" smtClean="0">
                <a:solidFill>
                  <a:srgbClr val="00B0F0"/>
                </a:solidFill>
              </a:rPr>
              <a:t>TECHNICAL SPECIFICATIONS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52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Product Design 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Sam will cover his story to support this slide …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14" y="6059233"/>
            <a:ext cx="1562035" cy="632779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3"/>
          <a:srcRect l="6154" t="21391" r="6449" b="15255"/>
          <a:stretch>
            <a:fillRect/>
          </a:stretch>
        </p:blipFill>
        <p:spPr>
          <a:xfrm>
            <a:off x="3409615" y="6105998"/>
            <a:ext cx="1524855" cy="53521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67058" y="6115987"/>
            <a:ext cx="1336890" cy="49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142" y="3049544"/>
            <a:ext cx="11450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Packages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Yahoo! Finance</a:t>
            </a:r>
            <a:r>
              <a:rPr lang="en-US" sz="1600" dirty="0" smtClean="0"/>
              <a:t> - Provides historical market data from Yahoo! finance</a:t>
            </a:r>
          </a:p>
          <a:p>
            <a:r>
              <a:rPr lang="en-US" sz="1600" dirty="0" err="1" smtClean="0">
                <a:hlinkClick r:id="rId5"/>
              </a:rPr>
              <a:t>Numpy</a:t>
            </a:r>
            <a:r>
              <a:rPr lang="en-US" sz="1600" dirty="0" smtClean="0"/>
              <a:t> - Python library that provides multidimensional array objects, derived objects, and routines for faster operations</a:t>
            </a:r>
          </a:p>
          <a:p>
            <a:r>
              <a:rPr lang="en-US" sz="1600" dirty="0" err="1" smtClean="0">
                <a:hlinkClick r:id="rId6"/>
              </a:rPr>
              <a:t>Matplotlib</a:t>
            </a:r>
            <a:r>
              <a:rPr lang="en-US" sz="1600" dirty="0" smtClean="0"/>
              <a:t> - Python library that provides static, animated, and </a:t>
            </a:r>
            <a:r>
              <a:rPr lang="en-US" sz="1600" dirty="0" err="1" smtClean="0"/>
              <a:t>interactived</a:t>
            </a:r>
            <a:r>
              <a:rPr lang="en-US" sz="1600" dirty="0" smtClean="0"/>
              <a:t> visualizations</a:t>
            </a:r>
          </a:p>
          <a:p>
            <a:r>
              <a:rPr lang="en-US" sz="1600" dirty="0" smtClean="0">
                <a:hlinkClick r:id="rId7"/>
              </a:rPr>
              <a:t>fire</a:t>
            </a:r>
            <a:r>
              <a:rPr lang="en-US" sz="1600" dirty="0" smtClean="0"/>
              <a:t> - Command line interface, help page, and entry-point</a:t>
            </a:r>
          </a:p>
          <a:p>
            <a:r>
              <a:rPr lang="en-US" sz="1600" dirty="0" err="1" smtClean="0">
                <a:hlinkClick r:id="rId8"/>
              </a:rPr>
              <a:t>questionary</a:t>
            </a:r>
            <a:r>
              <a:rPr lang="en-US" sz="1600" dirty="0" smtClean="0"/>
              <a:t> - Interactive user prompts and dialogs</a:t>
            </a:r>
            <a:endParaRPr lang="en-US" sz="1600" dirty="0"/>
          </a:p>
        </p:txBody>
      </p:sp>
      <p:pic>
        <p:nvPicPr>
          <p:cNvPr id="16" name="Picture 15" descr="cond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347" y="6044311"/>
            <a:ext cx="1478154" cy="593725"/>
          </a:xfrm>
          <a:prstGeom prst="rect">
            <a:avLst/>
          </a:prstGeom>
        </p:spPr>
      </p:pic>
      <p:pic>
        <p:nvPicPr>
          <p:cNvPr id="18" name="Picture 17" descr="jupyter.png"/>
          <p:cNvPicPr>
            <a:picLocks noChangeAspect="1"/>
          </p:cNvPicPr>
          <p:nvPr/>
        </p:nvPicPr>
        <p:blipFill>
          <a:blip r:embed="rId10"/>
          <a:srcRect l="4298" t="12935" r="4633" b="11090"/>
          <a:stretch>
            <a:fillRect/>
          </a:stretch>
        </p:blipFill>
        <p:spPr>
          <a:xfrm>
            <a:off x="7272311" y="6025588"/>
            <a:ext cx="1771978" cy="7391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DESIGN </a:t>
            </a:r>
            <a:r>
              <a:rPr lang="en-US" sz="2000" dirty="0" smtClean="0">
                <a:solidFill>
                  <a:srgbClr val="00B0F0"/>
                </a:solidFill>
              </a:rPr>
              <a:t>TECHNICAL SPECIFICATIONS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52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Product Design 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Sam will cover his story to support this slide …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14" y="6059233"/>
            <a:ext cx="1562035" cy="632779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3"/>
          <a:srcRect l="6154" t="21391" r="6449" b="15255"/>
          <a:stretch>
            <a:fillRect/>
          </a:stretch>
        </p:blipFill>
        <p:spPr>
          <a:xfrm>
            <a:off x="3409615" y="6105998"/>
            <a:ext cx="1524855" cy="53521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67058" y="6115987"/>
            <a:ext cx="1336890" cy="49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142" y="3049544"/>
            <a:ext cx="11450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Packages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Yahoo! Finance</a:t>
            </a:r>
            <a:r>
              <a:rPr lang="en-US" sz="1600" dirty="0" smtClean="0"/>
              <a:t> - Provides historical market data from Yahoo! finance</a:t>
            </a:r>
          </a:p>
          <a:p>
            <a:r>
              <a:rPr lang="en-US" sz="1600" dirty="0" err="1" smtClean="0">
                <a:hlinkClick r:id="rId5"/>
              </a:rPr>
              <a:t>Numpy</a:t>
            </a:r>
            <a:r>
              <a:rPr lang="en-US" sz="1600" dirty="0" smtClean="0"/>
              <a:t> - Python library that provides multidimensional array objects, derived objects, and routines for faster operations</a:t>
            </a:r>
          </a:p>
          <a:p>
            <a:r>
              <a:rPr lang="en-US" sz="1600" dirty="0" err="1" smtClean="0">
                <a:hlinkClick r:id="rId6"/>
              </a:rPr>
              <a:t>Matplotlib</a:t>
            </a:r>
            <a:r>
              <a:rPr lang="en-US" sz="1600" dirty="0" smtClean="0"/>
              <a:t> - Python library that provides static, animated, and </a:t>
            </a:r>
            <a:r>
              <a:rPr lang="en-US" sz="1600" dirty="0" err="1" smtClean="0"/>
              <a:t>interactived</a:t>
            </a:r>
            <a:r>
              <a:rPr lang="en-US" sz="1600" dirty="0" smtClean="0"/>
              <a:t> visualizations</a:t>
            </a:r>
          </a:p>
          <a:p>
            <a:r>
              <a:rPr lang="en-US" sz="1600" dirty="0" smtClean="0">
                <a:hlinkClick r:id="rId7"/>
              </a:rPr>
              <a:t>fire</a:t>
            </a:r>
            <a:r>
              <a:rPr lang="en-US" sz="1600" dirty="0" smtClean="0"/>
              <a:t> - Command line interface, help page, and entry-point</a:t>
            </a:r>
          </a:p>
          <a:p>
            <a:r>
              <a:rPr lang="en-US" sz="1600" dirty="0" err="1" smtClean="0">
                <a:hlinkClick r:id="rId8"/>
              </a:rPr>
              <a:t>questionary</a:t>
            </a:r>
            <a:r>
              <a:rPr lang="en-US" sz="1600" dirty="0" smtClean="0"/>
              <a:t> - Interactive user prompts and dialogs</a:t>
            </a:r>
            <a:endParaRPr lang="en-US" sz="1600" dirty="0"/>
          </a:p>
        </p:txBody>
      </p:sp>
      <p:pic>
        <p:nvPicPr>
          <p:cNvPr id="16" name="Picture 15" descr="cond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347" y="6044311"/>
            <a:ext cx="1478154" cy="593725"/>
          </a:xfrm>
          <a:prstGeom prst="rect">
            <a:avLst/>
          </a:prstGeom>
        </p:spPr>
      </p:pic>
      <p:pic>
        <p:nvPicPr>
          <p:cNvPr id="18" name="Picture 17" descr="jupyter.png"/>
          <p:cNvPicPr>
            <a:picLocks noChangeAspect="1"/>
          </p:cNvPicPr>
          <p:nvPr/>
        </p:nvPicPr>
        <p:blipFill>
          <a:blip r:embed="rId10"/>
          <a:srcRect l="4298" t="12935" r="4633" b="11090"/>
          <a:stretch>
            <a:fillRect/>
          </a:stretch>
        </p:blipFill>
        <p:spPr>
          <a:xfrm>
            <a:off x="7272311" y="6025588"/>
            <a:ext cx="1771978" cy="7391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QUICKR PICKR </a:t>
            </a:r>
            <a:r>
              <a:rPr lang="en-US" sz="2000" dirty="0" smtClean="0">
                <a:solidFill>
                  <a:srgbClr val="00B0F0"/>
                </a:solidFill>
              </a:rPr>
              <a:t>GET RICH QUICKER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4"/>
            <a:ext cx="11485099" cy="2978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Closure with Conclusion of overall presentation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Prateek</a:t>
            </a:r>
            <a:r>
              <a:rPr lang="en-US" sz="1600" dirty="0" smtClean="0"/>
              <a:t> will cover this part 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dirty="0" smtClean="0"/>
              <a:t>Monetization Model</a:t>
            </a:r>
          </a:p>
          <a:p>
            <a:pPr marL="0" indent="0">
              <a:buNone/>
            </a:pPr>
            <a:r>
              <a:rPr lang="en-US" sz="1600" dirty="0" smtClean="0"/>
              <a:t>Cloud Computing</a:t>
            </a:r>
          </a:p>
          <a:p>
            <a:pPr marL="0" indent="0">
              <a:buNone/>
            </a:pPr>
            <a:r>
              <a:rPr lang="en-US" sz="1600" dirty="0" smtClean="0"/>
              <a:t>Future </a:t>
            </a:r>
            <a:r>
              <a:rPr lang="en-US" sz="1600" dirty="0" err="1" smtClean="0"/>
              <a:t>Integraytons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Prateek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339</Words>
  <Application>Microsoft Office PowerPoint</Application>
  <PresentationFormat>Custom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 WHO ARE WE</vt:lpstr>
      <vt:lpstr>THE PRODUCT STAR IS HERE</vt:lpstr>
      <vt:lpstr>Slide 4</vt:lpstr>
      <vt:lpstr>BACKGROUND INSPIRING TALE</vt:lpstr>
      <vt:lpstr>BACKGROUND INSPIRING TALE</vt:lpstr>
      <vt:lpstr>DESIGN TECHNICAL SPECIFICATIONS</vt:lpstr>
      <vt:lpstr>DESIGN TECHNICAL SPECIFICATIONS</vt:lpstr>
      <vt:lpstr>QUICKR PICKR GET RICH QUICKER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Lenovo</cp:lastModifiedBy>
  <cp:revision>242</cp:revision>
  <dcterms:created xsi:type="dcterms:W3CDTF">2021-08-14T02:57:00Z</dcterms:created>
  <dcterms:modified xsi:type="dcterms:W3CDTF">2021-08-19T04:05:37Z</dcterms:modified>
</cp:coreProperties>
</file>