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5" r:id="rId2"/>
  </p:sldMasterIdLst>
  <p:notesMasterIdLst>
    <p:notesMasterId r:id="rId11"/>
  </p:notesMasterIdLst>
  <p:sldIdLst>
    <p:sldId id="263" r:id="rId3"/>
    <p:sldId id="264" r:id="rId4"/>
    <p:sldId id="265" r:id="rId5"/>
    <p:sldId id="277" r:id="rId6"/>
    <p:sldId id="276" r:id="rId7"/>
    <p:sldId id="278" r:id="rId8"/>
    <p:sldId id="269" r:id="rId9"/>
    <p:sldId id="270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entury Gothic" panose="020B0502020202020204" pitchFamily="34" charset="0"/>
      <p:regular r:id="rId16"/>
      <p:bold r:id="rId17"/>
      <p:italic r:id="rId18"/>
      <p:boldItalic r:id="rId19"/>
    </p:embeddedFont>
    <p:embeddedFont>
      <p:font typeface="Proxima Nova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6" roundtripDataSignature="AMtx7mij1fsZUe5V3lBG5qQcqOvrI5Uh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font" Target="fonts/font10.fntdata"/><Relationship Id="rId7" Type="http://schemas.openxmlformats.org/officeDocument/2006/relationships/slide" Target="slides/slide5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36" Type="http://customschemas.google.com/relationships/presentationmetadata" Target="metadata"/><Relationship Id="rId10" Type="http://schemas.openxmlformats.org/officeDocument/2006/relationships/slide" Target="slides/slide8.xml"/><Relationship Id="rId19" Type="http://schemas.openxmlformats.org/officeDocument/2006/relationships/font" Target="fonts/font8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3.fntdata"/><Relationship Id="rId22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8" name="Google Shape;17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5390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14776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71293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8" name="Google Shape;23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" name="Google Shape;246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6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6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5" name="Google Shape;65;p36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36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7" name="Google Shape;67;p36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3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9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9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83" name="Google Shape;83;p39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84" name="Google Shape;84;p3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0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Google Shape;90;p40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91" name="Google Shape;91;p4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4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4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41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4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4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4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2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42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4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" name="Google Shape;19;p2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" name="Google Shape;20;p2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24" name="Google Shape;24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3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3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0" name="Google Shape;40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4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3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35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2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iscord.com/invite/eUrT2UFeS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5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</a:t>
            </a:r>
            <a:r>
              <a:rPr lang="en-US" sz="2000" dirty="0" err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palestrante</a:t>
            </a: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1" name="Google Shape;181;p5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2" name="Google Shape;182;p5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5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5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5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6" name="Google Shape;18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5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5"/>
          <p:cNvSpPr txBox="1"/>
          <p:nvPr/>
        </p:nvSpPr>
        <p:spPr>
          <a:xfrm>
            <a:off x="467550" y="1484009"/>
            <a:ext cx="8676450" cy="857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3: </a:t>
            </a: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Biblioteca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Padrão</a:t>
            </a:r>
            <a:endParaRPr lang="en-US"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9" name="Google Shape;189;p5"/>
          <p:cNvSpPr txBox="1"/>
          <p:nvPr/>
        </p:nvSpPr>
        <p:spPr>
          <a:xfrm>
            <a:off x="3034682" y="2481601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0" i="0" u="none" strike="noStrike" cap="none" dirty="0" err="1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</a:t>
            </a:r>
            <a:r>
              <a:rPr lang="en-US" sz="3600" b="0" i="0" u="none" strike="noStrike" cap="none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 </a:t>
            </a:r>
            <a:r>
              <a:rPr lang="en-US" sz="3600" b="0" i="0" u="none" strike="noStrike" cap="none" dirty="0" err="1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ambiente</a:t>
            </a:r>
            <a:r>
              <a:rPr lang="en-US" sz="3600" b="0" i="0" u="none" strike="noStrike" cap="none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3600" b="0" i="0" u="none" strike="noStrike" cap="none" dirty="0" err="1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desenvolvimento</a:t>
            </a:r>
            <a:r>
              <a:rPr lang="en-US" sz="3600" b="0" i="0" u="none" strike="noStrike" cap="none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3600" b="0" i="0" u="none" strike="noStrike" cap="none" dirty="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5" name="Google Shape;19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8"/>
          <p:cNvSpPr txBox="1">
            <a:spLocks noGrp="1"/>
          </p:cNvSpPr>
          <p:nvPr>
            <p:ph type="subTitle" idx="1"/>
          </p:nvPr>
        </p:nvSpPr>
        <p:spPr>
          <a:xfrm>
            <a:off x="497634" y="2106323"/>
            <a:ext cx="8148732" cy="1131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pt-BR" sz="2400" b="1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Conhecer a Biblioteca Padrão;</a:t>
            </a: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pt-BR" sz="2400" b="1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Hora de praticar!</a:t>
            </a:r>
            <a:endParaRPr sz="24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24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Gráfico 2" descr="Uma lâmpada">
            <a:extLst>
              <a:ext uri="{FF2B5EF4-FFF2-40B4-BE49-F238E27FC236}">
                <a16:creationId xmlns:a16="http://schemas.microsoft.com/office/drawing/2014/main" id="{C8BB3E02-B69D-416B-93C6-9EBEE7243C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03460" y="3037177"/>
            <a:ext cx="2040540" cy="20405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6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Biblioteca</a:t>
            </a: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Padrão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3" name="Google Shape;20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6"/>
          <p:cNvSpPr txBox="1"/>
          <p:nvPr/>
        </p:nvSpPr>
        <p:spPr>
          <a:xfrm>
            <a:off x="311700" y="1890492"/>
            <a:ext cx="8941981" cy="3012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lang="pt-BR" sz="240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Tem como objetivo fornecer soluções padronizadas para problemas que ocorrem na programação. Dentro das bibliotecas temos os módulos que são em sua maioria escritos na linguagem C.</a:t>
            </a: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endParaRPr lang="en-US" sz="24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</a:pPr>
            <a:endParaRPr lang="en-US" sz="24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Wingdings" panose="05000000000000000000" pitchFamily="2" charset="2"/>
              <a:buChar char="ü"/>
            </a:pPr>
            <a:endParaRPr lang="en-US" sz="24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Wingdings" panose="05000000000000000000" pitchFamily="2" charset="2"/>
              <a:buChar char="ü"/>
            </a:pPr>
            <a:endParaRPr lang="en-US" sz="24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Wingdings" panose="05000000000000000000" pitchFamily="2" charset="2"/>
              <a:buChar char="ü"/>
            </a:pPr>
            <a:endParaRPr lang="en-US" sz="2400" i="0" u="none" strike="noStrike" cap="none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lang="en-US" sz="240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endParaRPr lang="en-US" sz="2400" i="1" strike="noStrike" cap="none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Gráfico 6" descr="Computador com preenchimento sólido">
            <a:extLst>
              <a:ext uri="{FF2B5EF4-FFF2-40B4-BE49-F238E27FC236}">
                <a16:creationId xmlns:a16="http://schemas.microsoft.com/office/drawing/2014/main" id="{6DCAAB3A-944A-440D-B319-F00DF06584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00260" y="3674327"/>
            <a:ext cx="1432040" cy="1432040"/>
          </a:xfrm>
          <a:prstGeom prst="rect">
            <a:avLst/>
          </a:prstGeom>
        </p:spPr>
      </p:pic>
      <p:sp>
        <p:nvSpPr>
          <p:cNvPr id="8" name="Google Shape;205;p6">
            <a:extLst>
              <a:ext uri="{FF2B5EF4-FFF2-40B4-BE49-F238E27FC236}">
                <a16:creationId xmlns:a16="http://schemas.microsoft.com/office/drawing/2014/main" id="{2A2EB74B-5DDB-43F3-B002-C3C278A373EC}"/>
              </a:ext>
            </a:extLst>
          </p:cNvPr>
          <p:cNvSpPr txBox="1"/>
          <p:nvPr/>
        </p:nvSpPr>
        <p:spPr>
          <a:xfrm>
            <a:off x="4081961" y="2334408"/>
            <a:ext cx="3555151" cy="2319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</a:pPr>
            <a:endParaRPr lang="en-US" sz="24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Wingdings" panose="05000000000000000000" pitchFamily="2" charset="2"/>
              <a:buChar char="ü"/>
            </a:pPr>
            <a:endParaRPr lang="en-US" sz="24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Wingdings" panose="05000000000000000000" pitchFamily="2" charset="2"/>
              <a:buChar char="ü"/>
            </a:pPr>
            <a:endParaRPr lang="en-US" sz="24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Wingdings" panose="05000000000000000000" pitchFamily="2" charset="2"/>
              <a:buChar char="ü"/>
            </a:pPr>
            <a:endParaRPr lang="en-US" sz="2400" i="0" u="none" strike="noStrike" cap="none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lang="en-US" sz="240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endParaRPr lang="en-US" sz="2400" i="1" strike="noStrike" cap="none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6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Biblioteca</a:t>
            </a: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Padrão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3" name="Google Shape;20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205;p6">
            <a:extLst>
              <a:ext uri="{FF2B5EF4-FFF2-40B4-BE49-F238E27FC236}">
                <a16:creationId xmlns:a16="http://schemas.microsoft.com/office/drawing/2014/main" id="{C3C7ED10-EB68-4F36-A771-90D61150DBEC}"/>
              </a:ext>
            </a:extLst>
          </p:cNvPr>
          <p:cNvSpPr txBox="1"/>
          <p:nvPr/>
        </p:nvSpPr>
        <p:spPr>
          <a:xfrm>
            <a:off x="489098" y="1383775"/>
            <a:ext cx="7985051" cy="3207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9100" lvl="1" indent="-342900">
              <a:buClr>
                <a:srgbClr val="073763"/>
              </a:buClr>
              <a:buSzPts val="2400"/>
              <a:buFont typeface="Wingdings" panose="05000000000000000000" pitchFamily="2" charset="2"/>
              <a:buChar char="Ø"/>
            </a:pPr>
            <a:r>
              <a:rPr lang="pt-BR" sz="240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Os módulos principais </a:t>
            </a: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que vamos estudar são:</a:t>
            </a: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endParaRPr lang="pt-BR" sz="24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lang="pt-BR" sz="2400" b="1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Serviços Genéricos de Sistema Operacional -</a:t>
            </a: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 os, time</a:t>
            </a: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endParaRPr lang="pt-BR" sz="24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lang="pt-BR" sz="2400" b="1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Serviços de Tempo de Execução Python – </a:t>
            </a: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sys</a:t>
            </a: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endParaRPr lang="pt-BR" sz="2400" b="1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lang="pt-BR" sz="2400" b="1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Módulos Matemáticos e Numéricos – </a:t>
            </a:r>
            <a:r>
              <a:rPr lang="pt-BR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math</a:t>
            </a: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pt-BR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statistics</a:t>
            </a:r>
            <a:endParaRPr lang="pt-BR" sz="24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endParaRPr lang="pt-BR" sz="24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endParaRPr lang="pt-BR" sz="24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Gráfico 4" descr="Gesto de toque duplo com preenchimento sólido">
            <a:extLst>
              <a:ext uri="{FF2B5EF4-FFF2-40B4-BE49-F238E27FC236}">
                <a16:creationId xmlns:a16="http://schemas.microsoft.com/office/drawing/2014/main" id="{EF74D5FD-BFF4-4702-9C6C-5FB14AE755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75370" y="376259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171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6"/>
          <p:cNvSpPr txBox="1">
            <a:spLocks noGrp="1"/>
          </p:cNvSpPr>
          <p:nvPr>
            <p:ph type="subTitle" idx="1"/>
          </p:nvPr>
        </p:nvSpPr>
        <p:spPr>
          <a:xfrm>
            <a:off x="1846449" y="286604"/>
            <a:ext cx="5600002" cy="1129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noProof="1">
                <a:solidFill>
                  <a:srgbClr val="073763"/>
                </a:solidFill>
                <a:latin typeface="Calibri"/>
                <a:ea typeface="Century Gothic"/>
                <a:cs typeface="Calibri"/>
                <a:sym typeface="Calibri"/>
              </a:rPr>
              <a:t>Biblioteca Padrão</a:t>
            </a:r>
            <a:endParaRPr lang="pt-BR" sz="4000" b="1" noProof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3" name="Google Shape;20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205;p6">
            <a:extLst>
              <a:ext uri="{FF2B5EF4-FFF2-40B4-BE49-F238E27FC236}">
                <a16:creationId xmlns:a16="http://schemas.microsoft.com/office/drawing/2014/main" id="{C2E1C589-444B-42D2-B9CA-9A719CADDD73}"/>
              </a:ext>
            </a:extLst>
          </p:cNvPr>
          <p:cNvSpPr txBox="1"/>
          <p:nvPr/>
        </p:nvSpPr>
        <p:spPr>
          <a:xfrm>
            <a:off x="597101" y="1525698"/>
            <a:ext cx="7949798" cy="3234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lang="pt-BR" sz="2400" b="1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Protocolos de Internet e Suporte </a:t>
            </a: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– </a:t>
            </a:r>
            <a:r>
              <a:rPr lang="pt-BR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urllib</a:t>
            </a: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pt-BR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cgi</a:t>
            </a:r>
            <a:endParaRPr lang="pt-BR" sz="24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endParaRPr lang="pt-BR" sz="2400" b="1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lang="pt-BR" sz="2400" b="1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Serviços de Processamento de Texto </a:t>
            </a: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– </a:t>
            </a:r>
            <a:r>
              <a:rPr lang="pt-BR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re</a:t>
            </a:r>
            <a:endParaRPr lang="pt-BR" sz="24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endParaRPr lang="pt-BR" sz="24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lang="pt-BR" sz="2400" b="1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Comunicação em Rede e </a:t>
            </a:r>
            <a:r>
              <a:rPr lang="pt-BR" sz="2400" b="1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Interprocesso</a:t>
            </a:r>
            <a:r>
              <a:rPr lang="pt-BR" sz="2400" b="1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– socket</a:t>
            </a: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endParaRPr lang="pt-BR" sz="24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lang="pt-BR" sz="2400" b="1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Persistência de Dados </a:t>
            </a: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– </a:t>
            </a:r>
            <a:r>
              <a:rPr lang="pt-BR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pickle</a:t>
            </a:r>
            <a:endParaRPr lang="pt-BR" sz="24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endParaRPr lang="pt-BR" sz="24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endParaRPr lang="pt-BR" sz="24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" name="Gráfico 8" descr="Gesto de toque duplo com preenchimento sólido">
            <a:extLst>
              <a:ext uri="{FF2B5EF4-FFF2-40B4-BE49-F238E27FC236}">
                <a16:creationId xmlns:a16="http://schemas.microsoft.com/office/drawing/2014/main" id="{D1406B31-F049-4208-9F7F-576D704BFF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07959" y="368623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663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6"/>
          <p:cNvSpPr txBox="1">
            <a:spLocks noGrp="1"/>
          </p:cNvSpPr>
          <p:nvPr>
            <p:ph type="subTitle" idx="1"/>
          </p:nvPr>
        </p:nvSpPr>
        <p:spPr>
          <a:xfrm>
            <a:off x="1846449" y="286604"/>
            <a:ext cx="5600002" cy="1129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noProof="1">
                <a:solidFill>
                  <a:srgbClr val="073763"/>
                </a:solidFill>
                <a:latin typeface="Calibri"/>
                <a:ea typeface="Century Gothic"/>
                <a:cs typeface="Calibri"/>
                <a:sym typeface="Calibri"/>
              </a:rPr>
              <a:t>Exerecícios</a:t>
            </a:r>
            <a:endParaRPr lang="pt-BR" sz="4000" b="1" noProof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3" name="Google Shape;20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6"/>
          <p:cNvSpPr txBox="1"/>
          <p:nvPr/>
        </p:nvSpPr>
        <p:spPr>
          <a:xfrm>
            <a:off x="765544" y="1902302"/>
            <a:ext cx="7495954" cy="1606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Agora, vamos praticar algumas das funções da biblioteca básica.</a:t>
            </a: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endParaRPr lang="pt-BR" sz="24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Hora de praticar!</a:t>
            </a: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endParaRPr lang="pt-BR" sz="24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endParaRPr lang="pt-BR" sz="24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endParaRPr lang="pt-BR" sz="24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endParaRPr lang="pt-BR" sz="24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Gráfico 5" descr="Setas de Divisão com preenchimento sólido">
            <a:extLst>
              <a:ext uri="{FF2B5EF4-FFF2-40B4-BE49-F238E27FC236}">
                <a16:creationId xmlns:a16="http://schemas.microsoft.com/office/drawing/2014/main" id="{9741D288-5E01-4924-A3FA-14669F0EF7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95353" y="2985272"/>
            <a:ext cx="600739" cy="600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290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7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41" name="Google Shape;241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7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	No meu GitHub,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terá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um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repositório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voltado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com as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informações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do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curso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de forma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detalhada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dica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leituras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endParaRPr lang="en-US" sz="24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https://github.com/JuliaHellenFerreira/DIO-CriandooAmbientedeDesenvolvimento-Python</a:t>
            </a:r>
          </a:p>
        </p:txBody>
      </p:sp>
      <p:pic>
        <p:nvPicPr>
          <p:cNvPr id="3" name="Gráfico 2" descr="Três círculos, cada um contendo círculos concêntricos.">
            <a:extLst>
              <a:ext uri="{FF2B5EF4-FFF2-40B4-BE49-F238E27FC236}">
                <a16:creationId xmlns:a16="http://schemas.microsoft.com/office/drawing/2014/main" id="{43B6F4F6-7F7F-4602-9D26-4E2E90D690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2467829"/>
            <a:ext cx="2372390" cy="23723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3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9" name="Google Shape;249;p43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0" name="Google Shape;250;p43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1" name="Google Shape;251;p43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43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43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4" name="Google Shape;254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43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43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400" b="1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7" name="Google Shape;257;p43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endParaRPr sz="2400" b="0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8" name="Google Shape;258;p43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lang="en-US" sz="2800" b="0" i="0" u="sng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800" b="0" i="0" u="none" strike="noStrike" cap="non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1105</TotalTime>
  <Words>223</Words>
  <Application>Microsoft Office PowerPoint</Application>
  <PresentationFormat>Apresentação na tela (16:9)</PresentationFormat>
  <Paragraphs>53</Paragraphs>
  <Slides>8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8</vt:i4>
      </vt:variant>
    </vt:vector>
  </HeadingPairs>
  <TitlesOfParts>
    <vt:vector size="16" baseType="lpstr">
      <vt:lpstr>Wingdings</vt:lpstr>
      <vt:lpstr>Proxima Nova</vt:lpstr>
      <vt:lpstr>Century Gothic</vt:lpstr>
      <vt:lpstr>Courier New</vt:lpstr>
      <vt:lpstr>Calibri</vt:lpstr>
      <vt:lpstr>Arial</vt:lpstr>
      <vt:lpstr>Simple Light</vt:lpstr>
      <vt:lpstr>Office Theme</vt:lpstr>
      <vt:lpstr>[Nome do palestrante] [Posição]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[Nome do palestrante] [Posição]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Larissa Mestieri</dc:creator>
  <cp:lastModifiedBy>Tales Duarte</cp:lastModifiedBy>
  <cp:revision>41</cp:revision>
  <dcterms:modified xsi:type="dcterms:W3CDTF">2021-06-06T23:28:27Z</dcterms:modified>
</cp:coreProperties>
</file>