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5" r:id="rId1"/>
  </p:sldMasterIdLst>
  <p:sldIdLst>
    <p:sldId id="256" r:id="rId2"/>
    <p:sldId id="257" r:id="rId3"/>
    <p:sldId id="277" r:id="rId4"/>
    <p:sldId id="258" r:id="rId5"/>
    <p:sldId id="261" r:id="rId6"/>
    <p:sldId id="263" r:id="rId7"/>
    <p:sldId id="264" r:id="rId8"/>
    <p:sldId id="260" r:id="rId9"/>
    <p:sldId id="265" r:id="rId10"/>
    <p:sldId id="281" r:id="rId11"/>
    <p:sldId id="282" r:id="rId12"/>
    <p:sldId id="342" r:id="rId13"/>
    <p:sldId id="285" r:id="rId14"/>
    <p:sldId id="288" r:id="rId15"/>
    <p:sldId id="293" r:id="rId16"/>
    <p:sldId id="294" r:id="rId17"/>
    <p:sldId id="290" r:id="rId18"/>
    <p:sldId id="278" r:id="rId19"/>
    <p:sldId id="300" r:id="rId20"/>
    <p:sldId id="301" r:id="rId21"/>
    <p:sldId id="279" r:id="rId22"/>
    <p:sldId id="309" r:id="rId23"/>
    <p:sldId id="305" r:id="rId24"/>
    <p:sldId id="280" r:id="rId25"/>
    <p:sldId id="337" r:id="rId26"/>
    <p:sldId id="338" r:id="rId27"/>
    <p:sldId id="266" r:id="rId28"/>
    <p:sldId id="323" r:id="rId29"/>
    <p:sldId id="324" r:id="rId30"/>
    <p:sldId id="315" r:id="rId31"/>
    <p:sldId id="318" r:id="rId32"/>
    <p:sldId id="316" r:id="rId33"/>
    <p:sldId id="311" r:id="rId34"/>
    <p:sldId id="312" r:id="rId35"/>
    <p:sldId id="313" r:id="rId36"/>
    <p:sldId id="314" r:id="rId37"/>
    <p:sldId id="317" r:id="rId38"/>
    <p:sldId id="339" r:id="rId39"/>
    <p:sldId id="340" r:id="rId40"/>
    <p:sldId id="341" r:id="rId41"/>
    <p:sldId id="320" r:id="rId42"/>
    <p:sldId id="333" r:id="rId43"/>
    <p:sldId id="334" r:id="rId44"/>
    <p:sldId id="335" r:id="rId45"/>
    <p:sldId id="321" r:id="rId46"/>
    <p:sldId id="275" r:id="rId47"/>
    <p:sldId id="276" r:id="rId48"/>
    <p:sldId id="343" r:id="rId49"/>
    <p:sldId id="302" r:id="rId50"/>
    <p:sldId id="303" r:id="rId5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-108" y="-2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9263414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949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777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086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795020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626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250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092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981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4/13/2019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09963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4/13/2019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07186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2507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94873" y="1861083"/>
            <a:ext cx="12234930" cy="1946419"/>
          </a:xfrm>
        </p:spPr>
        <p:txBody>
          <a:bodyPr>
            <a:normAutofit fontScale="90000"/>
          </a:bodyPr>
          <a:lstStyle/>
          <a:p>
            <a:r>
              <a:rPr lang="pt-BR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Introdução ao </a:t>
            </a:r>
            <a:br>
              <a:rPr lang="pt-BR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 Commander</a:t>
            </a:r>
            <a:endParaRPr lang="pt-BR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51321" y="4239177"/>
            <a:ext cx="8932288" cy="1086237"/>
          </a:xfrm>
        </p:spPr>
        <p:txBody>
          <a:bodyPr>
            <a:noAutofit/>
          </a:bodyPr>
          <a:lstStyle/>
          <a:p>
            <a:r>
              <a:rPr lang="pt-BR" sz="4800" i="1" dirty="0" smtClean="0"/>
              <a:t>Julia Ferreira – Estatística | UFF</a:t>
            </a:r>
            <a:endParaRPr lang="pt-BR" sz="4800" i="1" dirty="0"/>
          </a:p>
        </p:txBody>
      </p:sp>
    </p:spTree>
    <p:extLst>
      <p:ext uri="{BB962C8B-B14F-4D97-AF65-F5344CB8AC3E}">
        <p14:creationId xmlns:p14="http://schemas.microsoft.com/office/powerpoint/2010/main" val="337852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91295" y="647162"/>
            <a:ext cx="9601200" cy="1485900"/>
          </a:xfrm>
        </p:spPr>
        <p:txBody>
          <a:bodyPr>
            <a:normAutofit/>
          </a:bodyPr>
          <a:lstStyle/>
          <a:p>
            <a:pPr algn="ctr"/>
            <a:r>
              <a:rPr lang="pt-BR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Banco de Dados</a:t>
            </a:r>
            <a:endParaRPr lang="pt-BR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71600" y="2133062"/>
            <a:ext cx="9697792" cy="41979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4800" dirty="0" smtClean="0"/>
              <a:t>Hoje iremos utilizar o banco de dados </a:t>
            </a:r>
            <a:r>
              <a:rPr lang="pt-BR" sz="4800" i="1" u="sng" dirty="0" smtClean="0"/>
              <a:t>Flights</a:t>
            </a:r>
            <a:r>
              <a:rPr lang="pt-BR" sz="4800" dirty="0" smtClean="0"/>
              <a:t> para realizar algumas manipulações através do R Commander.</a:t>
            </a:r>
            <a:endParaRPr lang="pt-BR" sz="4800" i="1" u="sng" dirty="0"/>
          </a:p>
        </p:txBody>
      </p:sp>
    </p:spTree>
    <p:extLst>
      <p:ext uri="{BB962C8B-B14F-4D97-AF65-F5344CB8AC3E}">
        <p14:creationId xmlns:p14="http://schemas.microsoft.com/office/powerpoint/2010/main" val="129625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9177" y="2682026"/>
            <a:ext cx="9601200" cy="1485900"/>
          </a:xfrm>
        </p:spPr>
        <p:txBody>
          <a:bodyPr>
            <a:normAutofit/>
          </a:bodyPr>
          <a:lstStyle/>
          <a:p>
            <a:pPr algn="ctr"/>
            <a:r>
              <a:rPr lang="pt-BR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NCYFLIGHTS13</a:t>
            </a:r>
            <a:endParaRPr lang="pt-BR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91061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3"/>
          <a:srcRect l="53451" t="9182" b="16416"/>
          <a:stretch/>
        </p:blipFill>
        <p:spPr>
          <a:xfrm>
            <a:off x="2280228" y="0"/>
            <a:ext cx="76315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827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/>
          <a:srcRect l="50088" t="8837" r="580" b="16009"/>
          <a:stretch/>
        </p:blipFill>
        <p:spPr>
          <a:xfrm>
            <a:off x="2286000" y="0"/>
            <a:ext cx="8006714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040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2137893" y="2730321"/>
            <a:ext cx="85129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dirty="0" err="1" smtClean="0"/>
              <a:t>library</a:t>
            </a:r>
            <a:r>
              <a:rPr lang="pt-BR" sz="6000" dirty="0" smtClean="0"/>
              <a:t>(</a:t>
            </a:r>
            <a:r>
              <a:rPr lang="pt-BR" sz="6000" dirty="0" err="1" smtClean="0"/>
              <a:t>Rcmdr</a:t>
            </a:r>
            <a:r>
              <a:rPr lang="pt-BR" sz="6000" dirty="0" smtClean="0"/>
              <a:t>)</a:t>
            </a:r>
            <a:endParaRPr lang="pt-BR" sz="6000" dirty="0"/>
          </a:p>
        </p:txBody>
      </p:sp>
    </p:spTree>
    <p:extLst>
      <p:ext uri="{BB962C8B-B14F-4D97-AF65-F5344CB8AC3E}">
        <p14:creationId xmlns:p14="http://schemas.microsoft.com/office/powerpoint/2010/main" val="304879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3"/>
          <a:srcRect l="-1" r="52828" b="72937"/>
          <a:stretch/>
        </p:blipFill>
        <p:spPr>
          <a:xfrm>
            <a:off x="1" y="1338147"/>
            <a:ext cx="12191999" cy="4181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28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/>
          <a:srcRect r="61549" b="56799"/>
          <a:stretch/>
        </p:blipFill>
        <p:spPr>
          <a:xfrm>
            <a:off x="892935" y="0"/>
            <a:ext cx="10406130" cy="694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08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/>
          <a:srcRect l="-1" r="36303" b="85619"/>
          <a:stretch/>
        </p:blipFill>
        <p:spPr>
          <a:xfrm>
            <a:off x="1" y="2286000"/>
            <a:ext cx="12192000" cy="1601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89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03420" y="788830"/>
            <a:ext cx="9601200" cy="1485900"/>
          </a:xfrm>
        </p:spPr>
        <p:txBody>
          <a:bodyPr>
            <a:normAutofit/>
          </a:bodyPr>
          <a:lstStyle/>
          <a:p>
            <a:pPr algn="ctr"/>
            <a:r>
              <a:rPr lang="pt-BR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Média Aritmética</a:t>
            </a:r>
            <a:endParaRPr lang="pt-BR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45087" y="2711003"/>
            <a:ext cx="9601200" cy="35814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4800" dirty="0" smtClean="0"/>
              <a:t>“Gostaria de saber a média aritmética de voos por dia com o local de sua origem.”</a:t>
            </a:r>
          </a:p>
          <a:p>
            <a:pPr marL="0" indent="0" algn="just">
              <a:buNone/>
            </a:pPr>
            <a:endParaRPr lang="pt-BR" sz="4800" i="1" dirty="0"/>
          </a:p>
        </p:txBody>
      </p:sp>
    </p:spTree>
    <p:extLst>
      <p:ext uri="{BB962C8B-B14F-4D97-AF65-F5344CB8AC3E}">
        <p14:creationId xmlns:p14="http://schemas.microsoft.com/office/powerpoint/2010/main" val="155214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/>
          <a:srcRect r="58063" b="46748"/>
          <a:stretch/>
        </p:blipFill>
        <p:spPr>
          <a:xfrm>
            <a:off x="1561563" y="534473"/>
            <a:ext cx="9221273" cy="6323527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2056326" y="0"/>
            <a:ext cx="101356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smtClean="0"/>
              <a:t>Estatística -&gt; Resumos -&gt; Tabela de Estatística </a:t>
            </a:r>
            <a:endParaRPr lang="pt-BR" sz="3200" b="1" dirty="0"/>
          </a:p>
        </p:txBody>
      </p:sp>
    </p:spTree>
    <p:extLst>
      <p:ext uri="{BB962C8B-B14F-4D97-AF65-F5344CB8AC3E}">
        <p14:creationId xmlns:p14="http://schemas.microsoft.com/office/powerpoint/2010/main" val="115504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 Commander</a:t>
            </a:r>
            <a:endParaRPr lang="pt-BR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545465" y="1983346"/>
            <a:ext cx="9723549" cy="39098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4800" dirty="0" smtClean="0"/>
              <a:t>O R Commander é uma interface gráfica, que facilita aos usuários do R a realizar análises e cálculos. Não é necessário usar linhas de comandos para executar as funções.</a:t>
            </a:r>
            <a:endParaRPr lang="pt-BR" sz="4800" dirty="0"/>
          </a:p>
        </p:txBody>
      </p:sp>
    </p:spTree>
    <p:extLst>
      <p:ext uri="{BB962C8B-B14F-4D97-AF65-F5344CB8AC3E}">
        <p14:creationId xmlns:p14="http://schemas.microsoft.com/office/powerpoint/2010/main" val="242915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/>
          <a:srcRect r="38732" b="20912"/>
          <a:stretch/>
        </p:blipFill>
        <p:spPr>
          <a:xfrm>
            <a:off x="1658154" y="0"/>
            <a:ext cx="9028091" cy="6909136"/>
          </a:xfrm>
          <a:prstGeom prst="rect">
            <a:avLst/>
          </a:prstGeom>
        </p:spPr>
      </p:pic>
      <p:cxnSp>
        <p:nvCxnSpPr>
          <p:cNvPr id="7" name="Conector reto 6"/>
          <p:cNvCxnSpPr/>
          <p:nvPr/>
        </p:nvCxnSpPr>
        <p:spPr>
          <a:xfrm>
            <a:off x="1777285" y="5293217"/>
            <a:ext cx="7456867" cy="1287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Conector reto 7"/>
          <p:cNvCxnSpPr/>
          <p:nvPr/>
        </p:nvCxnSpPr>
        <p:spPr>
          <a:xfrm>
            <a:off x="1777285" y="6475927"/>
            <a:ext cx="7456867" cy="1287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>
            <a:off x="9216446" y="5293217"/>
            <a:ext cx="17706" cy="122349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>
            <a:off x="1777285" y="5306096"/>
            <a:ext cx="17706" cy="12106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940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9178" y="743755"/>
            <a:ext cx="9601200" cy="1485900"/>
          </a:xfrm>
        </p:spPr>
        <p:txBody>
          <a:bodyPr>
            <a:normAutofit/>
          </a:bodyPr>
          <a:lstStyle/>
          <a:p>
            <a:pPr algn="ctr"/>
            <a:r>
              <a:rPr lang="pt-BR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Mediana</a:t>
            </a:r>
            <a:endParaRPr lang="pt-BR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629178" y="2229655"/>
            <a:ext cx="9601200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4800" dirty="0" smtClean="0"/>
              <a:t>“Informe quais os  meses ocorreram a maior incidência de voos para um determinado destino.” </a:t>
            </a:r>
            <a:endParaRPr lang="pt-BR" sz="4800" dirty="0"/>
          </a:p>
        </p:txBody>
      </p:sp>
    </p:spTree>
    <p:extLst>
      <p:ext uri="{BB962C8B-B14F-4D97-AF65-F5344CB8AC3E}">
        <p14:creationId xmlns:p14="http://schemas.microsoft.com/office/powerpoint/2010/main" val="1793756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3"/>
          <a:srcRect r="57958" b="46265"/>
          <a:stretch/>
        </p:blipFill>
        <p:spPr>
          <a:xfrm>
            <a:off x="1481070" y="463638"/>
            <a:ext cx="9491730" cy="6394361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1929683" y="-62229"/>
            <a:ext cx="930069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/>
              <a:t>Estatística -&gt; Resumos -&gt; Tabela de Estatística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5802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/>
          <a:srcRect t="8529" r="20775" b="15032"/>
          <a:stretch/>
        </p:blipFill>
        <p:spPr>
          <a:xfrm>
            <a:off x="0" y="0"/>
            <a:ext cx="121920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51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Desvio Padrão</a:t>
            </a:r>
            <a:endParaRPr lang="pt-BR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74630" y="2028423"/>
            <a:ext cx="9601200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6000" dirty="0" smtClean="0"/>
              <a:t>“Dentre os locais de origens dos voos com atrasos qual indica uma menor dispersão em relação a média ?”</a:t>
            </a:r>
            <a:endParaRPr lang="pt-BR" sz="6000" dirty="0"/>
          </a:p>
        </p:txBody>
      </p:sp>
    </p:spTree>
    <p:extLst>
      <p:ext uri="{BB962C8B-B14F-4D97-AF65-F5344CB8AC3E}">
        <p14:creationId xmlns:p14="http://schemas.microsoft.com/office/powerpoint/2010/main" val="3786965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3"/>
          <a:srcRect r="58169" b="46665"/>
          <a:stretch/>
        </p:blipFill>
        <p:spPr>
          <a:xfrm>
            <a:off x="1285741" y="540913"/>
            <a:ext cx="9620518" cy="6317087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1970468" y="-28422"/>
            <a:ext cx="1022153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/>
              <a:t>Estatística -&gt; Resumos -&gt; Tabela de Estatística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731549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/>
          <a:srcRect r="31866" b="10055"/>
          <a:stretch/>
        </p:blipFill>
        <p:spPr>
          <a:xfrm>
            <a:off x="1767765" y="1673"/>
            <a:ext cx="8656469" cy="6856327"/>
          </a:xfrm>
          <a:prstGeom prst="rect">
            <a:avLst/>
          </a:prstGeom>
        </p:spPr>
      </p:pic>
      <p:cxnSp>
        <p:nvCxnSpPr>
          <p:cNvPr id="11" name="Conector reto 10"/>
          <p:cNvCxnSpPr/>
          <p:nvPr/>
        </p:nvCxnSpPr>
        <p:spPr>
          <a:xfrm flipV="1">
            <a:off x="1893194" y="1957589"/>
            <a:ext cx="8384147" cy="1287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>
          <a:xfrm flipV="1">
            <a:off x="1893193" y="1081825"/>
            <a:ext cx="8384147" cy="1287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>
            <a:off x="1893193" y="1094704"/>
            <a:ext cx="1" cy="86288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>
            <a:off x="10277340" y="1081825"/>
            <a:ext cx="0" cy="87576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4986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Distribuição de Frequência</a:t>
            </a:r>
            <a:endParaRPr lang="pt-BR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642056" y="2179749"/>
            <a:ext cx="9601200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4800" dirty="0" smtClean="0"/>
              <a:t>“Mostre o comportamento da variável </a:t>
            </a:r>
            <a:r>
              <a:rPr lang="pt-BR" sz="4800" i="1" u="sng" dirty="0" smtClean="0"/>
              <a:t>Carrier</a:t>
            </a:r>
            <a:r>
              <a:rPr lang="pt-BR" sz="4800" dirty="0" smtClean="0"/>
              <a:t>. Ou seja, como os voos se distribuem entre as companhias áreas.”</a:t>
            </a:r>
            <a:endParaRPr lang="pt-BR" sz="4800" i="1" u="sng" dirty="0"/>
          </a:p>
        </p:txBody>
      </p:sp>
    </p:spTree>
    <p:extLst>
      <p:ext uri="{BB962C8B-B14F-4D97-AF65-F5344CB8AC3E}">
        <p14:creationId xmlns:p14="http://schemas.microsoft.com/office/powerpoint/2010/main" val="2340399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3"/>
          <a:srcRect r="58169" b="63950"/>
          <a:stretch/>
        </p:blipFill>
        <p:spPr>
          <a:xfrm>
            <a:off x="-1" y="578394"/>
            <a:ext cx="12192001" cy="5907274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1371600" y="0"/>
            <a:ext cx="104125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smtClean="0"/>
              <a:t>Estatística -&gt; Resumos -&gt; Distribuição de Frequência</a:t>
            </a:r>
            <a:endParaRPr lang="pt-BR" sz="3200" b="1" dirty="0"/>
          </a:p>
        </p:txBody>
      </p:sp>
    </p:spTree>
    <p:extLst>
      <p:ext uri="{BB962C8B-B14F-4D97-AF65-F5344CB8AC3E}">
        <p14:creationId xmlns:p14="http://schemas.microsoft.com/office/powerpoint/2010/main" val="241881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3"/>
          <a:srcRect r="21831" b="10027"/>
          <a:stretch/>
        </p:blipFill>
        <p:spPr>
          <a:xfrm>
            <a:off x="839273" y="0"/>
            <a:ext cx="10597697" cy="6858000"/>
          </a:xfrm>
          <a:prstGeom prst="rect">
            <a:avLst/>
          </a:prstGeom>
        </p:spPr>
      </p:pic>
      <p:cxnSp>
        <p:nvCxnSpPr>
          <p:cNvPr id="8" name="Conector reto 7"/>
          <p:cNvCxnSpPr/>
          <p:nvPr/>
        </p:nvCxnSpPr>
        <p:spPr>
          <a:xfrm>
            <a:off x="953037" y="3168203"/>
            <a:ext cx="10174309" cy="257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>
            <a:off x="953036" y="6463048"/>
            <a:ext cx="10174309" cy="257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>
            <a:off x="11127346" y="3193961"/>
            <a:ext cx="0" cy="330987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>
          <a:xfrm>
            <a:off x="963768" y="3153178"/>
            <a:ext cx="0" cy="330987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095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54558" y="387978"/>
            <a:ext cx="9601200" cy="1485900"/>
          </a:xfrm>
        </p:spPr>
        <p:txBody>
          <a:bodyPr>
            <a:normAutofit fontScale="90000"/>
          </a:bodyPr>
          <a:lstStyle/>
          <a:p>
            <a:r>
              <a:rPr lang="pt-BR" sz="6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Instalação do R Commander</a:t>
            </a:r>
            <a:r>
              <a:rPr lang="pt-BR" b="1" dirty="0"/>
              <a:t/>
            </a:r>
            <a:br>
              <a:rPr lang="pt-BR" b="1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01521" y="1017431"/>
            <a:ext cx="11901152" cy="6080440"/>
          </a:xfrm>
        </p:spPr>
        <p:txBody>
          <a:bodyPr>
            <a:normAutofit fontScale="62500" lnSpcReduction="20000"/>
          </a:bodyPr>
          <a:lstStyle/>
          <a:p>
            <a:pPr algn="ctr"/>
            <a:endParaRPr lang="pt-BR" sz="6200" b="1" dirty="0"/>
          </a:p>
          <a:p>
            <a:pPr marL="0" indent="0">
              <a:buNone/>
            </a:pPr>
            <a:r>
              <a:rPr lang="pt-BR" sz="7700" dirty="0"/>
              <a:t>Para instalação do R Commander é necessário ter o R e R Studio e são </a:t>
            </a:r>
            <a:r>
              <a:rPr lang="pt-BR" sz="7700" dirty="0" smtClean="0"/>
              <a:t>em </a:t>
            </a:r>
            <a:r>
              <a:rPr lang="pt-BR" sz="7700" dirty="0"/>
              <a:t>seu dispositivo. </a:t>
            </a:r>
            <a:endParaRPr lang="pt-BR" sz="7700" dirty="0" smtClean="0"/>
          </a:p>
          <a:p>
            <a:pPr marL="0" indent="0">
              <a:buNone/>
            </a:pPr>
            <a:endParaRPr lang="pt-BR" sz="7700" i="1" dirty="0"/>
          </a:p>
          <a:p>
            <a:pPr marL="0" indent="0" algn="ctr">
              <a:buNone/>
            </a:pPr>
            <a:r>
              <a:rPr lang="pt-BR" sz="7700" i="1" u="sng" dirty="0"/>
              <a:t>install.packages(“Rcmdr”)</a:t>
            </a:r>
          </a:p>
          <a:p>
            <a:pPr marL="0" indent="0">
              <a:buNone/>
            </a:pPr>
            <a:endParaRPr lang="pt-BR" sz="7700" dirty="0"/>
          </a:p>
          <a:p>
            <a:pPr marL="0" indent="0">
              <a:buNone/>
            </a:pPr>
            <a:r>
              <a:rPr lang="pt-BR" sz="7700" dirty="0"/>
              <a:t>Em alguns minutos, o pacote estará instalado e pronto para o uso.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3507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309351" y="2384619"/>
            <a:ext cx="949602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Gráficos no R Commander</a:t>
            </a:r>
            <a:endParaRPr lang="pt-BR" sz="6000" dirty="0"/>
          </a:p>
        </p:txBody>
      </p:sp>
    </p:spTree>
    <p:extLst>
      <p:ext uri="{BB962C8B-B14F-4D97-AF65-F5344CB8AC3E}">
        <p14:creationId xmlns:p14="http://schemas.microsoft.com/office/powerpoint/2010/main" val="253721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97357" y="660043"/>
            <a:ext cx="9601200" cy="1485900"/>
          </a:xfrm>
        </p:spPr>
        <p:txBody>
          <a:bodyPr>
            <a:normAutofit/>
          </a:bodyPr>
          <a:lstStyle/>
          <a:p>
            <a:pPr algn="ctr"/>
            <a:r>
              <a:rPr lang="pt-BR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Gráfico de Barras</a:t>
            </a:r>
            <a:endParaRPr lang="pt-BR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260242" y="2672367"/>
            <a:ext cx="9601200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4800" dirty="0" smtClean="0"/>
              <a:t>“Separe o ano em trimestre e compare a frequência de voos.”</a:t>
            </a:r>
            <a:endParaRPr lang="pt-BR" sz="4800" dirty="0"/>
          </a:p>
        </p:txBody>
      </p:sp>
    </p:spTree>
    <p:extLst>
      <p:ext uri="{BB962C8B-B14F-4D97-AF65-F5344CB8AC3E}">
        <p14:creationId xmlns:p14="http://schemas.microsoft.com/office/powerpoint/2010/main" val="87447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2400"/>
            <a:ext cx="12192001" cy="68580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/>
          <a:srcRect r="43591" b="49620"/>
          <a:stretch/>
        </p:blipFill>
        <p:spPr>
          <a:xfrm>
            <a:off x="740535" y="650383"/>
            <a:ext cx="10863330" cy="620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3"/>
          <a:srcRect r="58063" b="35503"/>
          <a:stretch/>
        </p:blipFill>
        <p:spPr>
          <a:xfrm>
            <a:off x="2302079" y="0"/>
            <a:ext cx="73951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34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3"/>
          <a:srcRect l="-1" r="61233" b="38753"/>
          <a:stretch/>
        </p:blipFill>
        <p:spPr>
          <a:xfrm>
            <a:off x="2431960" y="0"/>
            <a:ext cx="7328079" cy="6863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105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/>
          <a:srcRect r="58169" b="28065"/>
          <a:stretch/>
        </p:blipFill>
        <p:spPr>
          <a:xfrm>
            <a:off x="2550273" y="1673"/>
            <a:ext cx="7091454" cy="685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04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-1" r="-141" b="6293"/>
          <a:stretch/>
        </p:blipFill>
        <p:spPr>
          <a:xfrm>
            <a:off x="0" y="1673"/>
            <a:ext cx="12209172" cy="685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29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743755"/>
            <a:ext cx="9601200" cy="1485900"/>
          </a:xfrm>
        </p:spPr>
        <p:txBody>
          <a:bodyPr>
            <a:normAutofit/>
          </a:bodyPr>
          <a:lstStyle/>
          <a:p>
            <a:pPr algn="ctr"/>
            <a:r>
              <a:rPr lang="pt-BR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Gráfico de Setores (Pizza)</a:t>
            </a:r>
            <a:endParaRPr lang="pt-BR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680693" y="2775397"/>
            <a:ext cx="9601200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4800" dirty="0" smtClean="0"/>
              <a:t>“Gostaria de saber as partidas dos voos confirme sua origem.”</a:t>
            </a:r>
            <a:endParaRPr lang="pt-BR" sz="4800" dirty="0"/>
          </a:p>
        </p:txBody>
      </p:sp>
    </p:spTree>
    <p:extLst>
      <p:ext uri="{BB962C8B-B14F-4D97-AF65-F5344CB8AC3E}">
        <p14:creationId xmlns:p14="http://schemas.microsoft.com/office/powerpoint/2010/main" val="15977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/>
          <a:srcRect r="60493" b="38210"/>
          <a:stretch/>
        </p:blipFill>
        <p:spPr>
          <a:xfrm>
            <a:off x="1996225" y="0"/>
            <a:ext cx="7868992" cy="6919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2149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3"/>
          <a:srcRect r="57958" b="58502"/>
          <a:stretch/>
        </p:blipFill>
        <p:spPr>
          <a:xfrm>
            <a:off x="-1" y="1674"/>
            <a:ext cx="12354855" cy="685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005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338071"/>
            <a:ext cx="9601200" cy="1485900"/>
          </a:xfrm>
        </p:spPr>
        <p:txBody>
          <a:bodyPr>
            <a:noAutofit/>
          </a:bodyPr>
          <a:lstStyle/>
          <a:p>
            <a:pPr algn="ctr"/>
            <a:r>
              <a:rPr lang="pt-BR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que podemos fazer com o R Commander?</a:t>
            </a:r>
            <a:endParaRPr lang="pt-BR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71600" y="2659487"/>
            <a:ext cx="9601200" cy="3581400"/>
          </a:xfrm>
        </p:spPr>
        <p:txBody>
          <a:bodyPr>
            <a:normAutofit/>
          </a:bodyPr>
          <a:lstStyle/>
          <a:p>
            <a:r>
              <a:rPr lang="pt-BR" sz="4800" dirty="0" smtClean="0"/>
              <a:t>Criação e exportação de dados;</a:t>
            </a:r>
          </a:p>
          <a:p>
            <a:r>
              <a:rPr lang="pt-BR" sz="4800" dirty="0" smtClean="0"/>
              <a:t>Manipulação de dados;</a:t>
            </a:r>
          </a:p>
          <a:p>
            <a:r>
              <a:rPr lang="pt-BR" sz="4800" dirty="0" smtClean="0"/>
              <a:t>Gráficos;</a:t>
            </a:r>
          </a:p>
          <a:p>
            <a:r>
              <a:rPr lang="pt-BR" sz="4800" dirty="0" smtClean="0"/>
              <a:t>Estatística Descritiva.</a:t>
            </a:r>
            <a:endParaRPr lang="pt-BR" sz="4800" dirty="0"/>
          </a:p>
        </p:txBody>
      </p:sp>
    </p:spTree>
    <p:extLst>
      <p:ext uri="{BB962C8B-B14F-4D97-AF65-F5344CB8AC3E}">
        <p14:creationId xmlns:p14="http://schemas.microsoft.com/office/powerpoint/2010/main" val="244356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r="-458" b="6270"/>
          <a:stretch/>
        </p:blipFill>
        <p:spPr>
          <a:xfrm>
            <a:off x="0" y="1673"/>
            <a:ext cx="12247808" cy="685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8943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61752" y="864495"/>
            <a:ext cx="9601200" cy="1485900"/>
          </a:xfrm>
        </p:spPr>
        <p:txBody>
          <a:bodyPr>
            <a:normAutofit/>
          </a:bodyPr>
          <a:lstStyle/>
          <a:p>
            <a:pPr algn="ctr"/>
            <a:r>
              <a:rPr lang="pt-BR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Histograma</a:t>
            </a:r>
            <a:endParaRPr lang="pt-BR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642056" y="2350395"/>
            <a:ext cx="9601200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4800" dirty="0" smtClean="0"/>
              <a:t>“Qual a porcentagem de voos com atrasos na sua chegada ao destino?”</a:t>
            </a:r>
            <a:endParaRPr lang="pt-BR" sz="4800" dirty="0"/>
          </a:p>
        </p:txBody>
      </p:sp>
    </p:spTree>
    <p:extLst>
      <p:ext uri="{BB962C8B-B14F-4D97-AF65-F5344CB8AC3E}">
        <p14:creationId xmlns:p14="http://schemas.microsoft.com/office/powerpoint/2010/main" val="265417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9" y="0"/>
            <a:ext cx="12192001" cy="685800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3"/>
          <a:srcRect r="58380" b="52678"/>
          <a:stretch/>
        </p:blipFill>
        <p:spPr>
          <a:xfrm>
            <a:off x="1220344" y="526914"/>
            <a:ext cx="9903709" cy="6331086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4116946" y="-57861"/>
            <a:ext cx="80750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smtClean="0"/>
              <a:t>Gráficos -&gt; Histograma  </a:t>
            </a:r>
            <a:endParaRPr lang="pt-BR" sz="3200" b="1" dirty="0"/>
          </a:p>
        </p:txBody>
      </p:sp>
    </p:spTree>
    <p:extLst>
      <p:ext uri="{BB962C8B-B14F-4D97-AF65-F5344CB8AC3E}">
        <p14:creationId xmlns:p14="http://schemas.microsoft.com/office/powerpoint/2010/main" val="172825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9" y="0"/>
            <a:ext cx="12192001" cy="685800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3"/>
          <a:srcRect r="58169" b="53241"/>
          <a:stretch/>
        </p:blipFill>
        <p:spPr>
          <a:xfrm>
            <a:off x="717334" y="0"/>
            <a:ext cx="10909730" cy="685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15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-1" r="-880" b="5518"/>
          <a:stretch/>
        </p:blipFill>
        <p:spPr>
          <a:xfrm>
            <a:off x="0" y="1674"/>
            <a:ext cx="12299324" cy="685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96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42057" y="743755"/>
            <a:ext cx="9601200" cy="1485900"/>
          </a:xfrm>
        </p:spPr>
        <p:txBody>
          <a:bodyPr>
            <a:normAutofit/>
          </a:bodyPr>
          <a:lstStyle/>
          <a:p>
            <a:pPr algn="ctr"/>
            <a:r>
              <a:rPr lang="pt-BR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Script e R Markdown</a:t>
            </a:r>
            <a:endParaRPr lang="pt-BR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938270" y="2337516"/>
            <a:ext cx="9601200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4800" dirty="0" smtClean="0"/>
              <a:t>Ao longo de cada comando o R Commander gera um script e um R Markdown simultaneamente. </a:t>
            </a:r>
            <a:endParaRPr lang="pt-BR" sz="4800" dirty="0"/>
          </a:p>
        </p:txBody>
      </p:sp>
    </p:spTree>
    <p:extLst>
      <p:ext uri="{BB962C8B-B14F-4D97-AF65-F5344CB8AC3E}">
        <p14:creationId xmlns:p14="http://schemas.microsoft.com/office/powerpoint/2010/main" val="247345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32963" y="595649"/>
            <a:ext cx="9601200" cy="1485900"/>
          </a:xfrm>
        </p:spPr>
        <p:txBody>
          <a:bodyPr>
            <a:normAutofit/>
          </a:bodyPr>
          <a:lstStyle/>
          <a:p>
            <a:pPr algn="ctr"/>
            <a:r>
              <a:rPr lang="pt-BR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Vantagens</a:t>
            </a:r>
            <a:endParaRPr lang="pt-BR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32963" y="1545466"/>
            <a:ext cx="12608416" cy="4893972"/>
          </a:xfrm>
        </p:spPr>
        <p:txBody>
          <a:bodyPr>
            <a:norm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pt-BR" sz="4800" b="1" dirty="0"/>
          </a:p>
          <a:p>
            <a:pPr lv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pt-BR" sz="4400" dirty="0" smtClean="0"/>
              <a:t> </a:t>
            </a:r>
            <a:r>
              <a:rPr lang="pt-BR" sz="4800" dirty="0" smtClean="0"/>
              <a:t>Pacote gratuito;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pt-BR" sz="4800" dirty="0" smtClean="0"/>
              <a:t> Não é necessário saber os comandos;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pt-BR" sz="4800" dirty="0"/>
              <a:t> </a:t>
            </a:r>
            <a:r>
              <a:rPr lang="pt-BR" sz="4800" dirty="0" smtClean="0"/>
              <a:t>Gera script e arquivo em R Markdown simultaneamente;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pt-BR" sz="4800" dirty="0" smtClean="0"/>
              <a:t> Fácil de usar;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endParaRPr lang="pt-BR" sz="4400" dirty="0" smtClean="0"/>
          </a:p>
          <a:p>
            <a:pPr marL="0" indent="0">
              <a:buNone/>
            </a:pPr>
            <a:endParaRPr lang="pt-BR" sz="4800" dirty="0"/>
          </a:p>
        </p:txBody>
      </p:sp>
    </p:spTree>
    <p:extLst>
      <p:ext uri="{BB962C8B-B14F-4D97-AF65-F5344CB8AC3E}">
        <p14:creationId xmlns:p14="http://schemas.microsoft.com/office/powerpoint/2010/main" val="392998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Desvantagens</a:t>
            </a:r>
            <a:endParaRPr lang="pt-BR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526146" y="2192628"/>
            <a:ext cx="9601200" cy="358140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pt-BR" sz="4800" dirty="0" smtClean="0"/>
              <a:t>Limitação;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sz="4800" dirty="0" smtClean="0"/>
              <a:t>Erro </a:t>
            </a:r>
            <a:r>
              <a:rPr lang="pt-BR" sz="4800" dirty="0"/>
              <a:t>de interpretação dos </a:t>
            </a:r>
            <a:r>
              <a:rPr lang="pt-BR" sz="4800" dirty="0" smtClean="0"/>
              <a:t>resultados;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sz="4800" dirty="0" smtClean="0"/>
              <a:t>Possibilidade </a:t>
            </a:r>
            <a:r>
              <a:rPr lang="pt-BR" sz="4800" dirty="0"/>
              <a:t>de determinado comando não ser </a:t>
            </a:r>
            <a:r>
              <a:rPr lang="pt-BR" sz="4800" dirty="0" smtClean="0"/>
              <a:t>executado;</a:t>
            </a:r>
          </a:p>
          <a:p>
            <a:pPr marL="0" indent="0">
              <a:buNone/>
            </a:pPr>
            <a:endParaRPr lang="pt-BR" sz="4800" dirty="0"/>
          </a:p>
          <a:p>
            <a:pPr>
              <a:buFont typeface="Wingdings" panose="05000000000000000000" pitchFamily="2" charset="2"/>
              <a:buChar char="ü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2377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22" r="-2151" b="6250"/>
          <a:stretch/>
        </p:blipFill>
        <p:spPr bwMode="auto">
          <a:xfrm>
            <a:off x="754504" y="0"/>
            <a:ext cx="11050384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580730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Contato</a:t>
            </a:r>
            <a:endParaRPr lang="pt-BR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71599" y="2286000"/>
            <a:ext cx="10464085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4800" dirty="0" smtClean="0"/>
              <a:t>E-mail: juliaferreira@id.uff.br</a:t>
            </a:r>
          </a:p>
          <a:p>
            <a:pPr marL="0" indent="0">
              <a:buNone/>
            </a:pPr>
            <a:endParaRPr lang="pt-BR" sz="4800" dirty="0"/>
          </a:p>
          <a:p>
            <a:pPr marL="0" indent="0">
              <a:buNone/>
            </a:pPr>
            <a:r>
              <a:rPr lang="pt-BR" sz="4800" dirty="0" smtClean="0"/>
              <a:t>GitHub: github.com/</a:t>
            </a:r>
            <a:r>
              <a:rPr lang="pt-BR" sz="4800" dirty="0" err="1" smtClean="0"/>
              <a:t>JuliaHellenFerreira</a:t>
            </a:r>
            <a:endParaRPr lang="pt-BR" sz="4800" dirty="0" smtClean="0"/>
          </a:p>
          <a:p>
            <a:endParaRPr lang="pt-BR" sz="4800" dirty="0"/>
          </a:p>
          <a:p>
            <a:endParaRPr lang="pt-BR" sz="4800" dirty="0"/>
          </a:p>
        </p:txBody>
      </p:sp>
    </p:spTree>
    <p:extLst>
      <p:ext uri="{BB962C8B-B14F-4D97-AF65-F5344CB8AC3E}">
        <p14:creationId xmlns:p14="http://schemas.microsoft.com/office/powerpoint/2010/main" val="2720756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6604" y="2630511"/>
            <a:ext cx="9601200" cy="1485900"/>
          </a:xfrm>
        </p:spPr>
        <p:txBody>
          <a:bodyPr>
            <a:normAutofit/>
          </a:bodyPr>
          <a:lstStyle/>
          <a:p>
            <a:r>
              <a:rPr lang="pt-BR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Conhecendo o R Commander</a:t>
            </a:r>
            <a:endParaRPr lang="pt-BR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0296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29931" y="2566116"/>
            <a:ext cx="12267127" cy="1485900"/>
          </a:xfrm>
        </p:spPr>
        <p:txBody>
          <a:bodyPr>
            <a:noAutofit/>
          </a:bodyPr>
          <a:lstStyle/>
          <a:p>
            <a:r>
              <a:rPr lang="pt-BR" sz="8000" dirty="0" smtClean="0"/>
              <a:t>Obrigada pela atenção!</a:t>
            </a:r>
            <a:endParaRPr lang="pt-BR" sz="8000" dirty="0"/>
          </a:p>
        </p:txBody>
      </p:sp>
    </p:spTree>
    <p:extLst>
      <p:ext uri="{BB962C8B-B14F-4D97-AF65-F5344CB8AC3E}">
        <p14:creationId xmlns:p14="http://schemas.microsoft.com/office/powerpoint/2010/main" val="1248112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/>
          <a:srcRect t="1" r="59924" b="85439"/>
          <a:stretch/>
        </p:blipFill>
        <p:spPr>
          <a:xfrm>
            <a:off x="0" y="2036872"/>
            <a:ext cx="12192000" cy="2490429"/>
          </a:xfrm>
          <a:prstGeom prst="rect">
            <a:avLst/>
          </a:prstGeom>
        </p:spPr>
      </p:pic>
      <p:sp>
        <p:nvSpPr>
          <p:cNvPr id="8" name="Pentágono 7"/>
          <p:cNvSpPr/>
          <p:nvPr/>
        </p:nvSpPr>
        <p:spPr>
          <a:xfrm>
            <a:off x="0" y="708338"/>
            <a:ext cx="3425780" cy="463640"/>
          </a:xfrm>
          <a:prstGeom prst="homePlat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978795" y="616992"/>
            <a:ext cx="24469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/>
              <a:t>ZOOM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89622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/>
          <a:srcRect l="39762" r="372" b="85853"/>
          <a:stretch/>
        </p:blipFill>
        <p:spPr>
          <a:xfrm>
            <a:off x="0" y="2515305"/>
            <a:ext cx="12192000" cy="1595570"/>
          </a:xfrm>
          <a:prstGeom prst="rect">
            <a:avLst/>
          </a:prstGeom>
        </p:spPr>
      </p:pic>
      <p:sp>
        <p:nvSpPr>
          <p:cNvPr id="6" name="Pentágono 5"/>
          <p:cNvSpPr/>
          <p:nvPr/>
        </p:nvSpPr>
        <p:spPr>
          <a:xfrm>
            <a:off x="0" y="794013"/>
            <a:ext cx="3425780" cy="463640"/>
          </a:xfrm>
          <a:prstGeom prst="homePlat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3600" dirty="0"/>
              <a:t>ZOOM</a:t>
            </a:r>
          </a:p>
        </p:txBody>
      </p:sp>
    </p:spTree>
    <p:extLst>
      <p:ext uri="{BB962C8B-B14F-4D97-AF65-F5344CB8AC3E}">
        <p14:creationId xmlns:p14="http://schemas.microsoft.com/office/powerpoint/2010/main" val="292921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26900" y="685799"/>
            <a:ext cx="9601200" cy="1485900"/>
          </a:xfrm>
        </p:spPr>
        <p:txBody>
          <a:bodyPr>
            <a:normAutofit/>
          </a:bodyPr>
          <a:lstStyle/>
          <a:p>
            <a:pPr algn="ctr"/>
            <a:r>
              <a:rPr lang="pt-BR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Cuidado!</a:t>
            </a:r>
            <a:endParaRPr lang="pt-BR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622738" y="2292439"/>
            <a:ext cx="992961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 smtClean="0"/>
              <a:t>Com tantas facilidades oferecidas pelo R Commander devemos ficar atentos na hora de interpretar os resultados obtidos. </a:t>
            </a:r>
            <a:endParaRPr lang="pt-BR" sz="4800" dirty="0"/>
          </a:p>
        </p:txBody>
      </p:sp>
    </p:spTree>
    <p:extLst>
      <p:ext uri="{BB962C8B-B14F-4D97-AF65-F5344CB8AC3E}">
        <p14:creationId xmlns:p14="http://schemas.microsoft.com/office/powerpoint/2010/main" val="290643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61753" y="0"/>
            <a:ext cx="9601200" cy="1485900"/>
          </a:xfrm>
        </p:spPr>
        <p:txBody>
          <a:bodyPr>
            <a:normAutofit/>
          </a:bodyPr>
          <a:lstStyle/>
          <a:p>
            <a:pPr algn="ctr"/>
            <a:r>
              <a:rPr lang="pt-BR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Leitura de Arquivos </a:t>
            </a:r>
            <a:endParaRPr lang="pt-BR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55560" y="1485900"/>
            <a:ext cx="11530885" cy="5628068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pt-BR" sz="19200" dirty="0" smtClean="0"/>
              <a:t>  O R Commander ler os seguintes arquivos: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19200" dirty="0" smtClean="0"/>
              <a:t>de </a:t>
            </a:r>
            <a:r>
              <a:rPr lang="pt-BR" sz="19200" dirty="0"/>
              <a:t>texto, clipboard ou </a:t>
            </a:r>
            <a:r>
              <a:rPr lang="pt-BR" sz="19200" dirty="0" smtClean="0"/>
              <a:t>URL;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19200" dirty="0" smtClean="0"/>
              <a:t>do SPSS;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19200" dirty="0" smtClean="0"/>
              <a:t>from </a:t>
            </a:r>
            <a:r>
              <a:rPr lang="pt-BR" sz="19200" dirty="0"/>
              <a:t>SAS b7dast </a:t>
            </a:r>
            <a:r>
              <a:rPr lang="pt-BR" sz="19200" dirty="0" smtClean="0"/>
              <a:t>file;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19200" dirty="0" smtClean="0"/>
              <a:t>do Minitab;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19200" dirty="0" smtClean="0"/>
              <a:t>do STATA;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19200" dirty="0" smtClean="0"/>
              <a:t>do </a:t>
            </a:r>
            <a:r>
              <a:rPr lang="pt-BR" sz="19200" dirty="0"/>
              <a:t>Excel</a:t>
            </a:r>
            <a:r>
              <a:rPr lang="pt-BR" sz="19200" b="1" dirty="0"/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4444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Corte</Template>
  <TotalTime>2099</TotalTime>
  <Words>436</Words>
  <Application>Microsoft Office PowerPoint</Application>
  <PresentationFormat>Personalizar</PresentationFormat>
  <Paragraphs>70</Paragraphs>
  <Slides>50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50</vt:i4>
      </vt:variant>
    </vt:vector>
  </HeadingPairs>
  <TitlesOfParts>
    <vt:vector size="51" baseType="lpstr">
      <vt:lpstr>Crop</vt:lpstr>
      <vt:lpstr>Introdução ao  R Commander</vt:lpstr>
      <vt:lpstr>R Commander</vt:lpstr>
      <vt:lpstr>Instalação do R Commander </vt:lpstr>
      <vt:lpstr>O que podemos fazer com o R Commander?</vt:lpstr>
      <vt:lpstr>Conhecendo o R Commander</vt:lpstr>
      <vt:lpstr>Apresentação do PowerPoint</vt:lpstr>
      <vt:lpstr>Apresentação do PowerPoint</vt:lpstr>
      <vt:lpstr>Cuidado!</vt:lpstr>
      <vt:lpstr>Leitura de Arquivos </vt:lpstr>
      <vt:lpstr>Banco de Dados</vt:lpstr>
      <vt:lpstr>NCYFLIGHTS13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Média Aritmética</vt:lpstr>
      <vt:lpstr>Apresentação do PowerPoint</vt:lpstr>
      <vt:lpstr>Apresentação do PowerPoint</vt:lpstr>
      <vt:lpstr>Mediana</vt:lpstr>
      <vt:lpstr>Apresentação do PowerPoint</vt:lpstr>
      <vt:lpstr>Apresentação do PowerPoint</vt:lpstr>
      <vt:lpstr>Desvio Padrão</vt:lpstr>
      <vt:lpstr>Apresentação do PowerPoint</vt:lpstr>
      <vt:lpstr>Apresentação do PowerPoint</vt:lpstr>
      <vt:lpstr>Distribuição de Frequência</vt:lpstr>
      <vt:lpstr>Apresentação do PowerPoint</vt:lpstr>
      <vt:lpstr>Apresentação do PowerPoint</vt:lpstr>
      <vt:lpstr>Apresentação do PowerPoint</vt:lpstr>
      <vt:lpstr>Gráfico de Barras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Gráfico de Setores (Pizza)</vt:lpstr>
      <vt:lpstr>Apresentação do PowerPoint</vt:lpstr>
      <vt:lpstr>Apresentação do PowerPoint</vt:lpstr>
      <vt:lpstr>Apresentação do PowerPoint</vt:lpstr>
      <vt:lpstr>Histograma</vt:lpstr>
      <vt:lpstr>Apresentação do PowerPoint</vt:lpstr>
      <vt:lpstr>Apresentação do PowerPoint</vt:lpstr>
      <vt:lpstr>Apresentação do PowerPoint</vt:lpstr>
      <vt:lpstr>Script e R Markdown</vt:lpstr>
      <vt:lpstr>Vantagens</vt:lpstr>
      <vt:lpstr>Desvantagens</vt:lpstr>
      <vt:lpstr>Apresentação do PowerPoint</vt:lpstr>
      <vt:lpstr>Contato</vt:lpstr>
      <vt:lpstr>Obrigada pela atenção!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ao  R Commander</dc:title>
  <dc:creator>Jorge Wilson Ferreira</dc:creator>
  <cp:lastModifiedBy>rstudio</cp:lastModifiedBy>
  <cp:revision>66</cp:revision>
  <dcterms:created xsi:type="dcterms:W3CDTF">2019-04-09T10:44:18Z</dcterms:created>
  <dcterms:modified xsi:type="dcterms:W3CDTF">2019-04-13T12:21:30Z</dcterms:modified>
</cp:coreProperties>
</file>