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399288" cy="43200638"/>
  <p:notesSz cx="6858000" cy="97107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09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17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26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34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543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2651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9760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6868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85"/>
    <a:srgbClr val="CC0097"/>
    <a:srgbClr val="B80088"/>
    <a:srgbClr val="B0C6DE"/>
    <a:srgbClr val="C65955"/>
    <a:srgbClr val="CC0000"/>
    <a:srgbClr val="FFCC99"/>
    <a:srgbClr val="0000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291" autoAdjust="0"/>
  </p:normalViewPr>
  <p:slideViewPr>
    <p:cSldViewPr>
      <p:cViewPr>
        <p:scale>
          <a:sx n="50" d="100"/>
          <a:sy n="50" d="100"/>
        </p:scale>
        <p:origin x="-2784" y="-4560"/>
      </p:cViewPr>
      <p:guideLst>
        <p:guide orient="horz" pos="13607"/>
        <p:guide pos="10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ED5E20-C0E3-4373-A41B-EA63B97365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7663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pt-B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A8F28D-A6A0-4B3E-92F3-1091601FA7AC}" type="datetimeFigureOut">
              <a:rPr lang="pt-BR" altLang="pt-BR"/>
              <a:pPr/>
              <a:t>10/10/2019</a:t>
            </a:fld>
            <a:endParaRPr lang="pt-BR" altLang="pt-B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63750" y="728663"/>
            <a:ext cx="2732088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3275"/>
            <a:ext cx="54864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pt-B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0E3D283-FCCD-4D66-BADB-421CD8E6F0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06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2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32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43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543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679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5974" y="12973208"/>
            <a:ext cx="29986643" cy="89509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1948" y="23663842"/>
            <a:ext cx="24694695" cy="10673173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70140-FEF9-4090-B2E4-C33EEEAAFCF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161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6CCE8-1D15-42E3-A701-245AEDB507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646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5577216" y="1673041"/>
            <a:ext cx="7937921" cy="3563068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63454" y="1673041"/>
            <a:ext cx="23661384" cy="3563068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88CEC-3A2F-4BC1-ADE4-B77393466E2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650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8B202-3262-4344-BF59-CE93CC0019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60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7240" y="26835317"/>
            <a:ext cx="29986643" cy="82937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87240" y="17700262"/>
            <a:ext cx="29986643" cy="913505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9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41A08-323A-40F5-863F-C582A70DDD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73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63454" y="9744589"/>
            <a:ext cx="15799653" cy="2755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715485" y="9744589"/>
            <a:ext cx="15799653" cy="2755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9618C-4DBD-47AC-A66E-053FC35CDA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007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63454" y="9347758"/>
            <a:ext cx="15588546" cy="38952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454" y="13243054"/>
            <a:ext cx="15588546" cy="240606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7920241" y="9347758"/>
            <a:ext cx="15594896" cy="38952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7920241" y="13243054"/>
            <a:ext cx="15594896" cy="240606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358E8-D220-4A18-BC1B-6B2770D2C35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61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1007F-46C5-4F5C-9F7D-85B8AE931AC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577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407D7-AD69-424A-94A1-E0D13027744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73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454" y="1661930"/>
            <a:ext cx="11606094" cy="7076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93348" y="1661930"/>
            <a:ext cx="19721789" cy="3564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63454" y="8738225"/>
            <a:ext cx="11606094" cy="28565501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CBBD3-E1F0-4FA3-BE17-0FCE775E0D2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72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14134" y="29232178"/>
            <a:ext cx="21167789" cy="34508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914134" y="3731802"/>
            <a:ext cx="21167789" cy="250559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14134" y="32683022"/>
            <a:ext cx="21167789" cy="4901660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FB695-675D-4944-964F-D791EFA093A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24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012" y="1730185"/>
            <a:ext cx="29161264" cy="719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274" tIns="220137" rIns="440274" bIns="2201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012" y="10081102"/>
            <a:ext cx="29161264" cy="2850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012" y="39340264"/>
            <a:ext cx="7560152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>
              <a:defRPr sz="6699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598" y="39340264"/>
            <a:ext cx="10260092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 algn="ctr">
              <a:defRPr sz="6699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125" y="39340264"/>
            <a:ext cx="7560151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 algn="r">
              <a:defRPr sz="6699"/>
            </a:lvl1pPr>
          </a:lstStyle>
          <a:p>
            <a:fld id="{D4611EAE-4888-489C-B92E-73FBA2A5AA1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+mj-lt"/>
          <a:ea typeface="+mj-ea"/>
          <a:cs typeface="+mj-cs"/>
        </a:defRPr>
      </a:lvl1pPr>
      <a:lvl2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2pPr>
      <a:lvl3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3pPr>
      <a:lvl4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4pPr>
      <a:lvl5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5pPr>
      <a:lvl6pPr marL="457154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6pPr>
      <a:lvl7pPr marL="914309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7pPr>
      <a:lvl8pPr marL="1371463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8pPr>
      <a:lvl9pPr marL="1828617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9pPr>
    </p:titleStyle>
    <p:bodyStyle>
      <a:lvl1pPr marL="1650835" indent="-1650835" algn="l" defTabSz="4401698" rtl="0" eaLnBrk="0" fontAlgn="base" hangingPunct="0">
        <a:spcBef>
          <a:spcPct val="20000"/>
        </a:spcBef>
        <a:spcAft>
          <a:spcPct val="0"/>
        </a:spcAft>
        <a:buChar char="•"/>
        <a:defRPr sz="15398">
          <a:solidFill>
            <a:schemeClr val="tx1"/>
          </a:solidFill>
          <a:latin typeface="+mn-lt"/>
          <a:ea typeface="+mn-ea"/>
          <a:cs typeface="+mn-cs"/>
        </a:defRPr>
      </a:lvl1pPr>
      <a:lvl2pPr marL="3576280" indent="-1374638" algn="l" defTabSz="4401698" rtl="0" eaLnBrk="0" fontAlgn="base" hangingPunct="0">
        <a:spcBef>
          <a:spcPct val="20000"/>
        </a:spcBef>
        <a:spcAft>
          <a:spcPct val="0"/>
        </a:spcAft>
        <a:buChar char="–"/>
        <a:defRPr sz="13499">
          <a:solidFill>
            <a:schemeClr val="tx1"/>
          </a:solidFill>
          <a:latin typeface="+mn-lt"/>
        </a:defRPr>
      </a:lvl2pPr>
      <a:lvl3pPr marL="5503313" indent="-1101615" algn="l" defTabSz="4401698" rtl="0" eaLnBrk="0" fontAlgn="base" hangingPunct="0">
        <a:spcBef>
          <a:spcPct val="20000"/>
        </a:spcBef>
        <a:spcAft>
          <a:spcPct val="0"/>
        </a:spcAft>
        <a:buChar char="•"/>
        <a:defRPr sz="11599">
          <a:solidFill>
            <a:schemeClr val="tx1"/>
          </a:solidFill>
          <a:latin typeface="+mn-lt"/>
        </a:defRPr>
      </a:lvl3pPr>
      <a:lvl4pPr marL="7703368" indent="-1100028" algn="l" defTabSz="4401698" rtl="0" eaLnBrk="0" fontAlgn="base" hangingPunct="0">
        <a:spcBef>
          <a:spcPct val="20000"/>
        </a:spcBef>
        <a:spcAft>
          <a:spcPct val="0"/>
        </a:spcAft>
        <a:buChar char="–"/>
        <a:defRPr sz="9599">
          <a:solidFill>
            <a:schemeClr val="tx1"/>
          </a:solidFill>
          <a:latin typeface="+mn-lt"/>
        </a:defRPr>
      </a:lvl4pPr>
      <a:lvl5pPr marL="9905009" indent="-1100028" algn="l" defTabSz="4401698" rtl="0" eaLnBrk="0" fontAlgn="base" hangingPunct="0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5pPr>
      <a:lvl6pPr marL="10362164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6pPr>
      <a:lvl7pPr marL="10819318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7pPr>
      <a:lvl8pPr marL="11276472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8pPr>
      <a:lvl9pPr marL="11733627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55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41" name="Rectangle 59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0" name="Rectangle 1064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1" name="Rectangle 1066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2" name="Rectangle 1068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3" name="Rectangle 1074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7" name="Rectangle 1081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47" name="Rectangle 1276"/>
          <p:cNvSpPr>
            <a:spLocks noChangeArrowheads="1"/>
          </p:cNvSpPr>
          <p:nvPr/>
        </p:nvSpPr>
        <p:spPr bwMode="auto">
          <a:xfrm>
            <a:off x="0" y="20665419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60" name="Rectangle 136"/>
          <p:cNvSpPr>
            <a:spLocks noChangeArrowheads="1"/>
          </p:cNvSpPr>
          <p:nvPr/>
        </p:nvSpPr>
        <p:spPr bwMode="auto">
          <a:xfrm>
            <a:off x="1" y="21106584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36" name="Rectangle 212"/>
          <p:cNvSpPr>
            <a:spLocks noChangeArrowheads="1"/>
          </p:cNvSpPr>
          <p:nvPr/>
        </p:nvSpPr>
        <p:spPr bwMode="auto">
          <a:xfrm>
            <a:off x="1" y="4794245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40" name="Rectangle 216"/>
          <p:cNvSpPr>
            <a:spLocks noChangeArrowheads="1"/>
          </p:cNvSpPr>
          <p:nvPr/>
        </p:nvSpPr>
        <p:spPr bwMode="auto">
          <a:xfrm>
            <a:off x="5740889" y="1024002"/>
            <a:ext cx="20917509" cy="26269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7599" dirty="0">
                <a:solidFill>
                  <a:schemeClr val="tx1"/>
                </a:solidFill>
              </a:rPr>
              <a:t>R Ladies Niterói:</a:t>
            </a:r>
          </a:p>
          <a:p>
            <a:r>
              <a:rPr lang="pt-BR" sz="7599" dirty="0">
                <a:solidFill>
                  <a:schemeClr val="tx1"/>
                </a:solidFill>
              </a:rPr>
              <a:t>Ensino da Linguagem R</a:t>
            </a:r>
          </a:p>
        </p:txBody>
      </p:sp>
      <p:sp>
        <p:nvSpPr>
          <p:cNvPr id="1275" name="Rectangle 251"/>
          <p:cNvSpPr>
            <a:spLocks noChangeArrowheads="1"/>
          </p:cNvSpPr>
          <p:nvPr/>
        </p:nvSpPr>
        <p:spPr bwMode="auto">
          <a:xfrm>
            <a:off x="1" y="21235153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1" y="-245327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9" name="Rectangle 216"/>
          <p:cNvSpPr>
            <a:spLocks noChangeArrowheads="1"/>
          </p:cNvSpPr>
          <p:nvPr/>
        </p:nvSpPr>
        <p:spPr bwMode="auto">
          <a:xfrm>
            <a:off x="508298" y="7552580"/>
            <a:ext cx="15407447" cy="935966"/>
          </a:xfrm>
          <a:prstGeom prst="rect">
            <a:avLst/>
          </a:prstGeom>
          <a:solidFill>
            <a:srgbClr val="B40085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0888" y="8888026"/>
            <a:ext cx="15407447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R Ladies é uma organização mundial cuja missão é promover a diversidade de gênero na comunidade da linguagem R [1]. No dia 1º de outubro de 2012, a brasileira Gabriela de Queiroz fundou o R Ladies na cidade de São Francisco, Califórnia (EUA).  O objetivo era repassar seus conhecimentos da linguagem de forma simples, informal e gratuita para todos. Os encontros são conhecidos como capítulos e eles são abordados temas e pacotes do R.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R Ladies Niterói foi fundado pela Professora Doutora Luciane Alcoforado com a colaboração da doutoranda Noelle Camello, das alunas Julia Hellen Ferreira e Maciela Rodrigues. Em agosto de 2018, aconteceu o 1º capítulo na Universidade Federal Fluminense. A programação abordou os seguintes temas : </a:t>
            </a:r>
            <a:r>
              <a:rPr lang="pt-BR" sz="2800" b="1" dirty="0"/>
              <a:t>“O R e suas infinitas possibilidades”</a:t>
            </a:r>
            <a:r>
              <a:rPr lang="pt-BR" sz="2800" dirty="0"/>
              <a:t> pela palestrante Noelle Camello e </a:t>
            </a:r>
            <a:r>
              <a:rPr lang="pt-BR" sz="2800" b="1" dirty="0"/>
              <a:t>“R Commander para leigos em R”</a:t>
            </a:r>
            <a:r>
              <a:rPr lang="pt-BR" sz="2800" dirty="0"/>
              <a:t> pelas alunas da graduação em estatística da UFF, Julia Hellen Ferreira e Maciela Rodrigues. Foi encerrado com uma apresentação da Luciane Alcoforado sobre </a:t>
            </a:r>
            <a:r>
              <a:rPr lang="pt-BR" sz="2800" b="1" dirty="0"/>
              <a:t>“O Projeto Estatística é com R</a:t>
            </a:r>
            <a:r>
              <a:rPr lang="pt-BR" sz="2800" dirty="0"/>
              <a:t>”.  Segundo o site </a:t>
            </a:r>
            <a:r>
              <a:rPr lang="pt-BR" sz="2800" dirty="0" err="1"/>
              <a:t>Meetup</a:t>
            </a:r>
            <a:r>
              <a:rPr lang="pt-BR" sz="2800" dirty="0"/>
              <a:t> [2], o capítulo teve 126 inscritos que  é um grande sucesso para comunidade.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48201" y="24514780"/>
            <a:ext cx="15407447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R Ladies Niterói tem como objetivo ensinar a linguagem R através de palestras, cursos e debates. Em cada capítulo, abordamos um pacote do R, no qual apresentamos aplicações do pacote. Com o crescimento do grupo, vimos a necessidade de ampliar as áreas de atuação. Portanto, nossos novos objetivos são introduzir a linguagem em escolas públicas e vídeo aulas para o canal “Estatística é com R”.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 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6F5B78AA-00E0-42EC-87DC-1E7B286C26E8}"/>
              </a:ext>
            </a:extLst>
          </p:cNvPr>
          <p:cNvSpPr txBox="1"/>
          <p:nvPr/>
        </p:nvSpPr>
        <p:spPr>
          <a:xfrm>
            <a:off x="580887" y="28225055"/>
            <a:ext cx="15407447" cy="1905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material elaborado para os capítulos são desenvolvidos pelas R Ladies Niterói, após pesquisas e estudos sobre o assunto que irá ser apresentado. O processo ocorre em encontros semanais, em que elas se reúnem para debater, testar e avaliar os códigos. Depois o material é organizado em slides para que durante os capítulos o público possa acompanhar. Todo material é disponibilizado gratuitamente na plataforma Git Hub [3].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As palestras duram em média uma hora e são realizadas na Universidade Federal Fluminense ou em locais parceiros. As palestrantes mostram funcionalidades do R e como podemos usar no nosso dia a dia. No final o público pode tirar dúvidas, dar opiniões sobre o tema e sugerir novos conteúdos para os próximos capítulos.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Os cursos são oferecidos ao longo do semestre. Com a limitação de computadores, incentivamos que os alunos levem os seus para acompanhar. Todos aqueles que participam recebem certificados do curso.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Além disso, as R Ladies Niterói marca presença no Canal do YouTube “Estatística é com R” com vídeo aulas sobre assuntos que já foram ensinados em alguns encontros. Assim, aqueles que não puderam participar terão acesso ao conteúdo. Uma das playlists do canal é voltado para o pacote R Commander [4], que foi o primeiro pacote ensinado por elas.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metodologia de ensino é realizada através de palestras, cursos e vídeo aulas. É importante destacar que os capítulos são gratuitos, aberto ao público e informal. Portanto, todos podem aprender a linguagem R.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https://github.com/RLadiesniteroi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F3EE5278-AD20-4181-B0E6-591D54872085}"/>
              </a:ext>
            </a:extLst>
          </p:cNvPr>
          <p:cNvSpPr txBox="1"/>
          <p:nvPr/>
        </p:nvSpPr>
        <p:spPr>
          <a:xfrm>
            <a:off x="16717253" y="16507674"/>
            <a:ext cx="1540744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Em agosto de 2019, o R Ladies Niterói completou 1 ano e ao longo deste tempo tivemos grandes avanços. Podemos destacar </a:t>
            </a:r>
            <a:r>
              <a:rPr lang="pt-BR" sz="2800"/>
              <a:t>entre eles, </a:t>
            </a:r>
            <a:r>
              <a:rPr lang="pt-BR" sz="2800" dirty="0"/>
              <a:t>a participação no Seminário Internacional de Estatística com R (SER), no qual as R Ladies São Paulo apresentaram o tema “Comunicando seus resultados: criando apresentações com R”.</a:t>
            </a:r>
          </a:p>
          <a:p>
            <a:pPr algn="just"/>
            <a:r>
              <a:rPr lang="pt-BR" sz="2800" dirty="0"/>
              <a:t> A Pró - Reitoria de Extensão, no mês de Julho de 2019, aprovou o R Ladies Niterói como projeto de extensão e disponibilizou uma bolsa estudantil. </a:t>
            </a:r>
          </a:p>
          <a:p>
            <a:pPr algn="just"/>
            <a:r>
              <a:rPr lang="pt-BR" sz="2800" dirty="0"/>
              <a:t>No mês de setembro, a Biblioteca Parque de Niterói fechou parceira com as R Ladies. Foi ofertado uma palestra com o título “Analisando as Bilheterias Mundiais do Cinema” e um minicurso de “Introdução a Linguagem R” com as R Ladies Niterói. </a:t>
            </a:r>
          </a:p>
          <a:p>
            <a:pPr algn="just"/>
            <a:r>
              <a:rPr lang="pt-BR" sz="2800" dirty="0"/>
              <a:t>No momento, a elaboração de um curso de R Básico que será realizado na Plataforma Urbana Digital da Engenhoca (Niterói).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A organização R Ladies, a cada dia vem se expandindo pelo mundo. Atualmente, o R ladies possui 51.539 membros que são organizados em 165 grupos em 45 países. O R Ladies Niterói possui 423 membros e tem 6 co-organizadoras.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3D9ACAA-5E90-4819-90FA-0AB1B0569A66}"/>
              </a:ext>
            </a:extLst>
          </p:cNvPr>
          <p:cNvSpPr txBox="1"/>
          <p:nvPr/>
        </p:nvSpPr>
        <p:spPr>
          <a:xfrm>
            <a:off x="16705203" y="33390301"/>
            <a:ext cx="155742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[1] R Ladies Global. </a:t>
            </a:r>
            <a:r>
              <a:rPr lang="en-US" sz="2800" i="1" dirty="0"/>
              <a:t>R-Ladies Global: R-Ladies is a worldwide organization to promote gender diversity in the R community</a:t>
            </a:r>
            <a:r>
              <a:rPr lang="pt-BR" sz="2800" dirty="0"/>
              <a:t>.  Disponível em:  https://rladies.org/ </a:t>
            </a:r>
          </a:p>
          <a:p>
            <a:r>
              <a:rPr lang="pt-BR" sz="2800" dirty="0"/>
              <a:t>[2] Meetup, </a:t>
            </a:r>
            <a:r>
              <a:rPr lang="pt-BR" sz="2800" i="1" dirty="0"/>
              <a:t>R-Ladies Niterói</a:t>
            </a:r>
            <a:r>
              <a:rPr lang="pt-BR" sz="2800" dirty="0"/>
              <a:t>. Disponível em: https://www.meetup.com/pt-BR/rladies-niteroi/ </a:t>
            </a:r>
          </a:p>
          <a:p>
            <a:r>
              <a:rPr lang="pt-BR" sz="2800" dirty="0"/>
              <a:t>[3] Git Hub, </a:t>
            </a:r>
            <a:r>
              <a:rPr lang="pt-BR" sz="2800" i="1" dirty="0"/>
              <a:t>R Ladies Niterói</a:t>
            </a:r>
            <a:r>
              <a:rPr lang="pt-BR" sz="2800" dirty="0"/>
              <a:t>. Disponível em:  https://github.com/RLadiesniteroi </a:t>
            </a:r>
          </a:p>
          <a:p>
            <a:r>
              <a:rPr lang="pt-BR" sz="2800" dirty="0"/>
              <a:t>[4] YouTube, </a:t>
            </a:r>
            <a:r>
              <a:rPr lang="pt-BR" sz="2800" i="1" dirty="0"/>
              <a:t>Estatística é com R</a:t>
            </a:r>
            <a:r>
              <a:rPr lang="pt-BR" sz="2800" dirty="0"/>
              <a:t>. Disponível em: https://www.youtube.com/watch?v=CBR9sz4mYWM&amp;list=PL98wo5oPtTvLKKhx6g4oatlnjfEvyO1jl</a:t>
            </a:r>
          </a:p>
          <a:p>
            <a:r>
              <a:rPr lang="pt-BR" sz="2800" dirty="0"/>
              <a:t>[5] </a:t>
            </a:r>
            <a:r>
              <a:rPr lang="pt-BR" sz="2800" i="1" dirty="0"/>
              <a:t>IV Seminário Internacional de Estatística com R</a:t>
            </a:r>
            <a:r>
              <a:rPr lang="pt-BR" sz="2800" dirty="0"/>
              <a:t>. Disponível em:  https://ser2019.weebly.com/</a:t>
            </a:r>
          </a:p>
          <a:p>
            <a:r>
              <a:rPr lang="pt-BR" sz="2800" dirty="0"/>
              <a:t>[6] </a:t>
            </a:r>
            <a:r>
              <a:rPr lang="pt-BR" sz="2800" i="1" dirty="0"/>
              <a:t>Biblioteca Parque de Niterói</a:t>
            </a:r>
            <a:r>
              <a:rPr lang="pt-BR" sz="2800" dirty="0"/>
              <a:t>. Disponível em: &lt;https://www.facebook.com/bibliotecaniteroi/</a:t>
            </a:r>
          </a:p>
          <a:p>
            <a:r>
              <a:rPr lang="pt-BR" sz="2800" dirty="0"/>
              <a:t>[7] </a:t>
            </a:r>
            <a:r>
              <a:rPr lang="pt-BR" sz="2800" i="1" dirty="0"/>
              <a:t>Plataforma Urbana Digital de Niterói</a:t>
            </a:r>
            <a:r>
              <a:rPr lang="pt-BR" sz="2800" dirty="0"/>
              <a:t>. Disponível em:  https://plataformadigital.niteroi.br/ </a:t>
            </a:r>
          </a:p>
          <a:p>
            <a:endParaRPr lang="pt-BR" sz="2800" dirty="0"/>
          </a:p>
          <a:p>
            <a:r>
              <a:rPr lang="pt-BR" sz="2800" dirty="0"/>
              <a:t> </a:t>
            </a:r>
          </a:p>
          <a:p>
            <a:pPr algn="just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7E360F-C929-402B-B7A3-2C4EE7ADA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916" y="1021961"/>
            <a:ext cx="3598125" cy="3845496"/>
          </a:xfrm>
          <a:prstGeom prst="rect">
            <a:avLst/>
          </a:prstGeom>
        </p:spPr>
      </p:pic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D874E796-14DD-4CE2-95DA-D8D34408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34918"/>
              </p:ext>
            </p:extLst>
          </p:nvPr>
        </p:nvGraphicFramePr>
        <p:xfrm>
          <a:off x="5399880" y="4161740"/>
          <a:ext cx="215995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842">
                  <a:extLst>
                    <a:ext uri="{9D8B030D-6E8A-4147-A177-3AD203B41FA5}">
                      <a16:colId xmlns:a16="http://schemas.microsoft.com/office/drawing/2014/main" val="2164787085"/>
                    </a:ext>
                  </a:extLst>
                </a:gridCol>
                <a:gridCol w="7199842">
                  <a:extLst>
                    <a:ext uri="{9D8B030D-6E8A-4147-A177-3AD203B41FA5}">
                      <a16:colId xmlns:a16="http://schemas.microsoft.com/office/drawing/2014/main" val="3251059139"/>
                    </a:ext>
                  </a:extLst>
                </a:gridCol>
                <a:gridCol w="7199842">
                  <a:extLst>
                    <a:ext uri="{9D8B030D-6E8A-4147-A177-3AD203B41FA5}">
                      <a16:colId xmlns:a16="http://schemas.microsoft.com/office/drawing/2014/main" val="3198460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Julia</a:t>
                      </a:r>
                      <a:r>
                        <a:rPr lang="pt-BR" sz="3200" baseline="0" dirty="0">
                          <a:solidFill>
                            <a:schemeClr val="tx1"/>
                          </a:solidFill>
                        </a:rPr>
                        <a:t> Hellen Franco Ferreira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Juliany</a:t>
                      </a:r>
                      <a:r>
                        <a:rPr lang="pt-BR" sz="3200" baseline="0" dirty="0">
                          <a:solidFill>
                            <a:schemeClr val="tx1"/>
                          </a:solidFill>
                        </a:rPr>
                        <a:t> Freitas Moura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Luíza</a:t>
                      </a:r>
                      <a:r>
                        <a:rPr lang="pt-BR" sz="3200" baseline="0" dirty="0">
                          <a:solidFill>
                            <a:schemeClr val="tx1"/>
                          </a:solidFill>
                        </a:rPr>
                        <a:t> de Oliveira Machado Pinto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1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juliaferreira@id.uff.br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julianymoura@id.uff.br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luizaomp@id.uff.br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65214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3ADE29A-5D6A-4511-9AAA-352C65C66BBD}"/>
              </a:ext>
            </a:extLst>
          </p:cNvPr>
          <p:cNvSpPr txBox="1"/>
          <p:nvPr/>
        </p:nvSpPr>
        <p:spPr>
          <a:xfrm>
            <a:off x="13132343" y="5720294"/>
            <a:ext cx="62050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Coordenadora: Luciane Alcoforado</a:t>
            </a:r>
          </a:p>
          <a:p>
            <a:pPr algn="ctr"/>
            <a:r>
              <a:rPr lang="pt-BR" sz="2800" b="1" dirty="0"/>
              <a:t>Universidade Federal Fluminense</a:t>
            </a:r>
          </a:p>
        </p:txBody>
      </p:sp>
      <p:sp>
        <p:nvSpPr>
          <p:cNvPr id="33" name="Rectangle 216">
            <a:extLst>
              <a:ext uri="{FF2B5EF4-FFF2-40B4-BE49-F238E27FC236}">
                <a16:creationId xmlns:a16="http://schemas.microsoft.com/office/drawing/2014/main" id="{0557F275-716D-465B-B6F3-B0EA99E8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13" y="23114527"/>
            <a:ext cx="15407447" cy="935966"/>
          </a:xfrm>
          <a:prstGeom prst="rect">
            <a:avLst/>
          </a:prstGeom>
          <a:solidFill>
            <a:srgbClr val="B40085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216">
            <a:extLst>
              <a:ext uri="{FF2B5EF4-FFF2-40B4-BE49-F238E27FC236}">
                <a16:creationId xmlns:a16="http://schemas.microsoft.com/office/drawing/2014/main" id="{ECF825E7-9167-4A71-92CB-45D7B271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01" y="26951809"/>
            <a:ext cx="15407447" cy="935966"/>
          </a:xfrm>
          <a:prstGeom prst="rect">
            <a:avLst/>
          </a:prstGeom>
          <a:solidFill>
            <a:srgbClr val="B40085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MATERIAIS E MÉTODOS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216">
            <a:extLst>
              <a:ext uri="{FF2B5EF4-FFF2-40B4-BE49-F238E27FC236}">
                <a16:creationId xmlns:a16="http://schemas.microsoft.com/office/drawing/2014/main" id="{5A48CA5F-FD83-42EE-9487-3C6072D3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206" y="15166436"/>
            <a:ext cx="15407447" cy="935966"/>
          </a:xfrm>
          <a:prstGeom prst="rect">
            <a:avLst/>
          </a:prstGeom>
          <a:solidFill>
            <a:srgbClr val="B40085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E DISCUSSÃO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216">
            <a:extLst>
              <a:ext uri="{FF2B5EF4-FFF2-40B4-BE49-F238E27FC236}">
                <a16:creationId xmlns:a16="http://schemas.microsoft.com/office/drawing/2014/main" id="{B0A4FA91-3A73-46CB-92CE-37D77A17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203" y="31968184"/>
            <a:ext cx="15407447" cy="935966"/>
          </a:xfrm>
          <a:prstGeom prst="rect">
            <a:avLst/>
          </a:prstGeom>
          <a:solidFill>
            <a:srgbClr val="B40085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D47868-0173-4D3B-BDA6-F78881F3A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5" y="1329099"/>
            <a:ext cx="5379019" cy="23412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/>
          <a:srcRect l="8263" t="14922" r="9829" b="17157"/>
          <a:stretch/>
        </p:blipFill>
        <p:spPr>
          <a:xfrm>
            <a:off x="16459277" y="23321759"/>
            <a:ext cx="15151023" cy="706365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6"/>
          <a:srcRect l="16794" t="43109" r="40528" b="27359"/>
          <a:stretch/>
        </p:blipFill>
        <p:spPr>
          <a:xfrm>
            <a:off x="648202" y="16165441"/>
            <a:ext cx="14975379" cy="5825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508298" y="22323068"/>
            <a:ext cx="1504269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Figura 1 – R Ladies Niterói 1º capítulo, agosto de 2018.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/>
          <a:srcRect l="5811" t="9272" r="154" b="32650"/>
          <a:stretch/>
        </p:blipFill>
        <p:spPr>
          <a:xfrm>
            <a:off x="16705206" y="7552580"/>
            <a:ext cx="14941385" cy="51882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259466" y="13525658"/>
            <a:ext cx="13623226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Tabela 1 – Temas abordados pelas R Ladies Niterói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6877516" y="30875046"/>
            <a:ext cx="14387125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Figura 2 – Distribuição das R Ladies pelo mundo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62" y="38674448"/>
            <a:ext cx="3240360" cy="324036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84" y="38674448"/>
            <a:ext cx="5043573" cy="32589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75" y="38674448"/>
            <a:ext cx="3237235" cy="323723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097" y="38716210"/>
            <a:ext cx="3799678" cy="337601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468" y="38653280"/>
            <a:ext cx="7000937" cy="329044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0" t="11193" r="13628" b="6864"/>
          <a:stretch/>
        </p:blipFill>
        <p:spPr>
          <a:xfrm>
            <a:off x="27734371" y="38716210"/>
            <a:ext cx="3862056" cy="32476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2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2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1025</Words>
  <Application>Microsoft Office PowerPoint</Application>
  <PresentationFormat>Personalizar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Design padrão</vt:lpstr>
      <vt:lpstr>Apresentação do PowerPoint</vt:lpstr>
    </vt:vector>
  </TitlesOfParts>
  <Company>Particular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ROBERTO</dc:creator>
  <cp:lastModifiedBy>Jorge Wilson Ferreira</cp:lastModifiedBy>
  <cp:revision>649</cp:revision>
  <dcterms:created xsi:type="dcterms:W3CDTF">2003-07-17T20:06:11Z</dcterms:created>
  <dcterms:modified xsi:type="dcterms:W3CDTF">2019-10-10T23:46:07Z</dcterms:modified>
</cp:coreProperties>
</file>