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09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17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26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34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543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2651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9760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6868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6DE"/>
    <a:srgbClr val="C65955"/>
    <a:srgbClr val="CC0000"/>
    <a:srgbClr val="FFCC99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0608" autoAdjust="0"/>
  </p:normalViewPr>
  <p:slideViewPr>
    <p:cSldViewPr>
      <p:cViewPr>
        <p:scale>
          <a:sx n="32" d="100"/>
          <a:sy n="32" d="100"/>
        </p:scale>
        <p:origin x="726" y="-1602"/>
      </p:cViewPr>
      <p:guideLst>
        <p:guide orient="horz" pos="13607"/>
        <p:guide pos="10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ED5E20-C0E3-4373-A41B-EA63B97365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766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A8F28D-A6A0-4B3E-92F3-1091601FA7AC}" type="datetimeFigureOut">
              <a:rPr lang="pt-BR" altLang="pt-BR"/>
              <a:pPr/>
              <a:t>10/10/2019</a:t>
            </a:fld>
            <a:endParaRPr lang="pt-BR" alt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3750" y="728663"/>
            <a:ext cx="2732088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0E3D283-FCCD-4D66-BADB-421CD8E6F0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06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32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43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79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5974" y="12973208"/>
            <a:ext cx="29986643" cy="89509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1948" y="23663842"/>
            <a:ext cx="24694695" cy="1067317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70140-FEF9-4090-B2E4-C33EEEAAFC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6CCE8-1D15-42E3-A701-245AEDB507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4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577216" y="1673041"/>
            <a:ext cx="7937921" cy="3563068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3454" y="1673041"/>
            <a:ext cx="23661384" cy="3563068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88CEC-3A2F-4BC1-ADE4-B77393466E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65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8B202-3262-4344-BF59-CE93CC0019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0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40" y="26835317"/>
            <a:ext cx="29986643" cy="82937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87240" y="17700262"/>
            <a:ext cx="29986643" cy="913505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1A08-323A-40F5-863F-C582A70DDD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73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3454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715485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9618C-4DBD-47AC-A66E-053FC35CDA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00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63454" y="9347758"/>
            <a:ext cx="1558854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454" y="13243054"/>
            <a:ext cx="1558854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920241" y="9347758"/>
            <a:ext cx="1559489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920241" y="13243054"/>
            <a:ext cx="1559489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358E8-D220-4A18-BC1B-6B2770D2C3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1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1007F-46C5-4F5C-9F7D-85B8AE931A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57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407D7-AD69-424A-94A1-E0D1302774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73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454" y="1661930"/>
            <a:ext cx="11606094" cy="7076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93348" y="1661930"/>
            <a:ext cx="19721789" cy="3564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63454" y="8738225"/>
            <a:ext cx="11606094" cy="2856550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CBBD3-E1F0-4FA3-BE17-0FCE775E0D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72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4134" y="29232178"/>
            <a:ext cx="21167789" cy="34508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14134" y="3731802"/>
            <a:ext cx="21167789" cy="250559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14134" y="32683022"/>
            <a:ext cx="21167789" cy="490166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FB695-675D-4944-964F-D791EFA093A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012" y="1730185"/>
            <a:ext cx="29161264" cy="71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012" y="10081102"/>
            <a:ext cx="29161264" cy="285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012" y="39340264"/>
            <a:ext cx="756015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598" y="39340264"/>
            <a:ext cx="1026009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ctr"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125" y="39340264"/>
            <a:ext cx="7560151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r">
              <a:defRPr sz="6699"/>
            </a:lvl1pPr>
          </a:lstStyle>
          <a:p>
            <a:fld id="{D4611EAE-4888-489C-B92E-73FBA2A5AA1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2pPr>
      <a:lvl3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3pPr>
      <a:lvl4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4pPr>
      <a:lvl5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5pPr>
      <a:lvl6pPr marL="457154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6pPr>
      <a:lvl7pPr marL="914309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7pPr>
      <a:lvl8pPr marL="1371463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8pPr>
      <a:lvl9pPr marL="1828617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9pPr>
    </p:titleStyle>
    <p:bodyStyle>
      <a:lvl1pPr marL="1650835" indent="-165083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5398">
          <a:solidFill>
            <a:schemeClr val="tx1"/>
          </a:solidFill>
          <a:latin typeface="+mn-lt"/>
          <a:ea typeface="+mn-ea"/>
          <a:cs typeface="+mn-cs"/>
        </a:defRPr>
      </a:lvl1pPr>
      <a:lvl2pPr marL="3576280" indent="-137463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13499">
          <a:solidFill>
            <a:schemeClr val="tx1"/>
          </a:solidFill>
          <a:latin typeface="+mn-lt"/>
        </a:defRPr>
      </a:lvl2pPr>
      <a:lvl3pPr marL="5503313" indent="-110161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1599">
          <a:solidFill>
            <a:schemeClr val="tx1"/>
          </a:solidFill>
          <a:latin typeface="+mn-lt"/>
        </a:defRPr>
      </a:lvl3pPr>
      <a:lvl4pPr marL="7703368" indent="-110002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9599">
          <a:solidFill>
            <a:schemeClr val="tx1"/>
          </a:solidFill>
          <a:latin typeface="+mn-lt"/>
        </a:defRPr>
      </a:lvl4pPr>
      <a:lvl5pPr marL="9905009" indent="-1100028" algn="l" defTabSz="4401698" rtl="0" eaLnBrk="0" fontAlgn="base" hangingPunct="0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5pPr>
      <a:lvl6pPr marL="10362164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6pPr>
      <a:lvl7pPr marL="10819318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7pPr>
      <a:lvl8pPr marL="11276472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8pPr>
      <a:lvl9pPr marL="11733627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1" name="Rectangle 59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0" name="Rectangle 106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1" name="Rectangle 1066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2" name="Rectangle 1068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3" name="Rectangle 107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7" name="Rectangle 1081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47" name="Rectangle 1276"/>
          <p:cNvSpPr>
            <a:spLocks noChangeArrowheads="1"/>
          </p:cNvSpPr>
          <p:nvPr/>
        </p:nvSpPr>
        <p:spPr bwMode="auto">
          <a:xfrm>
            <a:off x="0" y="20665419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" y="21106584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36" name="Rectangle 212"/>
          <p:cNvSpPr>
            <a:spLocks noChangeArrowheads="1"/>
          </p:cNvSpPr>
          <p:nvPr/>
        </p:nvSpPr>
        <p:spPr bwMode="auto">
          <a:xfrm>
            <a:off x="1" y="4794245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40" name="Rectangle 216"/>
          <p:cNvSpPr>
            <a:spLocks noChangeArrowheads="1"/>
          </p:cNvSpPr>
          <p:nvPr/>
        </p:nvSpPr>
        <p:spPr bwMode="auto">
          <a:xfrm>
            <a:off x="5740889" y="1024002"/>
            <a:ext cx="20917509" cy="2626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7599" dirty="0" smtClean="0">
                <a:solidFill>
                  <a:schemeClr val="tx1"/>
                </a:solidFill>
              </a:rPr>
              <a:t>R Ladies Niterói:</a:t>
            </a:r>
            <a:endParaRPr lang="pt-BR" sz="7599" dirty="0">
              <a:solidFill>
                <a:schemeClr val="tx1"/>
              </a:solidFill>
            </a:endParaRPr>
          </a:p>
          <a:p>
            <a:r>
              <a:rPr lang="pt-BR" sz="7599" dirty="0" smtClean="0">
                <a:solidFill>
                  <a:schemeClr val="tx1"/>
                </a:solidFill>
              </a:rPr>
              <a:t>Ensino da Linguagem R</a:t>
            </a:r>
            <a:endParaRPr lang="pt-BR" sz="7599" dirty="0">
              <a:solidFill>
                <a:schemeClr val="tx1"/>
              </a:solidFill>
            </a:endParaRPr>
          </a:p>
        </p:txBody>
      </p:sp>
      <p:sp>
        <p:nvSpPr>
          <p:cNvPr id="1275" name="Rectangle 251"/>
          <p:cNvSpPr>
            <a:spLocks noChangeArrowheads="1"/>
          </p:cNvSpPr>
          <p:nvPr/>
        </p:nvSpPr>
        <p:spPr bwMode="auto">
          <a:xfrm>
            <a:off x="1" y="21235153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1" y="-245327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9" name="Rectangle 216"/>
          <p:cNvSpPr>
            <a:spLocks noChangeArrowheads="1"/>
          </p:cNvSpPr>
          <p:nvPr/>
        </p:nvSpPr>
        <p:spPr bwMode="auto">
          <a:xfrm>
            <a:off x="508298" y="7552580"/>
            <a:ext cx="15407447" cy="9359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0888" y="8888026"/>
            <a:ext cx="1540744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é uma organização mundial cuja missão é promover a diversidade de gênero na comunidade da linguagem </a:t>
            </a:r>
            <a:r>
              <a:rPr lang="pt-BR" sz="2800" dirty="0" smtClean="0"/>
              <a:t>R [1]. No dia 01 de outubro de 2012, a brasileira Gabriela de Queiroz fundou o R Ladies na cidade de São Francisco, Califórnia (EUA).  O objetivo era repassar seus conhecimentos da linguagem de forma simples, informal e gratuita para todos. Os encontros são conhecidos como capítulos e neles são abordados temas e pacotes do R através de palestras e/ou cursos.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/>
              <a:t>O R Ladies Niterói foi fundado pela Professora Doutora Luciane Alcoforado com a colaboração da doutoranda Noelle Camello, das alunas Julia Hellen Ferreira e Maciela Rodrigues</a:t>
            </a:r>
            <a:r>
              <a:rPr lang="pt-BR" sz="2800" dirty="0" smtClean="0"/>
              <a:t>. Em agosto de 2018, aconteceu o 1º capítulo na Universidade Federal Fluminense. A programação abordou os seguintes temas : </a:t>
            </a:r>
            <a:r>
              <a:rPr lang="pt-BR" sz="2800" b="1" dirty="0"/>
              <a:t>“O R e suas infinitas possibilidades”</a:t>
            </a:r>
            <a:r>
              <a:rPr lang="pt-BR" sz="2800" dirty="0"/>
              <a:t> pela palestrante Noelle Camello e </a:t>
            </a:r>
            <a:r>
              <a:rPr lang="pt-BR" sz="2800" b="1" dirty="0"/>
              <a:t>“R Commander para leigos em R”</a:t>
            </a:r>
            <a:r>
              <a:rPr lang="pt-BR" sz="2800" dirty="0"/>
              <a:t> pelas alunas da graduação em estatística da UFF, Julia Hellen Ferreira e Maciela </a:t>
            </a:r>
            <a:r>
              <a:rPr lang="pt-BR" sz="2800" dirty="0" smtClean="0"/>
              <a:t>Rodrigues. Foi encerrado com uma apresentação da Luciane Alcoforado sobre </a:t>
            </a:r>
            <a:r>
              <a:rPr lang="pt-BR" sz="2800" b="1" dirty="0" smtClean="0"/>
              <a:t>“O Projeto Estatística é com R</a:t>
            </a:r>
            <a:r>
              <a:rPr lang="pt-BR" sz="2800" dirty="0" smtClean="0"/>
              <a:t>”.  Segundo o site MeetUp [2], o capítulo teve 126 inscritos que </a:t>
            </a:r>
            <a:r>
              <a:rPr lang="pt-BR" sz="2800" dirty="0"/>
              <a:t> </a:t>
            </a:r>
            <a:r>
              <a:rPr lang="pt-BR" sz="2800" dirty="0" smtClean="0"/>
              <a:t>é um grande sucesso para comunidade.</a:t>
            </a: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54566" y="24874533"/>
            <a:ext cx="15407447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 R Ladies Niterói tem como objetivo ensinar a linguagem R através de palestras, cursos e debates. Em cada capítulo, abordamos um pacote do R, no qual apresentamos aplicações do pacote. Com o crescimento do grupo, vimos a necessidade ampliar as áreas de atuação. Portanto, nossos novos objetivos são introduzir a linguagem em escolas públicas e vídeo aulas para o canal “Estatística é com R”.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6F5B78AA-00E0-42EC-87DC-1E7B286C26E8}"/>
              </a:ext>
            </a:extLst>
          </p:cNvPr>
          <p:cNvSpPr txBox="1"/>
          <p:nvPr/>
        </p:nvSpPr>
        <p:spPr>
          <a:xfrm>
            <a:off x="580887" y="29163882"/>
            <a:ext cx="15407447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 material elaborado para os capítulos são desenvolvidos pelas R Ladies Niterói após pesquisas e estudos sobre o assunto que irá ser apresentado. O processo ocorre em encontros semanais, em que elas se reúnem para debater, testar e avaliar os códigos. Depois o material é organizado em slides para que durante os capítulos o público possa acompanhar. Todo material é disponibilizado gratuitamente na plataforma Git Hub [3].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As palestras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Os cursos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Além disso, as R Ladies Niterói marca presença no Canal do YouTube “Estatística é com R” com vídeo aulas sobre assuntos que já foram ensinados. Assim, aqueles que não puderam participar terão acesso ao conteúdo. Uma das playlists do canal é voltado para o pacote R Commander</a:t>
            </a:r>
            <a:r>
              <a:rPr lang="pt-BR" sz="2800" dirty="0"/>
              <a:t> [4</a:t>
            </a:r>
            <a:r>
              <a:rPr lang="pt-BR" sz="2800" dirty="0" smtClean="0"/>
              <a:t>], que foi o primeiro pacote ensinado por elas.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metodologia de ensino é realizada através de palestras, cursos e vídeo aulas. É importante destacar que os capítulos são gratuitos, aberto ao público e informal. Portanto, todos podem aprender a linguagem R </a:t>
            </a:r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endParaRPr lang="pt-BR" sz="2800" dirty="0" smtClean="0"/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https</a:t>
            </a:r>
            <a:r>
              <a:rPr lang="pt-BR" sz="2800" dirty="0"/>
              <a:t>://github.com/RLadiesniteroi</a:t>
            </a:r>
            <a:endParaRPr lang="pt-BR" sz="2800" dirty="0"/>
          </a:p>
        </p:txBody>
      </p:sp>
      <p:sp>
        <p:nvSpPr>
          <p:cNvPr id="96" name="CaixaDeTexto 95">
            <a:extLst>
              <a:ext uri="{FF2B5EF4-FFF2-40B4-BE49-F238E27FC236}">
                <a16:creationId xmlns="" xmlns:a16="http://schemas.microsoft.com/office/drawing/2014/main" id="{F3EE5278-AD20-4181-B0E6-591D54872085}"/>
              </a:ext>
            </a:extLst>
          </p:cNvPr>
          <p:cNvSpPr txBox="1"/>
          <p:nvPr/>
        </p:nvSpPr>
        <p:spPr>
          <a:xfrm>
            <a:off x="16717253" y="16507674"/>
            <a:ext cx="15407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Em agosto de 2019, o R Ladies Niterói completou 1 ano e ao longo desde tempo teve grandes avanços. </a:t>
            </a:r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100" name="CaixaDeTexto 99">
            <a:extLst>
              <a:ext uri="{FF2B5EF4-FFF2-40B4-BE49-F238E27FC236}">
                <a16:creationId xmlns="" xmlns:a16="http://schemas.microsoft.com/office/drawing/2014/main" id="{43D9ACAA-5E90-4819-90FA-0AB1B0569A66}"/>
              </a:ext>
            </a:extLst>
          </p:cNvPr>
          <p:cNvSpPr txBox="1"/>
          <p:nvPr/>
        </p:nvSpPr>
        <p:spPr>
          <a:xfrm>
            <a:off x="16633826" y="33492134"/>
            <a:ext cx="155742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</a:t>
            </a:r>
            <a:r>
              <a:rPr lang="en-US" sz="2800" dirty="0" smtClean="0"/>
              <a:t>R Ladies Global. </a:t>
            </a:r>
            <a:r>
              <a:rPr lang="en-US" sz="2800" i="1" dirty="0"/>
              <a:t>R-Ladies Global: R-Ladies is a worldwide organization to promote gender diversity in the R community</a:t>
            </a:r>
            <a:r>
              <a:rPr lang="pt-BR" sz="2800" dirty="0"/>
              <a:t>.  Disponível em:  https://rladies.org/ </a:t>
            </a:r>
          </a:p>
          <a:p>
            <a:r>
              <a:rPr lang="pt-BR" sz="2800" dirty="0" smtClean="0"/>
              <a:t>[</a:t>
            </a:r>
            <a:r>
              <a:rPr lang="pt-BR" sz="2800" dirty="0"/>
              <a:t>2</a:t>
            </a:r>
            <a:r>
              <a:rPr lang="pt-BR" sz="2800" dirty="0" smtClean="0"/>
              <a:t>] </a:t>
            </a:r>
            <a:r>
              <a:rPr lang="pt-BR" sz="2800" dirty="0"/>
              <a:t>Meetup, </a:t>
            </a:r>
            <a:r>
              <a:rPr lang="pt-BR" sz="2800" i="1" dirty="0"/>
              <a:t>R-Ladies Niterói</a:t>
            </a:r>
            <a:r>
              <a:rPr lang="pt-BR" sz="2800" dirty="0"/>
              <a:t>. Disponível em: https://www.meetup.com/pt-BR/rladies-niteroi/ </a:t>
            </a:r>
            <a:endParaRPr lang="pt-BR" sz="2800" dirty="0" smtClean="0"/>
          </a:p>
          <a:p>
            <a:r>
              <a:rPr lang="pt-BR" sz="2800" dirty="0" smtClean="0"/>
              <a:t>[3]</a:t>
            </a:r>
            <a:r>
              <a:rPr lang="pt-BR" sz="2800" dirty="0"/>
              <a:t> </a:t>
            </a:r>
            <a:r>
              <a:rPr lang="pt-BR" sz="2800" dirty="0" smtClean="0"/>
              <a:t>Git Hub, </a:t>
            </a:r>
            <a:r>
              <a:rPr lang="pt-BR" sz="2800" i="1" dirty="0" smtClean="0"/>
              <a:t>R Ladies Niterói</a:t>
            </a:r>
            <a:r>
              <a:rPr lang="pt-BR" sz="2800" dirty="0" smtClean="0"/>
              <a:t>. Disponível em:  </a:t>
            </a:r>
            <a:r>
              <a:rPr lang="pt-BR" sz="2800" dirty="0"/>
              <a:t>https://github.com/RLadiesniteroi </a:t>
            </a:r>
            <a:endParaRPr lang="pt-BR" sz="2800" dirty="0" smtClean="0"/>
          </a:p>
          <a:p>
            <a:r>
              <a:rPr lang="pt-BR" sz="2800" dirty="0" smtClean="0"/>
              <a:t>[4] YouTube, </a:t>
            </a:r>
            <a:r>
              <a:rPr lang="pt-BR" sz="2800" i="1" dirty="0" smtClean="0"/>
              <a:t>Estatística é com R</a:t>
            </a:r>
            <a:r>
              <a:rPr lang="pt-BR" sz="2800" dirty="0" smtClean="0"/>
              <a:t>. Disponível em: https</a:t>
            </a:r>
            <a:r>
              <a:rPr lang="pt-BR" sz="2800" dirty="0"/>
              <a:t>://www.youtube.com/watch?v=CBR9sz4mYWM&amp;list=PL98wo5oPtTvLKKhx6g4oatlnjfEvyO1jl</a:t>
            </a:r>
            <a:endParaRPr lang="pt-BR" sz="2800" dirty="0"/>
          </a:p>
          <a:p>
            <a:r>
              <a:rPr lang="pt-BR" sz="2800" dirty="0" smtClean="0"/>
              <a:t>[5] </a:t>
            </a:r>
            <a:r>
              <a:rPr lang="pt-BR" sz="2800" i="1" dirty="0"/>
              <a:t>IV Seminário Internacional de Estatística com R</a:t>
            </a:r>
            <a:r>
              <a:rPr lang="pt-BR" sz="2800" dirty="0"/>
              <a:t>. Disponível em:  https://ser2019.weebly.com</a:t>
            </a:r>
            <a:r>
              <a:rPr lang="pt-BR" sz="2800" dirty="0" smtClean="0"/>
              <a:t>/</a:t>
            </a:r>
            <a:endParaRPr lang="pt-BR" sz="2800" dirty="0"/>
          </a:p>
          <a:p>
            <a:r>
              <a:rPr lang="pt-BR" sz="2800" dirty="0" smtClean="0"/>
              <a:t>[6] </a:t>
            </a:r>
            <a:r>
              <a:rPr lang="pt-BR" sz="2800" i="1" dirty="0"/>
              <a:t>Biblioteca Parque de Niterói</a:t>
            </a:r>
            <a:r>
              <a:rPr lang="pt-BR" sz="2800" dirty="0"/>
              <a:t>. Disponível em: &lt;https://www.facebook.com/bibliotecaniteroi</a:t>
            </a:r>
            <a:r>
              <a:rPr lang="pt-BR" sz="2800" dirty="0" smtClean="0"/>
              <a:t>/</a:t>
            </a:r>
            <a:endParaRPr lang="pt-BR" sz="2800" dirty="0"/>
          </a:p>
          <a:p>
            <a:r>
              <a:rPr lang="pt-BR" sz="2800" dirty="0" smtClean="0"/>
              <a:t>[7] </a:t>
            </a:r>
            <a:r>
              <a:rPr lang="pt-BR" sz="2800" i="1" dirty="0"/>
              <a:t>Plataforma Urbana Digital de Niterói</a:t>
            </a:r>
            <a:r>
              <a:rPr lang="pt-BR" sz="2800" dirty="0"/>
              <a:t>. Disponível em:  https://plataformadigital.niteroi.br/ </a:t>
            </a:r>
          </a:p>
          <a:p>
            <a:endParaRPr lang="pt-BR" sz="2800" dirty="0"/>
          </a:p>
          <a:p>
            <a:r>
              <a:rPr lang="pt-BR" sz="2800" dirty="0"/>
              <a:t> </a:t>
            </a:r>
          </a:p>
          <a:p>
            <a:pPr algn="just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807E360F-C929-402B-B7A3-2C4EE7AD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16" y="1021961"/>
            <a:ext cx="3598125" cy="384549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="" xmlns:a16="http://schemas.microsoft.com/office/drawing/2014/main" id="{D874E796-14DD-4CE2-95DA-D8D3440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918"/>
              </p:ext>
            </p:extLst>
          </p:nvPr>
        </p:nvGraphicFramePr>
        <p:xfrm>
          <a:off x="5399880" y="4161740"/>
          <a:ext cx="215995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842">
                  <a:extLst>
                    <a:ext uri="{9D8B030D-6E8A-4147-A177-3AD203B41FA5}">
                      <a16:colId xmlns="" xmlns:a16="http://schemas.microsoft.com/office/drawing/2014/main" val="2164787085"/>
                    </a:ext>
                  </a:extLst>
                </a:gridCol>
                <a:gridCol w="7199842">
                  <a:extLst>
                    <a:ext uri="{9D8B030D-6E8A-4147-A177-3AD203B41FA5}">
                      <a16:colId xmlns="" xmlns:a16="http://schemas.microsoft.com/office/drawing/2014/main" val="3251059139"/>
                    </a:ext>
                  </a:extLst>
                </a:gridCol>
                <a:gridCol w="7199842">
                  <a:extLst>
                    <a:ext uri="{9D8B030D-6E8A-4147-A177-3AD203B41FA5}">
                      <a16:colId xmlns="" xmlns:a16="http://schemas.microsoft.com/office/drawing/2014/main" val="319846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chemeClr val="tx1"/>
                          </a:solidFill>
                        </a:rPr>
                        <a:t>Julia</a:t>
                      </a:r>
                      <a:r>
                        <a:rPr lang="pt-BR" sz="3200" baseline="0" dirty="0" smtClean="0">
                          <a:solidFill>
                            <a:schemeClr val="tx1"/>
                          </a:solidFill>
                        </a:rPr>
                        <a:t> Hellen Franco Ferreira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chemeClr val="tx1"/>
                          </a:solidFill>
                        </a:rPr>
                        <a:t>Juliany</a:t>
                      </a:r>
                      <a:r>
                        <a:rPr lang="pt-BR" sz="3200" baseline="0" dirty="0" smtClean="0">
                          <a:solidFill>
                            <a:schemeClr val="tx1"/>
                          </a:solidFill>
                        </a:rPr>
                        <a:t> Freitas Moura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chemeClr val="tx1"/>
                          </a:solidFill>
                        </a:rPr>
                        <a:t>Luíza</a:t>
                      </a:r>
                      <a:r>
                        <a:rPr lang="pt-BR" sz="3200" baseline="0" dirty="0" smtClean="0">
                          <a:solidFill>
                            <a:schemeClr val="tx1"/>
                          </a:solidFill>
                        </a:rPr>
                        <a:t> de Oliveira Machado Pinto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511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juliaferreira@id.uff.br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julianymoura@id.uff.br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luizaomp@id.uff.br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965214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43ADE29A-5D6A-4511-9AAA-352C65C66BBD}"/>
              </a:ext>
            </a:extLst>
          </p:cNvPr>
          <p:cNvSpPr txBox="1"/>
          <p:nvPr/>
        </p:nvSpPr>
        <p:spPr>
          <a:xfrm>
            <a:off x="13132343" y="5720294"/>
            <a:ext cx="6205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Coordenadora: Luciane Alcoforado</a:t>
            </a:r>
          </a:p>
          <a:p>
            <a:pPr algn="ctr"/>
            <a:r>
              <a:rPr lang="pt-BR" sz="2800" b="1" dirty="0" smtClean="0"/>
              <a:t>Universidade </a:t>
            </a:r>
            <a:r>
              <a:rPr lang="pt-BR" sz="2800" b="1" dirty="0" smtClean="0"/>
              <a:t>Federal Fluminense</a:t>
            </a:r>
            <a:endParaRPr lang="pt-BR" sz="2800" b="1" dirty="0"/>
          </a:p>
        </p:txBody>
      </p:sp>
      <p:sp>
        <p:nvSpPr>
          <p:cNvPr id="33" name="Rectangle 216">
            <a:extLst>
              <a:ext uri="{FF2B5EF4-FFF2-40B4-BE49-F238E27FC236}">
                <a16:creationId xmlns="" xmlns:a16="http://schemas.microsoft.com/office/drawing/2014/main" id="{0557F275-716D-465B-B6F3-B0EA99E8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8" y="23300408"/>
            <a:ext cx="15407447" cy="9359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216">
            <a:extLst>
              <a:ext uri="{FF2B5EF4-FFF2-40B4-BE49-F238E27FC236}">
                <a16:creationId xmlns="" xmlns:a16="http://schemas.microsoft.com/office/drawing/2014/main" id="{ECF825E7-9167-4A71-92CB-45D7B271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1" y="27693647"/>
            <a:ext cx="15407447" cy="9359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MATERIAIS E MÉTODOS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216">
            <a:extLst>
              <a:ext uri="{FF2B5EF4-FFF2-40B4-BE49-F238E27FC236}">
                <a16:creationId xmlns="" xmlns:a16="http://schemas.microsoft.com/office/drawing/2014/main" id="{5A48CA5F-FD83-42EE-9487-3C6072D3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6" y="15166436"/>
            <a:ext cx="15407447" cy="9359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DISCUSSÃO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216">
            <a:extLst>
              <a:ext uri="{FF2B5EF4-FFF2-40B4-BE49-F238E27FC236}">
                <a16:creationId xmlns="" xmlns:a16="http://schemas.microsoft.com/office/drawing/2014/main" id="{B0A4FA91-3A73-46CB-92CE-37D77A1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3" y="31968184"/>
            <a:ext cx="15407447" cy="9359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6FD47868-0173-4D3B-BDA6-F78881F3A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329099"/>
            <a:ext cx="5379019" cy="23412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8263" t="14922" r="9829" b="17157"/>
          <a:stretch/>
        </p:blipFill>
        <p:spPr>
          <a:xfrm>
            <a:off x="16459277" y="23321759"/>
            <a:ext cx="15151023" cy="70636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16794" t="43109" r="40528" b="27359"/>
          <a:stretch/>
        </p:blipFill>
        <p:spPr>
          <a:xfrm>
            <a:off x="648202" y="16165441"/>
            <a:ext cx="14975379" cy="5825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508298" y="22323068"/>
            <a:ext cx="1504269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Figura 1 – R Ladies Niterói 1º capítulo, agosto de 2018. </a:t>
            </a:r>
            <a:endParaRPr lang="pt-BR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/>
          <a:srcRect l="5811" t="9272" r="154" b="32650"/>
          <a:stretch/>
        </p:blipFill>
        <p:spPr>
          <a:xfrm>
            <a:off x="16705206" y="7552580"/>
            <a:ext cx="14941385" cy="51882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259466" y="13525658"/>
            <a:ext cx="13623226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Tabela 1 – Temas abordados pelas R Ladies Niterói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877516" y="30875046"/>
            <a:ext cx="14387125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Figura 2 – Distribuição das R Ladies pelo mundo</a:t>
            </a:r>
            <a:endParaRPr lang="pt-BR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62" y="38674448"/>
            <a:ext cx="3240360" cy="324036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84" y="38674448"/>
            <a:ext cx="5043573" cy="32589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75" y="38674448"/>
            <a:ext cx="3237235" cy="323723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097" y="38716210"/>
            <a:ext cx="3799678" cy="337601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68" y="38653280"/>
            <a:ext cx="7000937" cy="329044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0" t="11193" r="13628" b="6864"/>
          <a:stretch/>
        </p:blipFill>
        <p:spPr>
          <a:xfrm>
            <a:off x="27734371" y="38716210"/>
            <a:ext cx="3862056" cy="3247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691</Words>
  <Application>Microsoft Office PowerPoint</Application>
  <PresentationFormat>Personalizar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Company>Particular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SERUFF</cp:lastModifiedBy>
  <cp:revision>637</cp:revision>
  <dcterms:created xsi:type="dcterms:W3CDTF">2003-07-17T20:06:11Z</dcterms:created>
  <dcterms:modified xsi:type="dcterms:W3CDTF">2019-10-10T18:10:02Z</dcterms:modified>
</cp:coreProperties>
</file>