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6858000" cy="9144000"/>
  <p:embeddedFontLst>
    <p:embeddedFont>
      <p:font typeface="Anonymous Pro Bold" panose="020B060402020202020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K Modular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8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7.svg"/><Relationship Id="rId7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10" Type="http://schemas.openxmlformats.org/officeDocument/2006/relationships/image" Target="../media/image13.sv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7.svg"/><Relationship Id="rId7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sv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sv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sv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9450543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410138" y="355567"/>
            <a:ext cx="4936169" cy="1202630"/>
          </a:xfrm>
          <a:custGeom>
            <a:avLst/>
            <a:gdLst/>
            <a:ahLst/>
            <a:cxnLst/>
            <a:rect l="l" t="t" r="r" b="b"/>
            <a:pathLst>
              <a:path w="4936169" h="1202630">
                <a:moveTo>
                  <a:pt x="0" y="0"/>
                </a:moveTo>
                <a:lnTo>
                  <a:pt x="4936169" y="0"/>
                </a:lnTo>
                <a:lnTo>
                  <a:pt x="4936169" y="1202630"/>
                </a:lnTo>
                <a:lnTo>
                  <a:pt x="0" y="1202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1065571" y="1028700"/>
            <a:ext cx="5245314" cy="1277949"/>
          </a:xfrm>
          <a:custGeom>
            <a:avLst/>
            <a:gdLst/>
            <a:ahLst/>
            <a:cxnLst/>
            <a:rect l="l" t="t" r="r" b="b"/>
            <a:pathLst>
              <a:path w="5245314" h="1277949">
                <a:moveTo>
                  <a:pt x="0" y="0"/>
                </a:moveTo>
                <a:lnTo>
                  <a:pt x="5245314" y="0"/>
                </a:lnTo>
                <a:lnTo>
                  <a:pt x="5245314" y="1277949"/>
                </a:lnTo>
                <a:lnTo>
                  <a:pt x="0" y="12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4727606" y="7374397"/>
            <a:ext cx="533895" cy="1334738"/>
          </a:xfrm>
          <a:custGeom>
            <a:avLst/>
            <a:gdLst/>
            <a:ahLst/>
            <a:cxnLst/>
            <a:rect l="l" t="t" r="r" b="b"/>
            <a:pathLst>
              <a:path w="533895" h="1334738">
                <a:moveTo>
                  <a:pt x="0" y="0"/>
                </a:moveTo>
                <a:lnTo>
                  <a:pt x="533896" y="0"/>
                </a:lnTo>
                <a:lnTo>
                  <a:pt x="533896" y="1334739"/>
                </a:lnTo>
                <a:lnTo>
                  <a:pt x="0" y="1334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568137" y="7491540"/>
            <a:ext cx="511299" cy="1278247"/>
          </a:xfrm>
          <a:custGeom>
            <a:avLst/>
            <a:gdLst/>
            <a:ahLst/>
            <a:cxnLst/>
            <a:rect l="l" t="t" r="r" b="b"/>
            <a:pathLst>
              <a:path w="511299" h="1278247">
                <a:moveTo>
                  <a:pt x="0" y="0"/>
                </a:moveTo>
                <a:lnTo>
                  <a:pt x="511299" y="0"/>
                </a:lnTo>
                <a:lnTo>
                  <a:pt x="511299" y="1278247"/>
                </a:lnTo>
                <a:lnTo>
                  <a:pt x="0" y="1278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16862083" y="5965533"/>
            <a:ext cx="1425917" cy="2781044"/>
          </a:xfrm>
          <a:custGeom>
            <a:avLst/>
            <a:gdLst/>
            <a:ahLst/>
            <a:cxnLst/>
            <a:rect l="l" t="t" r="r" b="b"/>
            <a:pathLst>
              <a:path w="1425917" h="2781044">
                <a:moveTo>
                  <a:pt x="0" y="0"/>
                </a:moveTo>
                <a:lnTo>
                  <a:pt x="1425917" y="0"/>
                </a:lnTo>
                <a:lnTo>
                  <a:pt x="1425917" y="2781044"/>
                </a:lnTo>
                <a:lnTo>
                  <a:pt x="0" y="2781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1969051" y="5559766"/>
            <a:ext cx="1624849" cy="3169031"/>
          </a:xfrm>
          <a:custGeom>
            <a:avLst/>
            <a:gdLst/>
            <a:ahLst/>
            <a:cxnLst/>
            <a:rect l="l" t="t" r="r" b="b"/>
            <a:pathLst>
              <a:path w="1624849" h="3169031">
                <a:moveTo>
                  <a:pt x="0" y="0"/>
                </a:moveTo>
                <a:lnTo>
                  <a:pt x="1624848" y="0"/>
                </a:lnTo>
                <a:lnTo>
                  <a:pt x="1624848" y="3169031"/>
                </a:lnTo>
                <a:lnTo>
                  <a:pt x="0" y="3169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5168635" y="355567"/>
            <a:ext cx="2978226" cy="725604"/>
          </a:xfrm>
          <a:custGeom>
            <a:avLst/>
            <a:gdLst/>
            <a:ahLst/>
            <a:cxnLst/>
            <a:rect l="l" t="t" r="r" b="b"/>
            <a:pathLst>
              <a:path w="2978226" h="725604">
                <a:moveTo>
                  <a:pt x="0" y="0"/>
                </a:moveTo>
                <a:lnTo>
                  <a:pt x="2978226" y="0"/>
                </a:lnTo>
                <a:lnTo>
                  <a:pt x="2978226" y="725604"/>
                </a:lnTo>
                <a:lnTo>
                  <a:pt x="0" y="725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-126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0" y="874657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822790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4797426" y="7865844"/>
            <a:ext cx="850837" cy="824241"/>
          </a:xfrm>
          <a:custGeom>
            <a:avLst/>
            <a:gdLst/>
            <a:ahLst/>
            <a:cxnLst/>
            <a:rect l="l" t="t" r="r" b="b"/>
            <a:pathLst>
              <a:path w="850837" h="824241">
                <a:moveTo>
                  <a:pt x="0" y="0"/>
                </a:moveTo>
                <a:lnTo>
                  <a:pt x="850837" y="0"/>
                </a:lnTo>
                <a:lnTo>
                  <a:pt x="850837" y="824242"/>
                </a:lnTo>
                <a:lnTo>
                  <a:pt x="0" y="8242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804" t="-29797" r="-348174" b="-200513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4797426" y="7079420"/>
            <a:ext cx="850837" cy="824241"/>
          </a:xfrm>
          <a:custGeom>
            <a:avLst/>
            <a:gdLst/>
            <a:ahLst/>
            <a:cxnLst/>
            <a:rect l="l" t="t" r="r" b="b"/>
            <a:pathLst>
              <a:path w="850837" h="824241">
                <a:moveTo>
                  <a:pt x="0" y="0"/>
                </a:moveTo>
                <a:lnTo>
                  <a:pt x="850837" y="0"/>
                </a:lnTo>
                <a:lnTo>
                  <a:pt x="850837" y="824241"/>
                </a:lnTo>
                <a:lnTo>
                  <a:pt x="0" y="8242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804" t="-29797" r="-348174" b="-200513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>
            <a:off x="12539699" y="7884894"/>
            <a:ext cx="850837" cy="824241"/>
          </a:xfrm>
          <a:custGeom>
            <a:avLst/>
            <a:gdLst/>
            <a:ahLst/>
            <a:cxnLst/>
            <a:rect l="l" t="t" r="r" b="b"/>
            <a:pathLst>
              <a:path w="850837" h="824241">
                <a:moveTo>
                  <a:pt x="0" y="0"/>
                </a:moveTo>
                <a:lnTo>
                  <a:pt x="850837" y="0"/>
                </a:lnTo>
                <a:lnTo>
                  <a:pt x="850837" y="824242"/>
                </a:lnTo>
                <a:lnTo>
                  <a:pt x="0" y="8242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804" t="-29797" r="-348174" b="-200513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Freeform 26"/>
          <p:cNvSpPr/>
          <p:nvPr/>
        </p:nvSpPr>
        <p:spPr>
          <a:xfrm>
            <a:off x="12539699" y="7098470"/>
            <a:ext cx="850837" cy="824241"/>
          </a:xfrm>
          <a:custGeom>
            <a:avLst/>
            <a:gdLst/>
            <a:ahLst/>
            <a:cxnLst/>
            <a:rect l="l" t="t" r="r" b="b"/>
            <a:pathLst>
              <a:path w="850837" h="824241">
                <a:moveTo>
                  <a:pt x="0" y="0"/>
                </a:moveTo>
                <a:lnTo>
                  <a:pt x="850837" y="0"/>
                </a:lnTo>
                <a:lnTo>
                  <a:pt x="850837" y="824241"/>
                </a:lnTo>
                <a:lnTo>
                  <a:pt x="0" y="8242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804" t="-29797" r="-348174" b="-200513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7" name="Freeform 27"/>
          <p:cNvSpPr/>
          <p:nvPr/>
        </p:nvSpPr>
        <p:spPr>
          <a:xfrm>
            <a:off x="13390536" y="7884894"/>
            <a:ext cx="850837" cy="824241"/>
          </a:xfrm>
          <a:custGeom>
            <a:avLst/>
            <a:gdLst/>
            <a:ahLst/>
            <a:cxnLst/>
            <a:rect l="l" t="t" r="r" b="b"/>
            <a:pathLst>
              <a:path w="850837" h="824241">
                <a:moveTo>
                  <a:pt x="0" y="0"/>
                </a:moveTo>
                <a:lnTo>
                  <a:pt x="850837" y="0"/>
                </a:lnTo>
                <a:lnTo>
                  <a:pt x="850837" y="824242"/>
                </a:lnTo>
                <a:lnTo>
                  <a:pt x="0" y="8242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804" t="-29797" r="-348174" b="-200513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8" name="Freeform 28"/>
          <p:cNvSpPr/>
          <p:nvPr/>
        </p:nvSpPr>
        <p:spPr>
          <a:xfrm>
            <a:off x="6591238" y="6876901"/>
            <a:ext cx="2088323" cy="1958837"/>
          </a:xfrm>
          <a:custGeom>
            <a:avLst/>
            <a:gdLst/>
            <a:ahLst/>
            <a:cxnLst/>
            <a:rect l="l" t="t" r="r" b="b"/>
            <a:pathLst>
              <a:path w="2088323" h="1958837">
                <a:moveTo>
                  <a:pt x="0" y="0"/>
                </a:moveTo>
                <a:lnTo>
                  <a:pt x="2088323" y="0"/>
                </a:lnTo>
                <a:lnTo>
                  <a:pt x="2088323" y="1958837"/>
                </a:lnTo>
                <a:lnTo>
                  <a:pt x="0" y="19588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999" r="-311664" b="-336877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9" name="TextBox 29"/>
          <p:cNvSpPr txBox="1"/>
          <p:nvPr/>
        </p:nvSpPr>
        <p:spPr>
          <a:xfrm>
            <a:off x="0" y="2545666"/>
            <a:ext cx="18288000" cy="2115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55"/>
              </a:lnSpc>
            </a:pPr>
            <a:r>
              <a:rPr lang="en-US" sz="12325">
                <a:solidFill>
                  <a:srgbClr val="2E1B5B"/>
                </a:solidFill>
                <a:latin typeface="HK Modular Bold"/>
              </a:rPr>
              <a:t>JUMP AND RUN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367482" y="4779427"/>
            <a:ext cx="11360124" cy="589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4"/>
              </a:lnSpc>
            </a:pPr>
            <a:r>
              <a:rPr lang="en-US" sz="3402">
                <a:solidFill>
                  <a:srgbClr val="2E1B5B"/>
                </a:solidFill>
                <a:latin typeface="Anonymous Pro Bold"/>
              </a:rPr>
              <a:t>NICLAS RÜMMLER, RICHARD TELLER, JULIA HARTMANN</a:t>
            </a:r>
          </a:p>
        </p:txBody>
      </p:sp>
      <p:sp>
        <p:nvSpPr>
          <p:cNvPr id="31" name="Freeform 31"/>
          <p:cNvSpPr/>
          <p:nvPr/>
        </p:nvSpPr>
        <p:spPr>
          <a:xfrm flipH="1">
            <a:off x="9618594" y="6876901"/>
            <a:ext cx="2078168" cy="1949312"/>
          </a:xfrm>
          <a:custGeom>
            <a:avLst/>
            <a:gdLst/>
            <a:ahLst/>
            <a:cxnLst/>
            <a:rect l="l" t="t" r="r" b="b"/>
            <a:pathLst>
              <a:path w="2078168" h="1949312">
                <a:moveTo>
                  <a:pt x="2078168" y="0"/>
                </a:moveTo>
                <a:lnTo>
                  <a:pt x="0" y="0"/>
                </a:lnTo>
                <a:lnTo>
                  <a:pt x="0" y="1949312"/>
                </a:lnTo>
                <a:lnTo>
                  <a:pt x="2078168" y="1949312"/>
                </a:lnTo>
                <a:lnTo>
                  <a:pt x="2078168" y="0"/>
                </a:lnTo>
                <a:close/>
              </a:path>
            </a:pathLst>
          </a:custGeom>
          <a:blipFill>
            <a:blip r:embed="rId10"/>
            <a:stretch>
              <a:fillRect t="-207133" r="-311664" b="-131742"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21961" y="-9450543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 flipH="1">
            <a:off x="15836884" y="72125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7"/>
            <a:stretch>
              <a:fillRect t="-108685" r="-311664" b="-23019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Freeform 26"/>
          <p:cNvSpPr/>
          <p:nvPr/>
        </p:nvSpPr>
        <p:spPr>
          <a:xfrm>
            <a:off x="2003361" y="2485620"/>
            <a:ext cx="5618005" cy="7256421"/>
          </a:xfrm>
          <a:custGeom>
            <a:avLst/>
            <a:gdLst/>
            <a:ahLst/>
            <a:cxnLst/>
            <a:rect l="l" t="t" r="r" b="b"/>
            <a:pathLst>
              <a:path w="5618005" h="7256421">
                <a:moveTo>
                  <a:pt x="0" y="0"/>
                </a:moveTo>
                <a:lnTo>
                  <a:pt x="5618004" y="0"/>
                </a:lnTo>
                <a:lnTo>
                  <a:pt x="5618004" y="7256421"/>
                </a:lnTo>
                <a:lnTo>
                  <a:pt x="0" y="72564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24619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7" name="AutoShape 27"/>
          <p:cNvSpPr/>
          <p:nvPr/>
        </p:nvSpPr>
        <p:spPr>
          <a:xfrm flipH="1" flipV="1">
            <a:off x="7308995" y="3980708"/>
            <a:ext cx="2345894" cy="791688"/>
          </a:xfrm>
          <a:prstGeom prst="line">
            <a:avLst/>
          </a:prstGeom>
          <a:ln w="66675" cap="flat">
            <a:solidFill>
              <a:srgbClr val="F11C0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  <p:sp>
        <p:nvSpPr>
          <p:cNvPr id="28" name="AutoShape 28"/>
          <p:cNvSpPr/>
          <p:nvPr/>
        </p:nvSpPr>
        <p:spPr>
          <a:xfrm flipH="1" flipV="1">
            <a:off x="7346130" y="3588822"/>
            <a:ext cx="2765868" cy="0"/>
          </a:xfrm>
          <a:prstGeom prst="line">
            <a:avLst/>
          </a:prstGeom>
          <a:ln w="66675" cap="flat">
            <a:solidFill>
              <a:srgbClr val="F11C0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  <p:sp>
        <p:nvSpPr>
          <p:cNvPr id="29" name="AutoShape 29"/>
          <p:cNvSpPr/>
          <p:nvPr/>
        </p:nvSpPr>
        <p:spPr>
          <a:xfrm flipH="1" flipV="1">
            <a:off x="7311567" y="6492968"/>
            <a:ext cx="1559431" cy="0"/>
          </a:xfrm>
          <a:prstGeom prst="line">
            <a:avLst/>
          </a:prstGeom>
          <a:ln w="66675" cap="flat">
            <a:solidFill>
              <a:srgbClr val="F11C0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  <p:sp>
        <p:nvSpPr>
          <p:cNvPr id="30" name="AutoShape 30"/>
          <p:cNvSpPr/>
          <p:nvPr/>
        </p:nvSpPr>
        <p:spPr>
          <a:xfrm flipH="1">
            <a:off x="7357455" y="7960081"/>
            <a:ext cx="2436922" cy="880130"/>
          </a:xfrm>
          <a:prstGeom prst="line">
            <a:avLst/>
          </a:prstGeom>
          <a:ln w="66675" cap="flat">
            <a:solidFill>
              <a:srgbClr val="F11C0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31" name="Group 31"/>
          <p:cNvGrpSpPr/>
          <p:nvPr/>
        </p:nvGrpSpPr>
        <p:grpSpPr>
          <a:xfrm>
            <a:off x="6487339" y="9166841"/>
            <a:ext cx="1353207" cy="636224"/>
            <a:chOff x="0" y="0"/>
            <a:chExt cx="812800" cy="382146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382146"/>
            </a:xfrm>
            <a:custGeom>
              <a:avLst/>
              <a:gdLst/>
              <a:ahLst/>
              <a:cxnLst/>
              <a:rect l="l" t="t" r="r" b="b"/>
              <a:pathLst>
                <a:path w="812800" h="382146">
                  <a:moveTo>
                    <a:pt x="406400" y="0"/>
                  </a:moveTo>
                  <a:cubicBezTo>
                    <a:pt x="181951" y="0"/>
                    <a:pt x="0" y="85546"/>
                    <a:pt x="0" y="191073"/>
                  </a:cubicBezTo>
                  <a:cubicBezTo>
                    <a:pt x="0" y="296600"/>
                    <a:pt x="181951" y="382146"/>
                    <a:pt x="406400" y="382146"/>
                  </a:cubicBezTo>
                  <a:cubicBezTo>
                    <a:pt x="630849" y="382146"/>
                    <a:pt x="812800" y="296600"/>
                    <a:pt x="812800" y="191073"/>
                  </a:cubicBezTo>
                  <a:cubicBezTo>
                    <a:pt x="812800" y="8554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11C0D"/>
              </a:solidFill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4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984098" y="1446375"/>
            <a:ext cx="12574551" cy="78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sz="4589">
                <a:solidFill>
                  <a:srgbClr val="2E1B5B"/>
                </a:solidFill>
                <a:latin typeface="HK Modular Bold"/>
              </a:rPr>
              <a:t>NUTZEN VON TILES IN UNITY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251360" y="3007324"/>
            <a:ext cx="7007940" cy="1162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2"/>
              </a:lnSpc>
            </a:pPr>
            <a:r>
              <a:rPr lang="en-US" sz="3337">
                <a:solidFill>
                  <a:srgbClr val="000000"/>
                </a:solidFill>
                <a:latin typeface="Anonymous Pro Bold"/>
              </a:rPr>
              <a:t>Multiple: mehrere Elemente</a:t>
            </a:r>
          </a:p>
          <a:p>
            <a:pPr>
              <a:lnSpc>
                <a:spcPts val="4672"/>
              </a:lnSpc>
            </a:pPr>
            <a:r>
              <a:rPr lang="en-US" sz="3337">
                <a:solidFill>
                  <a:srgbClr val="000000"/>
                </a:solidFill>
                <a:latin typeface="Anonymous Pro Bold"/>
              </a:rPr>
              <a:t>Single: bei einem Element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805701" y="4571054"/>
            <a:ext cx="7007940" cy="572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2"/>
              </a:lnSpc>
            </a:pPr>
            <a:r>
              <a:rPr lang="en-US" sz="3337">
                <a:solidFill>
                  <a:srgbClr val="000000"/>
                </a:solidFill>
                <a:latin typeface="Anonymous Pro Bold"/>
              </a:rPr>
              <a:t>Anzahl der Pixel pro Element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009227" y="6173408"/>
            <a:ext cx="8461536" cy="572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2"/>
              </a:lnSpc>
            </a:pPr>
            <a:r>
              <a:rPr lang="en-US" sz="3337">
                <a:solidFill>
                  <a:srgbClr val="000000"/>
                </a:solidFill>
                <a:latin typeface="Anonymous Pro Bold"/>
              </a:rPr>
              <a:t>“Point” um verschwommen zu vermeiden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912242" y="7609165"/>
            <a:ext cx="8461536" cy="572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2"/>
              </a:lnSpc>
            </a:pPr>
            <a:r>
              <a:rPr lang="en-US" sz="3337">
                <a:solidFill>
                  <a:srgbClr val="000000"/>
                </a:solidFill>
                <a:latin typeface="Anonymous Pro Bold"/>
              </a:rPr>
              <a:t>auf None stellen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21961" y="-9450543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>
            <a:off x="4116590" y="2529389"/>
            <a:ext cx="10943338" cy="7231702"/>
          </a:xfrm>
          <a:custGeom>
            <a:avLst/>
            <a:gdLst/>
            <a:ahLst/>
            <a:cxnLst/>
            <a:rect l="l" t="t" r="r" b="b"/>
            <a:pathLst>
              <a:path w="10943338" h="7231702">
                <a:moveTo>
                  <a:pt x="0" y="0"/>
                </a:moveTo>
                <a:lnTo>
                  <a:pt x="10943338" y="0"/>
                </a:lnTo>
                <a:lnTo>
                  <a:pt x="10943338" y="7231702"/>
                </a:lnTo>
                <a:lnTo>
                  <a:pt x="0" y="72317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TextBox 26"/>
          <p:cNvSpPr txBox="1"/>
          <p:nvPr/>
        </p:nvSpPr>
        <p:spPr>
          <a:xfrm>
            <a:off x="2984098" y="1446375"/>
            <a:ext cx="12574551" cy="78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sz="4589">
                <a:solidFill>
                  <a:srgbClr val="2E1B5B"/>
                </a:solidFill>
                <a:latin typeface="HK Modular Bold"/>
              </a:rPr>
              <a:t>NUTZEN VON TILES IN UNITY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72696" y="2462714"/>
            <a:ext cx="2781918" cy="1589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2"/>
              </a:lnSpc>
            </a:pPr>
            <a:r>
              <a:rPr lang="en-US" sz="3037">
                <a:solidFill>
                  <a:srgbClr val="000000"/>
                </a:solidFill>
                <a:latin typeface="Anonymous Pro Bold"/>
              </a:rPr>
              <a:t>Pixelgröße der Elemente anpassen</a:t>
            </a:r>
          </a:p>
        </p:txBody>
      </p:sp>
      <p:sp>
        <p:nvSpPr>
          <p:cNvPr id="28" name="AutoShape 28"/>
          <p:cNvSpPr/>
          <p:nvPr/>
        </p:nvSpPr>
        <p:spPr>
          <a:xfrm>
            <a:off x="3355193" y="3086122"/>
            <a:ext cx="778465" cy="0"/>
          </a:xfrm>
          <a:prstGeom prst="line">
            <a:avLst/>
          </a:prstGeom>
          <a:ln w="66675" cap="flat">
            <a:solidFill>
              <a:srgbClr val="F11C0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  <p:sp>
        <p:nvSpPr>
          <p:cNvPr id="29" name="AutoShape 29"/>
          <p:cNvSpPr/>
          <p:nvPr/>
        </p:nvSpPr>
        <p:spPr>
          <a:xfrm flipV="1">
            <a:off x="5191388" y="4983082"/>
            <a:ext cx="445596" cy="416086"/>
          </a:xfrm>
          <a:prstGeom prst="line">
            <a:avLst/>
          </a:prstGeom>
          <a:ln w="66675" cap="flat">
            <a:solidFill>
              <a:srgbClr val="F11C0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21961" y="-9450543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>
            <a:off x="2862788" y="3565656"/>
            <a:ext cx="12419921" cy="4868771"/>
          </a:xfrm>
          <a:custGeom>
            <a:avLst/>
            <a:gdLst/>
            <a:ahLst/>
            <a:cxnLst/>
            <a:rect l="l" t="t" r="r" b="b"/>
            <a:pathLst>
              <a:path w="12419921" h="4868771">
                <a:moveTo>
                  <a:pt x="0" y="0"/>
                </a:moveTo>
                <a:lnTo>
                  <a:pt x="12419921" y="0"/>
                </a:lnTo>
                <a:lnTo>
                  <a:pt x="12419921" y="4868771"/>
                </a:lnTo>
                <a:lnTo>
                  <a:pt x="0" y="48687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AutoShape 26"/>
          <p:cNvSpPr/>
          <p:nvPr/>
        </p:nvSpPr>
        <p:spPr>
          <a:xfrm>
            <a:off x="7237245" y="3297011"/>
            <a:ext cx="468349" cy="537291"/>
          </a:xfrm>
          <a:prstGeom prst="line">
            <a:avLst/>
          </a:prstGeom>
          <a:ln w="66675" cap="flat">
            <a:solidFill>
              <a:srgbClr val="F11C0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  <p:sp>
        <p:nvSpPr>
          <p:cNvPr id="27" name="TextBox 27"/>
          <p:cNvSpPr txBox="1"/>
          <p:nvPr/>
        </p:nvSpPr>
        <p:spPr>
          <a:xfrm>
            <a:off x="2984098" y="1446375"/>
            <a:ext cx="12574551" cy="78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sz="4589">
                <a:solidFill>
                  <a:srgbClr val="2E1B5B"/>
                </a:solidFill>
                <a:latin typeface="HK Modular Bold"/>
              </a:rPr>
              <a:t>NUTZEN VON TILES IN UNITY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912748" y="2605371"/>
            <a:ext cx="2969156" cy="522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2"/>
              </a:lnSpc>
            </a:pPr>
            <a:r>
              <a:rPr lang="en-US" sz="3037">
                <a:solidFill>
                  <a:srgbClr val="000000"/>
                </a:solidFill>
                <a:latin typeface="Anonymous Pro Bold"/>
              </a:rPr>
              <a:t>Painting Tools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07356" y="8690086"/>
            <a:ext cx="12229780" cy="2090181"/>
          </a:xfrm>
          <a:custGeom>
            <a:avLst/>
            <a:gdLst/>
            <a:ahLst/>
            <a:cxnLst/>
            <a:rect l="l" t="t" r="r" b="b"/>
            <a:pathLst>
              <a:path w="12229780" h="2090181">
                <a:moveTo>
                  <a:pt x="0" y="0"/>
                </a:moveTo>
                <a:lnTo>
                  <a:pt x="12229781" y="0"/>
                </a:lnTo>
                <a:lnTo>
                  <a:pt x="12229781" y="2090180"/>
                </a:lnTo>
                <a:lnTo>
                  <a:pt x="0" y="209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9475996" y="8690086"/>
            <a:ext cx="12229780" cy="2090181"/>
          </a:xfrm>
          <a:custGeom>
            <a:avLst/>
            <a:gdLst/>
            <a:ahLst/>
            <a:cxnLst/>
            <a:rect l="l" t="t" r="r" b="b"/>
            <a:pathLst>
              <a:path w="12229780" h="2090181">
                <a:moveTo>
                  <a:pt x="0" y="0"/>
                </a:moveTo>
                <a:lnTo>
                  <a:pt x="12229781" y="0"/>
                </a:lnTo>
                <a:lnTo>
                  <a:pt x="12229781" y="2090180"/>
                </a:lnTo>
                <a:lnTo>
                  <a:pt x="0" y="209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048426" y="3925976"/>
            <a:ext cx="15455766" cy="126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87"/>
              </a:lnSpc>
              <a:spcBef>
                <a:spcPct val="0"/>
              </a:spcBef>
            </a:pPr>
            <a:r>
              <a:rPr lang="en-US" sz="7419">
                <a:solidFill>
                  <a:srgbClr val="2E1B5B"/>
                </a:solidFill>
                <a:latin typeface="HK Modular"/>
              </a:rPr>
              <a:t>4. TILES ALS “GROUND”</a:t>
            </a:r>
          </a:p>
        </p:txBody>
      </p:sp>
      <p:sp>
        <p:nvSpPr>
          <p:cNvPr id="5" name="Freeform 5"/>
          <p:cNvSpPr/>
          <p:nvPr/>
        </p:nvSpPr>
        <p:spPr>
          <a:xfrm>
            <a:off x="16022675" y="1028700"/>
            <a:ext cx="3187865" cy="1628709"/>
          </a:xfrm>
          <a:custGeom>
            <a:avLst/>
            <a:gdLst/>
            <a:ahLst/>
            <a:cxnLst/>
            <a:rect l="l" t="t" r="r" b="b"/>
            <a:pathLst>
              <a:path w="3187865" h="1628709">
                <a:moveTo>
                  <a:pt x="0" y="0"/>
                </a:moveTo>
                <a:lnTo>
                  <a:pt x="3187865" y="0"/>
                </a:lnTo>
                <a:lnTo>
                  <a:pt x="3187865" y="1628709"/>
                </a:lnTo>
                <a:lnTo>
                  <a:pt x="0" y="1628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1226134" y="249696"/>
            <a:ext cx="3187865" cy="1628709"/>
          </a:xfrm>
          <a:custGeom>
            <a:avLst/>
            <a:gdLst/>
            <a:ahLst/>
            <a:cxnLst/>
            <a:rect l="l" t="t" r="r" b="b"/>
            <a:pathLst>
              <a:path w="3187865" h="1628709">
                <a:moveTo>
                  <a:pt x="0" y="0"/>
                </a:moveTo>
                <a:lnTo>
                  <a:pt x="3187865" y="0"/>
                </a:lnTo>
                <a:lnTo>
                  <a:pt x="3187865" y="1628709"/>
                </a:lnTo>
                <a:lnTo>
                  <a:pt x="0" y="1628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088565" y="2528934"/>
            <a:ext cx="1746332" cy="892217"/>
          </a:xfrm>
          <a:custGeom>
            <a:avLst/>
            <a:gdLst/>
            <a:ahLst/>
            <a:cxnLst/>
            <a:rect l="l" t="t" r="r" b="b"/>
            <a:pathLst>
              <a:path w="1746332" h="892217">
                <a:moveTo>
                  <a:pt x="0" y="0"/>
                </a:moveTo>
                <a:lnTo>
                  <a:pt x="1746332" y="0"/>
                </a:lnTo>
                <a:lnTo>
                  <a:pt x="1746332" y="892217"/>
                </a:lnTo>
                <a:lnTo>
                  <a:pt x="0" y="892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4657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8776309" y="8321555"/>
            <a:ext cx="4936169" cy="1202630"/>
          </a:xfrm>
          <a:custGeom>
            <a:avLst/>
            <a:gdLst/>
            <a:ahLst/>
            <a:cxnLst/>
            <a:rect l="l" t="t" r="r" b="b"/>
            <a:pathLst>
              <a:path w="4936169" h="1202630">
                <a:moveTo>
                  <a:pt x="0" y="0"/>
                </a:moveTo>
                <a:lnTo>
                  <a:pt x="4936168" y="0"/>
                </a:lnTo>
                <a:lnTo>
                  <a:pt x="4936168" y="1202630"/>
                </a:lnTo>
                <a:lnTo>
                  <a:pt x="0" y="12026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367798" y="6859258"/>
            <a:ext cx="2088323" cy="1958837"/>
          </a:xfrm>
          <a:custGeom>
            <a:avLst/>
            <a:gdLst/>
            <a:ahLst/>
            <a:cxnLst/>
            <a:rect l="l" t="t" r="r" b="b"/>
            <a:pathLst>
              <a:path w="2088323" h="1958837">
                <a:moveTo>
                  <a:pt x="0" y="0"/>
                </a:moveTo>
                <a:lnTo>
                  <a:pt x="2088323" y="0"/>
                </a:lnTo>
                <a:lnTo>
                  <a:pt x="2088323" y="1958837"/>
                </a:lnTo>
                <a:lnTo>
                  <a:pt x="0" y="19588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999" r="-311664" b="-336877"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43995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028700" y="3073851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1028700" y="4203527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TextBox 5"/>
          <p:cNvSpPr txBox="1"/>
          <p:nvPr/>
        </p:nvSpPr>
        <p:spPr>
          <a:xfrm>
            <a:off x="1890311" y="1871894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Tiles mithilfe des “Painting Tools” platzieren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90311" y="3032851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Tilemap Collider einrichten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0311" y="4117802"/>
            <a:ext cx="15089807" cy="133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Tag mit “Ground” hinzugefügt</a:t>
            </a:r>
          </a:p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-&gt;um eindeutig im Code zu sagen, welches Tile Boden ist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5620226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TextBox 9"/>
          <p:cNvSpPr txBox="1"/>
          <p:nvPr/>
        </p:nvSpPr>
        <p:spPr>
          <a:xfrm>
            <a:off x="1890311" y="5534501"/>
            <a:ext cx="15089807" cy="269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Probleme:</a:t>
            </a: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Stecken bleiben des Charakters in Tiles bei Bewegung</a:t>
            </a:r>
          </a:p>
          <a:p>
            <a:pPr marL="1657133" lvl="2" indent="-552378">
              <a:lnSpc>
                <a:spcPts val="5372"/>
              </a:lnSpc>
              <a:buFont typeface="Arial"/>
              <a:buChar char="⚬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Einstellen, dass Tiles gemeinsame Kollisionsbox haben, anstatt einzelne</a:t>
            </a:r>
          </a:p>
        </p:txBody>
      </p:sp>
      <p:sp>
        <p:nvSpPr>
          <p:cNvPr id="10" name="Freeform 10"/>
          <p:cNvSpPr/>
          <p:nvPr/>
        </p:nvSpPr>
        <p:spPr>
          <a:xfrm>
            <a:off x="2936241" y="7000254"/>
            <a:ext cx="523256" cy="488056"/>
          </a:xfrm>
          <a:custGeom>
            <a:avLst/>
            <a:gdLst/>
            <a:ahLst/>
            <a:cxnLst/>
            <a:rect l="l" t="t" r="r" b="b"/>
            <a:pathLst>
              <a:path w="523256" h="488056">
                <a:moveTo>
                  <a:pt x="0" y="0"/>
                </a:moveTo>
                <a:lnTo>
                  <a:pt x="523256" y="0"/>
                </a:lnTo>
                <a:lnTo>
                  <a:pt x="523256" y="488056"/>
                </a:lnTo>
                <a:lnTo>
                  <a:pt x="0" y="48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71885" y="6391386"/>
            <a:ext cx="13396040" cy="3263762"/>
          </a:xfrm>
          <a:custGeom>
            <a:avLst/>
            <a:gdLst/>
            <a:ahLst/>
            <a:cxnLst/>
            <a:rect l="l" t="t" r="r" b="b"/>
            <a:pathLst>
              <a:path w="13396040" h="3263762">
                <a:moveTo>
                  <a:pt x="0" y="0"/>
                </a:moveTo>
                <a:lnTo>
                  <a:pt x="13396040" y="0"/>
                </a:lnTo>
                <a:lnTo>
                  <a:pt x="13396040" y="3263762"/>
                </a:lnTo>
                <a:lnTo>
                  <a:pt x="0" y="326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1747134" y="1652308"/>
            <a:ext cx="4773054" cy="1162890"/>
          </a:xfrm>
          <a:custGeom>
            <a:avLst/>
            <a:gdLst/>
            <a:ahLst/>
            <a:cxnLst/>
            <a:rect l="l" t="t" r="r" b="b"/>
            <a:pathLst>
              <a:path w="4773054" h="1162890">
                <a:moveTo>
                  <a:pt x="0" y="0"/>
                </a:moveTo>
                <a:lnTo>
                  <a:pt x="4773054" y="0"/>
                </a:lnTo>
                <a:lnTo>
                  <a:pt x="4773054" y="1162889"/>
                </a:lnTo>
                <a:lnTo>
                  <a:pt x="0" y="116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-567050" y="593363"/>
            <a:ext cx="4166503" cy="1015112"/>
          </a:xfrm>
          <a:custGeom>
            <a:avLst/>
            <a:gdLst/>
            <a:ahLst/>
            <a:cxnLst/>
            <a:rect l="l" t="t" r="r" b="b"/>
            <a:pathLst>
              <a:path w="4166503" h="1015112">
                <a:moveTo>
                  <a:pt x="0" y="0"/>
                </a:moveTo>
                <a:lnTo>
                  <a:pt x="4166503" y="0"/>
                </a:lnTo>
                <a:lnTo>
                  <a:pt x="4166503" y="1015111"/>
                </a:lnTo>
                <a:lnTo>
                  <a:pt x="0" y="1015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Freeform 5"/>
          <p:cNvSpPr/>
          <p:nvPr/>
        </p:nvSpPr>
        <p:spPr>
          <a:xfrm>
            <a:off x="11142866" y="5601590"/>
            <a:ext cx="12232868" cy="5538153"/>
          </a:xfrm>
          <a:custGeom>
            <a:avLst/>
            <a:gdLst/>
            <a:ahLst/>
            <a:cxnLst/>
            <a:rect l="l" t="t" r="r" b="b"/>
            <a:pathLst>
              <a:path w="12232868" h="5538153">
                <a:moveTo>
                  <a:pt x="0" y="0"/>
                </a:moveTo>
                <a:lnTo>
                  <a:pt x="12232868" y="0"/>
                </a:lnTo>
                <a:lnTo>
                  <a:pt x="12232868" y="5538153"/>
                </a:lnTo>
                <a:lnTo>
                  <a:pt x="0" y="5538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0" y="3780346"/>
            <a:ext cx="18288000" cy="2583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81"/>
              </a:lnSpc>
              <a:spcBef>
                <a:spcPct val="0"/>
              </a:spcBef>
            </a:pPr>
            <a:r>
              <a:rPr lang="en-US" sz="7415">
                <a:solidFill>
                  <a:srgbClr val="2E1B5B"/>
                </a:solidFill>
                <a:latin typeface="HK Modular"/>
              </a:rPr>
              <a:t>5. CHARAKTER KONFIGURIEREN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 flipH="1">
            <a:off x="15836884" y="72125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7"/>
            <a:stretch>
              <a:fillRect t="-108685" r="-311664" b="-23019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Freeform 26"/>
          <p:cNvSpPr/>
          <p:nvPr/>
        </p:nvSpPr>
        <p:spPr>
          <a:xfrm>
            <a:off x="5492703" y="1879682"/>
            <a:ext cx="7302594" cy="1666958"/>
          </a:xfrm>
          <a:custGeom>
            <a:avLst/>
            <a:gdLst/>
            <a:ahLst/>
            <a:cxnLst/>
            <a:rect l="l" t="t" r="r" b="b"/>
            <a:pathLst>
              <a:path w="7302594" h="1666958">
                <a:moveTo>
                  <a:pt x="0" y="0"/>
                </a:moveTo>
                <a:lnTo>
                  <a:pt x="7302594" y="0"/>
                </a:lnTo>
                <a:lnTo>
                  <a:pt x="7302594" y="1666959"/>
                </a:lnTo>
                <a:lnTo>
                  <a:pt x="0" y="16669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9505" t="-13003" r="-28833" b="-536839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7" name="Freeform 27"/>
          <p:cNvSpPr/>
          <p:nvPr/>
        </p:nvSpPr>
        <p:spPr>
          <a:xfrm>
            <a:off x="2104986" y="4094362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8" name="TextBox 28"/>
          <p:cNvSpPr txBox="1"/>
          <p:nvPr/>
        </p:nvSpPr>
        <p:spPr>
          <a:xfrm>
            <a:off x="2966597" y="4022261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verschiedene Pixelbilder für Charakter-Animation</a:t>
            </a:r>
          </a:p>
        </p:txBody>
      </p:sp>
      <p:sp>
        <p:nvSpPr>
          <p:cNvPr id="29" name="Freeform 29"/>
          <p:cNvSpPr/>
          <p:nvPr/>
        </p:nvSpPr>
        <p:spPr>
          <a:xfrm>
            <a:off x="2104986" y="5030685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0" name="TextBox 30"/>
          <p:cNvSpPr txBox="1"/>
          <p:nvPr/>
        </p:nvSpPr>
        <p:spPr>
          <a:xfrm>
            <a:off x="2966597" y="4958584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Charakter auf Boden -&gt; Katze läuft</a:t>
            </a:r>
          </a:p>
        </p:txBody>
      </p:sp>
      <p:sp>
        <p:nvSpPr>
          <p:cNvPr id="31" name="Freeform 31"/>
          <p:cNvSpPr/>
          <p:nvPr/>
        </p:nvSpPr>
        <p:spPr>
          <a:xfrm>
            <a:off x="2104986" y="5945278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2" name="TextBox 32"/>
          <p:cNvSpPr txBox="1"/>
          <p:nvPr/>
        </p:nvSpPr>
        <p:spPr>
          <a:xfrm>
            <a:off x="2966597" y="5873177"/>
            <a:ext cx="10745873" cy="133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Charakter nicht auf Boden y-Wert steigt -&gt; Katze springt nach oben</a:t>
            </a:r>
          </a:p>
        </p:txBody>
      </p:sp>
      <p:sp>
        <p:nvSpPr>
          <p:cNvPr id="33" name="Freeform 33"/>
          <p:cNvSpPr/>
          <p:nvPr/>
        </p:nvSpPr>
        <p:spPr>
          <a:xfrm>
            <a:off x="2104986" y="7315872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4" name="TextBox 34"/>
          <p:cNvSpPr txBox="1"/>
          <p:nvPr/>
        </p:nvSpPr>
        <p:spPr>
          <a:xfrm>
            <a:off x="2966597" y="7243771"/>
            <a:ext cx="10745873" cy="133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Charakter nicht auf Boden y-Wert sinkt  -&gt; Katze springt nach unten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 flipH="1">
            <a:off x="15836884" y="72125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7"/>
            <a:stretch>
              <a:fillRect t="-108685" r="-311664" b="-23019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Freeform 26"/>
          <p:cNvSpPr/>
          <p:nvPr/>
        </p:nvSpPr>
        <p:spPr>
          <a:xfrm>
            <a:off x="1287554" y="2803021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7" name="TextBox 27"/>
          <p:cNvSpPr txBox="1"/>
          <p:nvPr/>
        </p:nvSpPr>
        <p:spPr>
          <a:xfrm>
            <a:off x="2149164" y="2730920"/>
            <a:ext cx="13133544" cy="5474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Probleme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:</a:t>
            </a: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Charakter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schwebt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über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dem Boden</a:t>
            </a:r>
          </a:p>
          <a:p>
            <a:pPr marL="1657133" lvl="2" indent="-552378">
              <a:lnSpc>
                <a:spcPts val="5372"/>
              </a:lnSpc>
              <a:buFont typeface="Arial"/>
              <a:buChar char="⚬"/>
            </a:pP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Verkleinerung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der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Kollisionsbox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des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Charakters</a:t>
            </a:r>
            <a:endParaRPr lang="en-US" sz="3837" dirty="0">
              <a:solidFill>
                <a:srgbClr val="000000"/>
              </a:solidFill>
              <a:latin typeface="Anonymous Pro Bold"/>
            </a:endParaRP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Charakter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fällt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durch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Boden </a:t>
            </a:r>
          </a:p>
          <a:p>
            <a:pPr marL="1657133" lvl="2" indent="-552378">
              <a:lnSpc>
                <a:spcPts val="5372"/>
              </a:lnSpc>
              <a:buFont typeface="Arial"/>
              <a:buChar char="⚬"/>
            </a:pP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Erhöhen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der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Abtastrate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der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Kollision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&amp;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dadurch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häufigeres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überprüfen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ob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Charakter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Boden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berührt</a:t>
            </a:r>
            <a:endParaRPr lang="en-US" sz="3837" dirty="0">
              <a:solidFill>
                <a:srgbClr val="000000"/>
              </a:solidFill>
              <a:latin typeface="Anonymous Pro Bold"/>
            </a:endParaRPr>
          </a:p>
        </p:txBody>
      </p:sp>
      <p:sp>
        <p:nvSpPr>
          <p:cNvPr id="28" name="Freeform 28"/>
          <p:cNvSpPr/>
          <p:nvPr/>
        </p:nvSpPr>
        <p:spPr>
          <a:xfrm>
            <a:off x="3171633" y="4188281"/>
            <a:ext cx="523256" cy="488056"/>
          </a:xfrm>
          <a:custGeom>
            <a:avLst/>
            <a:gdLst/>
            <a:ahLst/>
            <a:cxnLst/>
            <a:rect l="l" t="t" r="r" b="b"/>
            <a:pathLst>
              <a:path w="523256" h="488056">
                <a:moveTo>
                  <a:pt x="0" y="0"/>
                </a:moveTo>
                <a:lnTo>
                  <a:pt x="523256" y="0"/>
                </a:lnTo>
                <a:lnTo>
                  <a:pt x="523256" y="488055"/>
                </a:lnTo>
                <a:lnTo>
                  <a:pt x="0" y="4880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9" name="Freeform 29"/>
          <p:cNvSpPr/>
          <p:nvPr/>
        </p:nvSpPr>
        <p:spPr>
          <a:xfrm>
            <a:off x="3171633" y="6220108"/>
            <a:ext cx="523256" cy="488056"/>
          </a:xfrm>
          <a:custGeom>
            <a:avLst/>
            <a:gdLst/>
            <a:ahLst/>
            <a:cxnLst/>
            <a:rect l="l" t="t" r="r" b="b"/>
            <a:pathLst>
              <a:path w="523256" h="488056">
                <a:moveTo>
                  <a:pt x="0" y="0"/>
                </a:moveTo>
                <a:lnTo>
                  <a:pt x="523256" y="0"/>
                </a:lnTo>
                <a:lnTo>
                  <a:pt x="523256" y="488056"/>
                </a:lnTo>
                <a:lnTo>
                  <a:pt x="0" y="4880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 flipH="1">
            <a:off x="15836884" y="72125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7"/>
            <a:stretch>
              <a:fillRect t="-108685" r="-311664" b="-23019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TextBox 26"/>
          <p:cNvSpPr txBox="1"/>
          <p:nvPr/>
        </p:nvSpPr>
        <p:spPr>
          <a:xfrm>
            <a:off x="2984098" y="1511320"/>
            <a:ext cx="12574551" cy="78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sz="4589">
                <a:solidFill>
                  <a:srgbClr val="2E1B5B"/>
                </a:solidFill>
                <a:latin typeface="HK Modular Bold"/>
              </a:rPr>
              <a:t>PHYSIK/BEWEGUNG </a:t>
            </a:r>
          </a:p>
        </p:txBody>
      </p:sp>
      <p:sp>
        <p:nvSpPr>
          <p:cNvPr id="27" name="Freeform 27"/>
          <p:cNvSpPr/>
          <p:nvPr/>
        </p:nvSpPr>
        <p:spPr>
          <a:xfrm>
            <a:off x="2146423" y="3107821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7" y="0"/>
                </a:lnTo>
                <a:lnTo>
                  <a:pt x="649007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8" name="TextBox 28"/>
          <p:cNvSpPr txBox="1"/>
          <p:nvPr/>
        </p:nvSpPr>
        <p:spPr>
          <a:xfrm>
            <a:off x="3008033" y="3035720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Charakter besitzt eine Schwerkraft</a:t>
            </a:r>
          </a:p>
        </p:txBody>
      </p:sp>
      <p:sp>
        <p:nvSpPr>
          <p:cNvPr id="29" name="Freeform 29"/>
          <p:cNvSpPr/>
          <p:nvPr/>
        </p:nvSpPr>
        <p:spPr>
          <a:xfrm>
            <a:off x="2146423" y="3955351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7" y="0"/>
                </a:lnTo>
                <a:lnTo>
                  <a:pt x="649007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0" name="TextBox 30"/>
          <p:cNvSpPr txBox="1"/>
          <p:nvPr/>
        </p:nvSpPr>
        <p:spPr>
          <a:xfrm>
            <a:off x="3008033" y="3883249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Charakter läuft automatisch geradeaus 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 flipH="1">
            <a:off x="15836884" y="72125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7"/>
            <a:stretch>
              <a:fillRect t="-108685" r="-311664" b="-23019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Freeform 26"/>
          <p:cNvSpPr/>
          <p:nvPr/>
        </p:nvSpPr>
        <p:spPr>
          <a:xfrm>
            <a:off x="2146423" y="2691877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7" y="0"/>
                </a:lnTo>
                <a:lnTo>
                  <a:pt x="649007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7" name="Freeform 27"/>
          <p:cNvSpPr/>
          <p:nvPr/>
        </p:nvSpPr>
        <p:spPr>
          <a:xfrm>
            <a:off x="2146423" y="3512605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7" y="0"/>
                </a:lnTo>
                <a:lnTo>
                  <a:pt x="649007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8" name="Freeform 28"/>
          <p:cNvSpPr/>
          <p:nvPr/>
        </p:nvSpPr>
        <p:spPr>
          <a:xfrm>
            <a:off x="2906343" y="3512605"/>
            <a:ext cx="12475314" cy="5445926"/>
          </a:xfrm>
          <a:custGeom>
            <a:avLst/>
            <a:gdLst/>
            <a:ahLst/>
            <a:cxnLst/>
            <a:rect l="l" t="t" r="r" b="b"/>
            <a:pathLst>
              <a:path w="12475314" h="5445926">
                <a:moveTo>
                  <a:pt x="0" y="0"/>
                </a:moveTo>
                <a:lnTo>
                  <a:pt x="12475314" y="0"/>
                </a:lnTo>
                <a:lnTo>
                  <a:pt x="12475314" y="5445926"/>
                </a:lnTo>
                <a:lnTo>
                  <a:pt x="0" y="5445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9" name="TextBox 29"/>
          <p:cNvSpPr txBox="1"/>
          <p:nvPr/>
        </p:nvSpPr>
        <p:spPr>
          <a:xfrm>
            <a:off x="2984098" y="1446375"/>
            <a:ext cx="12574551" cy="78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sz="4589">
                <a:solidFill>
                  <a:srgbClr val="2E1B5B"/>
                </a:solidFill>
                <a:latin typeface="HK Modular Bold"/>
              </a:rPr>
              <a:t>KAMERAVERFOLGUNG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008033" y="2619776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Kamera soll Spieler automatisch folgen 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21961" y="-9450543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1613379" y="3222607"/>
            <a:ext cx="613076" cy="571833"/>
          </a:xfrm>
          <a:custGeom>
            <a:avLst/>
            <a:gdLst/>
            <a:ahLst/>
            <a:cxnLst/>
            <a:rect l="l" t="t" r="r" b="b"/>
            <a:pathLst>
              <a:path w="613076" h="571833">
                <a:moveTo>
                  <a:pt x="0" y="0"/>
                </a:moveTo>
                <a:lnTo>
                  <a:pt x="613076" y="0"/>
                </a:lnTo>
                <a:lnTo>
                  <a:pt x="613076" y="571833"/>
                </a:lnTo>
                <a:lnTo>
                  <a:pt x="0" y="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TextBox 9"/>
          <p:cNvSpPr txBox="1"/>
          <p:nvPr/>
        </p:nvSpPr>
        <p:spPr>
          <a:xfrm>
            <a:off x="3812243" y="3011826"/>
            <a:ext cx="1934010" cy="68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3959">
                <a:solidFill>
                  <a:srgbClr val="000000"/>
                </a:solidFill>
                <a:latin typeface="Anonymous Pro Bold"/>
              </a:rPr>
              <a:t>Idee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88153" y="2524214"/>
            <a:ext cx="1173181" cy="165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>
                <a:solidFill>
                  <a:srgbClr val="160059"/>
                </a:solidFill>
                <a:latin typeface="HK Modular Bold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88153" y="4004409"/>
            <a:ext cx="1173181" cy="165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>
                <a:solidFill>
                  <a:srgbClr val="160059"/>
                </a:solidFill>
                <a:latin typeface="HK Modular Bold"/>
              </a:rPr>
              <a:t>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88153" y="5484603"/>
            <a:ext cx="1173181" cy="165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>
                <a:solidFill>
                  <a:srgbClr val="160059"/>
                </a:solidFill>
                <a:latin typeface="HK Modular Bold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16910" y="1169845"/>
            <a:ext cx="7582967" cy="113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25"/>
              </a:lnSpc>
            </a:pPr>
            <a:r>
              <a:rPr lang="en-US" sz="6589">
                <a:solidFill>
                  <a:srgbClr val="2E1B5B"/>
                </a:solidFill>
                <a:latin typeface="HK Modular Bold"/>
              </a:rPr>
              <a:t>GLIEDERUNG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13379" y="4605715"/>
            <a:ext cx="613076" cy="571833"/>
          </a:xfrm>
          <a:custGeom>
            <a:avLst/>
            <a:gdLst/>
            <a:ahLst/>
            <a:cxnLst/>
            <a:rect l="l" t="t" r="r" b="b"/>
            <a:pathLst>
              <a:path w="613076" h="571833">
                <a:moveTo>
                  <a:pt x="0" y="0"/>
                </a:moveTo>
                <a:lnTo>
                  <a:pt x="613076" y="0"/>
                </a:lnTo>
                <a:lnTo>
                  <a:pt x="613076" y="571833"/>
                </a:lnTo>
                <a:lnTo>
                  <a:pt x="0" y="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613379" y="6008777"/>
            <a:ext cx="613076" cy="571833"/>
          </a:xfrm>
          <a:custGeom>
            <a:avLst/>
            <a:gdLst/>
            <a:ahLst/>
            <a:cxnLst/>
            <a:rect l="l" t="t" r="r" b="b"/>
            <a:pathLst>
              <a:path w="613076" h="571833">
                <a:moveTo>
                  <a:pt x="0" y="0"/>
                </a:moveTo>
                <a:lnTo>
                  <a:pt x="613076" y="0"/>
                </a:lnTo>
                <a:lnTo>
                  <a:pt x="613076" y="571833"/>
                </a:lnTo>
                <a:lnTo>
                  <a:pt x="0" y="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TextBox 16"/>
          <p:cNvSpPr txBox="1"/>
          <p:nvPr/>
        </p:nvSpPr>
        <p:spPr>
          <a:xfrm>
            <a:off x="3812243" y="4159157"/>
            <a:ext cx="5064578" cy="1375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3959">
                <a:solidFill>
                  <a:srgbClr val="000000"/>
                </a:solidFill>
                <a:latin typeface="Anonymous Pro Bold"/>
              </a:rPr>
              <a:t>Einrichten von Unity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12243" y="5639352"/>
            <a:ext cx="5019748" cy="1375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3959">
                <a:solidFill>
                  <a:srgbClr val="000000"/>
                </a:solidFill>
                <a:latin typeface="Anonymous Pro Bold"/>
              </a:rPr>
              <a:t>Tiles &amp; Charakter einfügen</a:t>
            </a:r>
          </a:p>
        </p:txBody>
      </p:sp>
      <p:sp>
        <p:nvSpPr>
          <p:cNvPr id="18" name="Freeform 18"/>
          <p:cNvSpPr/>
          <p:nvPr/>
        </p:nvSpPr>
        <p:spPr>
          <a:xfrm>
            <a:off x="9089166" y="3188758"/>
            <a:ext cx="613076" cy="571833"/>
          </a:xfrm>
          <a:custGeom>
            <a:avLst/>
            <a:gdLst/>
            <a:ahLst/>
            <a:cxnLst/>
            <a:rect l="l" t="t" r="r" b="b"/>
            <a:pathLst>
              <a:path w="613076" h="571833">
                <a:moveTo>
                  <a:pt x="0" y="0"/>
                </a:moveTo>
                <a:lnTo>
                  <a:pt x="613076" y="0"/>
                </a:lnTo>
                <a:lnTo>
                  <a:pt x="613076" y="571833"/>
                </a:lnTo>
                <a:lnTo>
                  <a:pt x="0" y="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TextBox 19"/>
          <p:cNvSpPr txBox="1"/>
          <p:nvPr/>
        </p:nvSpPr>
        <p:spPr>
          <a:xfrm>
            <a:off x="11240405" y="2680673"/>
            <a:ext cx="4187794" cy="1375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3959">
                <a:solidFill>
                  <a:srgbClr val="000000"/>
                </a:solidFill>
                <a:latin typeface="Anonymous Pro Bold"/>
              </a:rPr>
              <a:t>Charakter konfigurieren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963940" y="2490365"/>
            <a:ext cx="1173181" cy="165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>
                <a:solidFill>
                  <a:srgbClr val="160059"/>
                </a:solidFill>
                <a:latin typeface="HK Modular Bold"/>
              </a:rPr>
              <a:t>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63940" y="3970559"/>
            <a:ext cx="1173181" cy="165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>
                <a:solidFill>
                  <a:srgbClr val="160059"/>
                </a:solidFill>
                <a:latin typeface="HK Modular Bold"/>
              </a:rPr>
              <a:t>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963940" y="5450754"/>
            <a:ext cx="1173181" cy="165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>
                <a:solidFill>
                  <a:srgbClr val="160059"/>
                </a:solidFill>
                <a:latin typeface="HK Modular Bold"/>
              </a:rPr>
              <a:t>7</a:t>
            </a:r>
          </a:p>
        </p:txBody>
      </p:sp>
      <p:sp>
        <p:nvSpPr>
          <p:cNvPr id="23" name="Freeform 23"/>
          <p:cNvSpPr/>
          <p:nvPr/>
        </p:nvSpPr>
        <p:spPr>
          <a:xfrm>
            <a:off x="9089166" y="4571866"/>
            <a:ext cx="613076" cy="571833"/>
          </a:xfrm>
          <a:custGeom>
            <a:avLst/>
            <a:gdLst/>
            <a:ahLst/>
            <a:cxnLst/>
            <a:rect l="l" t="t" r="r" b="b"/>
            <a:pathLst>
              <a:path w="613076" h="571833">
                <a:moveTo>
                  <a:pt x="0" y="0"/>
                </a:moveTo>
                <a:lnTo>
                  <a:pt x="613076" y="0"/>
                </a:lnTo>
                <a:lnTo>
                  <a:pt x="613076" y="571833"/>
                </a:lnTo>
                <a:lnTo>
                  <a:pt x="0" y="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9089166" y="5974928"/>
            <a:ext cx="613076" cy="571833"/>
          </a:xfrm>
          <a:custGeom>
            <a:avLst/>
            <a:gdLst/>
            <a:ahLst/>
            <a:cxnLst/>
            <a:rect l="l" t="t" r="r" b="b"/>
            <a:pathLst>
              <a:path w="613076" h="571833">
                <a:moveTo>
                  <a:pt x="0" y="0"/>
                </a:moveTo>
                <a:lnTo>
                  <a:pt x="613076" y="0"/>
                </a:lnTo>
                <a:lnTo>
                  <a:pt x="613076" y="571833"/>
                </a:lnTo>
                <a:lnTo>
                  <a:pt x="0" y="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TextBox 25"/>
          <p:cNvSpPr txBox="1"/>
          <p:nvPr/>
        </p:nvSpPr>
        <p:spPr>
          <a:xfrm>
            <a:off x="11240405" y="4542380"/>
            <a:ext cx="4187794" cy="68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3959">
                <a:solidFill>
                  <a:srgbClr val="000000"/>
                </a:solidFill>
                <a:latin typeface="Anonymous Pro Bold"/>
              </a:rPr>
              <a:t>Coins + Counter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289521" y="5987014"/>
            <a:ext cx="4187794" cy="68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3959">
                <a:solidFill>
                  <a:srgbClr val="000000"/>
                </a:solidFill>
                <a:latin typeface="Anonymous Pro Bold"/>
              </a:rPr>
              <a:t>Main Menu</a:t>
            </a:r>
          </a:p>
        </p:txBody>
      </p:sp>
      <p:sp>
        <p:nvSpPr>
          <p:cNvPr id="27" name="Freeform 27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8" name="Freeform 28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9" name="Freeform 29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0" name="Freeform 30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1" name="Freeform 31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2" name="Freeform 32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3" name="Freeform 33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4" name="Freeform 34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5" name="Freeform 35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6" name="Freeform 36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7" name="Freeform 37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8" name="Freeform 38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9" name="Freeform 39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0" name="Freeform 40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1" name="Freeform 41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2" name="Freeform 42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3" name="Freeform 43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4" name="Freeform 44"/>
          <p:cNvSpPr/>
          <p:nvPr/>
        </p:nvSpPr>
        <p:spPr>
          <a:xfrm flipH="1">
            <a:off x="15428199" y="6829235"/>
            <a:ext cx="2177337" cy="2042332"/>
          </a:xfrm>
          <a:custGeom>
            <a:avLst/>
            <a:gdLst/>
            <a:ahLst/>
            <a:cxnLst/>
            <a:rect l="l" t="t" r="r" b="b"/>
            <a:pathLst>
              <a:path w="2177337" h="2042332">
                <a:moveTo>
                  <a:pt x="2177337" y="0"/>
                </a:moveTo>
                <a:lnTo>
                  <a:pt x="0" y="0"/>
                </a:lnTo>
                <a:lnTo>
                  <a:pt x="0" y="2042331"/>
                </a:lnTo>
                <a:lnTo>
                  <a:pt x="2177337" y="2042331"/>
                </a:lnTo>
                <a:lnTo>
                  <a:pt x="2177337" y="0"/>
                </a:lnTo>
                <a:close/>
              </a:path>
            </a:pathLst>
          </a:custGeom>
          <a:blipFill>
            <a:blip r:embed="rId9"/>
            <a:stretch>
              <a:fillRect t="-108685" r="-311664" b="-23019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5" name="Freeform 45"/>
          <p:cNvSpPr/>
          <p:nvPr/>
        </p:nvSpPr>
        <p:spPr>
          <a:xfrm>
            <a:off x="1609732" y="7663191"/>
            <a:ext cx="613076" cy="571833"/>
          </a:xfrm>
          <a:custGeom>
            <a:avLst/>
            <a:gdLst/>
            <a:ahLst/>
            <a:cxnLst/>
            <a:rect l="l" t="t" r="r" b="b"/>
            <a:pathLst>
              <a:path w="613076" h="571833">
                <a:moveTo>
                  <a:pt x="0" y="0"/>
                </a:moveTo>
                <a:lnTo>
                  <a:pt x="613076" y="0"/>
                </a:lnTo>
                <a:lnTo>
                  <a:pt x="613076" y="571832"/>
                </a:lnTo>
                <a:lnTo>
                  <a:pt x="0" y="57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6" name="TextBox 46"/>
          <p:cNvSpPr txBox="1"/>
          <p:nvPr/>
        </p:nvSpPr>
        <p:spPr>
          <a:xfrm>
            <a:off x="3760971" y="7155106"/>
            <a:ext cx="4187794" cy="1375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3959">
                <a:solidFill>
                  <a:srgbClr val="000000"/>
                </a:solidFill>
                <a:latin typeface="Anonymous Pro Bold"/>
              </a:rPr>
              <a:t>Tiles als “Ground”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484506" y="6964798"/>
            <a:ext cx="1173181" cy="165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>
                <a:solidFill>
                  <a:srgbClr val="160059"/>
                </a:solidFill>
                <a:latin typeface="HK Modular Bold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963940" y="6964798"/>
            <a:ext cx="1173181" cy="165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>
                <a:solidFill>
                  <a:srgbClr val="160059"/>
                </a:solidFill>
                <a:latin typeface="HK Modular Bold"/>
              </a:rPr>
              <a:t>8</a:t>
            </a:r>
          </a:p>
        </p:txBody>
      </p:sp>
      <p:sp>
        <p:nvSpPr>
          <p:cNvPr id="49" name="Freeform 49"/>
          <p:cNvSpPr/>
          <p:nvPr/>
        </p:nvSpPr>
        <p:spPr>
          <a:xfrm>
            <a:off x="9089166" y="7488972"/>
            <a:ext cx="613076" cy="571833"/>
          </a:xfrm>
          <a:custGeom>
            <a:avLst/>
            <a:gdLst/>
            <a:ahLst/>
            <a:cxnLst/>
            <a:rect l="l" t="t" r="r" b="b"/>
            <a:pathLst>
              <a:path w="613076" h="571833">
                <a:moveTo>
                  <a:pt x="0" y="0"/>
                </a:moveTo>
                <a:lnTo>
                  <a:pt x="613076" y="0"/>
                </a:lnTo>
                <a:lnTo>
                  <a:pt x="613076" y="571832"/>
                </a:lnTo>
                <a:lnTo>
                  <a:pt x="0" y="57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0" name="TextBox 50"/>
          <p:cNvSpPr txBox="1"/>
          <p:nvPr/>
        </p:nvSpPr>
        <p:spPr>
          <a:xfrm>
            <a:off x="11289521" y="7501058"/>
            <a:ext cx="4187794" cy="68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3959">
                <a:solidFill>
                  <a:srgbClr val="000000"/>
                </a:solidFill>
                <a:latin typeface="Anonymous Pro Bold"/>
              </a:rPr>
              <a:t>Lessons Learned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64011" y="0"/>
            <a:ext cx="1257453" cy="3373653"/>
          </a:xfrm>
          <a:custGeom>
            <a:avLst/>
            <a:gdLst/>
            <a:ahLst/>
            <a:cxnLst/>
            <a:rect l="l" t="t" r="r" b="b"/>
            <a:pathLst>
              <a:path w="1257453" h="3373653">
                <a:moveTo>
                  <a:pt x="0" y="0"/>
                </a:moveTo>
                <a:lnTo>
                  <a:pt x="1257453" y="0"/>
                </a:lnTo>
                <a:lnTo>
                  <a:pt x="1257453" y="3373653"/>
                </a:lnTo>
                <a:lnTo>
                  <a:pt x="0" y="3373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4794864" y="-108447"/>
            <a:ext cx="669147" cy="1795274"/>
          </a:xfrm>
          <a:custGeom>
            <a:avLst/>
            <a:gdLst/>
            <a:ahLst/>
            <a:cxnLst/>
            <a:rect l="l" t="t" r="r" b="b"/>
            <a:pathLst>
              <a:path w="669147" h="1795274">
                <a:moveTo>
                  <a:pt x="0" y="0"/>
                </a:moveTo>
                <a:lnTo>
                  <a:pt x="669147" y="0"/>
                </a:lnTo>
                <a:lnTo>
                  <a:pt x="669147" y="1795274"/>
                </a:lnTo>
                <a:lnTo>
                  <a:pt x="0" y="1795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1209727" y="-843413"/>
            <a:ext cx="1257453" cy="3373653"/>
          </a:xfrm>
          <a:custGeom>
            <a:avLst/>
            <a:gdLst/>
            <a:ahLst/>
            <a:cxnLst/>
            <a:rect l="l" t="t" r="r" b="b"/>
            <a:pathLst>
              <a:path w="1257453" h="3373653">
                <a:moveTo>
                  <a:pt x="0" y="0"/>
                </a:moveTo>
                <a:lnTo>
                  <a:pt x="1257453" y="0"/>
                </a:lnTo>
                <a:lnTo>
                  <a:pt x="1257453" y="3373653"/>
                </a:lnTo>
                <a:lnTo>
                  <a:pt x="0" y="3373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Freeform 5"/>
          <p:cNvSpPr/>
          <p:nvPr/>
        </p:nvSpPr>
        <p:spPr>
          <a:xfrm>
            <a:off x="540580" y="-951860"/>
            <a:ext cx="669147" cy="1795274"/>
          </a:xfrm>
          <a:custGeom>
            <a:avLst/>
            <a:gdLst/>
            <a:ahLst/>
            <a:cxnLst/>
            <a:rect l="l" t="t" r="r" b="b"/>
            <a:pathLst>
              <a:path w="669147" h="1795274">
                <a:moveTo>
                  <a:pt x="0" y="0"/>
                </a:moveTo>
                <a:lnTo>
                  <a:pt x="669147" y="0"/>
                </a:lnTo>
                <a:lnTo>
                  <a:pt x="669147" y="1795273"/>
                </a:lnTo>
                <a:lnTo>
                  <a:pt x="0" y="1795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416906" y="3677194"/>
            <a:ext cx="17454189" cy="126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81"/>
              </a:lnSpc>
              <a:spcBef>
                <a:spcPct val="0"/>
              </a:spcBef>
            </a:pPr>
            <a:r>
              <a:rPr lang="en-US" sz="7415">
                <a:solidFill>
                  <a:srgbClr val="2E1B5B"/>
                </a:solidFill>
                <a:latin typeface="HK Modular"/>
              </a:rPr>
              <a:t>6. COINS &amp; COUNTER</a:t>
            </a:r>
          </a:p>
        </p:txBody>
      </p:sp>
      <p:sp>
        <p:nvSpPr>
          <p:cNvPr id="7" name="Freeform 7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3485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8718581" y="7922711"/>
            <a:ext cx="850837" cy="824241"/>
          </a:xfrm>
          <a:custGeom>
            <a:avLst/>
            <a:gdLst/>
            <a:ahLst/>
            <a:cxnLst/>
            <a:rect l="l" t="t" r="r" b="b"/>
            <a:pathLst>
              <a:path w="850837" h="824241">
                <a:moveTo>
                  <a:pt x="0" y="0"/>
                </a:moveTo>
                <a:lnTo>
                  <a:pt x="850838" y="0"/>
                </a:lnTo>
                <a:lnTo>
                  <a:pt x="850838" y="824241"/>
                </a:lnTo>
                <a:lnTo>
                  <a:pt x="0" y="824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804" t="-29797" r="-348174" b="-200513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6591238" y="6867376"/>
            <a:ext cx="2088323" cy="1958837"/>
          </a:xfrm>
          <a:custGeom>
            <a:avLst/>
            <a:gdLst/>
            <a:ahLst/>
            <a:cxnLst/>
            <a:rect l="l" t="t" r="r" b="b"/>
            <a:pathLst>
              <a:path w="2088323" h="1958837">
                <a:moveTo>
                  <a:pt x="0" y="0"/>
                </a:moveTo>
                <a:lnTo>
                  <a:pt x="2088323" y="0"/>
                </a:lnTo>
                <a:lnTo>
                  <a:pt x="2088323" y="1958837"/>
                </a:lnTo>
                <a:lnTo>
                  <a:pt x="0" y="19588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999" r="-311664" b="-336877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 flipH="1">
            <a:off x="9618594" y="6867376"/>
            <a:ext cx="2078168" cy="1949312"/>
          </a:xfrm>
          <a:custGeom>
            <a:avLst/>
            <a:gdLst/>
            <a:ahLst/>
            <a:cxnLst/>
            <a:rect l="l" t="t" r="r" b="b"/>
            <a:pathLst>
              <a:path w="2078168" h="1949312">
                <a:moveTo>
                  <a:pt x="2078168" y="0"/>
                </a:moveTo>
                <a:lnTo>
                  <a:pt x="0" y="0"/>
                </a:lnTo>
                <a:lnTo>
                  <a:pt x="0" y="1949312"/>
                </a:lnTo>
                <a:lnTo>
                  <a:pt x="2078168" y="1949312"/>
                </a:lnTo>
                <a:lnTo>
                  <a:pt x="2078168" y="0"/>
                </a:lnTo>
                <a:close/>
              </a:path>
            </a:pathLst>
          </a:custGeom>
          <a:blipFill>
            <a:blip r:embed="rId6"/>
            <a:stretch>
              <a:fillRect t="-207133" r="-311664" b="-131742"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 flipH="1">
            <a:off x="14765062" y="71744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7"/>
            <a:stretch>
              <a:fillRect t="-319509" r="-311664" b="-19367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TextBox 26"/>
          <p:cNvSpPr txBox="1"/>
          <p:nvPr/>
        </p:nvSpPr>
        <p:spPr>
          <a:xfrm>
            <a:off x="645343" y="2000721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Zwei Skripte für Umsetzung benötigt:</a:t>
            </a:r>
          </a:p>
        </p:txBody>
      </p:sp>
      <p:sp>
        <p:nvSpPr>
          <p:cNvPr id="27" name="Freeform 27"/>
          <p:cNvSpPr/>
          <p:nvPr/>
        </p:nvSpPr>
        <p:spPr>
          <a:xfrm>
            <a:off x="1041336" y="3078740"/>
            <a:ext cx="469025" cy="437472"/>
          </a:xfrm>
          <a:custGeom>
            <a:avLst/>
            <a:gdLst/>
            <a:ahLst/>
            <a:cxnLst/>
            <a:rect l="l" t="t" r="r" b="b"/>
            <a:pathLst>
              <a:path w="469025" h="437472">
                <a:moveTo>
                  <a:pt x="0" y="0"/>
                </a:moveTo>
                <a:lnTo>
                  <a:pt x="469025" y="0"/>
                </a:lnTo>
                <a:lnTo>
                  <a:pt x="469025" y="437472"/>
                </a:lnTo>
                <a:lnTo>
                  <a:pt x="0" y="4374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8" name="TextBox 28"/>
          <p:cNvSpPr txBox="1"/>
          <p:nvPr/>
        </p:nvSpPr>
        <p:spPr>
          <a:xfrm>
            <a:off x="1663265" y="2922701"/>
            <a:ext cx="4268712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1.für die Coins: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70036" y="3605575"/>
            <a:ext cx="13051692" cy="3366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Variable int für Wert den Coin haben soll</a:t>
            </a: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Funktion, die darüber entscheidet was mit Coin beim einsammeln passiert</a:t>
            </a: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zerstört Coin &amp; ruft IncreaseCoin Funktion vom anderen Skript auf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 flipH="1">
            <a:off x="14765062" y="71744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7"/>
            <a:stretch>
              <a:fillRect t="-319509" r="-311664" b="-19367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Freeform 26"/>
          <p:cNvSpPr/>
          <p:nvPr/>
        </p:nvSpPr>
        <p:spPr>
          <a:xfrm>
            <a:off x="1041336" y="2624202"/>
            <a:ext cx="469025" cy="437472"/>
          </a:xfrm>
          <a:custGeom>
            <a:avLst/>
            <a:gdLst/>
            <a:ahLst/>
            <a:cxnLst/>
            <a:rect l="l" t="t" r="r" b="b"/>
            <a:pathLst>
              <a:path w="469025" h="437472">
                <a:moveTo>
                  <a:pt x="0" y="0"/>
                </a:moveTo>
                <a:lnTo>
                  <a:pt x="469025" y="0"/>
                </a:lnTo>
                <a:lnTo>
                  <a:pt x="469025" y="437472"/>
                </a:lnTo>
                <a:lnTo>
                  <a:pt x="0" y="4374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7" name="TextBox 27"/>
          <p:cNvSpPr txBox="1"/>
          <p:nvPr/>
        </p:nvSpPr>
        <p:spPr>
          <a:xfrm>
            <a:off x="1663265" y="2468164"/>
            <a:ext cx="4976985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2.für den Counter: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070036" y="3151038"/>
            <a:ext cx="13051692" cy="4717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Variable für angezeigten Text in UI &amp; Variable mit derzeitigen Nummer von eingesammelten Coins</a:t>
            </a: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Funktion Start -&gt; setzt Counter auf 0</a:t>
            </a: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Funktion IncreaseCoin -&gt; erhöht Nummer der derzeitigen eingesammelten Coins &amp; aktualisiert Anzeige</a:t>
            </a: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 flipH="1">
            <a:off x="14765062" y="71744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7"/>
            <a:stretch>
              <a:fillRect t="-319509" r="-311664" b="-19367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Freeform 26"/>
          <p:cNvSpPr/>
          <p:nvPr/>
        </p:nvSpPr>
        <p:spPr>
          <a:xfrm>
            <a:off x="849508" y="2347948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7" name="TextBox 27"/>
          <p:cNvSpPr txBox="1"/>
          <p:nvPr/>
        </p:nvSpPr>
        <p:spPr>
          <a:xfrm>
            <a:off x="1653740" y="2281273"/>
            <a:ext cx="15361463" cy="201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3.Schritt:</a:t>
            </a: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Skripte den Objekten zuordnen</a:t>
            </a: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Counterskript Kamera zuordnen &amp; Coinskript den Coins</a:t>
            </a:r>
          </a:p>
        </p:txBody>
      </p:sp>
      <p:sp>
        <p:nvSpPr>
          <p:cNvPr id="28" name="Freeform 28"/>
          <p:cNvSpPr/>
          <p:nvPr/>
        </p:nvSpPr>
        <p:spPr>
          <a:xfrm>
            <a:off x="849508" y="4430415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9" name="TextBox 29"/>
          <p:cNvSpPr txBox="1"/>
          <p:nvPr/>
        </p:nvSpPr>
        <p:spPr>
          <a:xfrm>
            <a:off x="1653740" y="4373265"/>
            <a:ext cx="15361463" cy="133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Probleme:</a:t>
            </a:r>
          </a:p>
          <a:p>
            <a:pPr marL="828567" lvl="1" indent="-414283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ursprüngliche Coins waren als Tiles angelegt</a:t>
            </a:r>
          </a:p>
        </p:txBody>
      </p:sp>
      <p:sp>
        <p:nvSpPr>
          <p:cNvPr id="30" name="Freeform 30"/>
          <p:cNvSpPr/>
          <p:nvPr/>
        </p:nvSpPr>
        <p:spPr>
          <a:xfrm>
            <a:off x="2747893" y="5755508"/>
            <a:ext cx="494185" cy="460940"/>
          </a:xfrm>
          <a:custGeom>
            <a:avLst/>
            <a:gdLst/>
            <a:ahLst/>
            <a:cxnLst/>
            <a:rect l="l" t="t" r="r" b="b"/>
            <a:pathLst>
              <a:path w="494185" h="460940">
                <a:moveTo>
                  <a:pt x="0" y="0"/>
                </a:moveTo>
                <a:lnTo>
                  <a:pt x="494185" y="0"/>
                </a:lnTo>
                <a:lnTo>
                  <a:pt x="494185" y="460940"/>
                </a:lnTo>
                <a:lnTo>
                  <a:pt x="0" y="4609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1" name="TextBox 31"/>
          <p:cNvSpPr txBox="1"/>
          <p:nvPr/>
        </p:nvSpPr>
        <p:spPr>
          <a:xfrm>
            <a:off x="3405466" y="5626942"/>
            <a:ext cx="15361463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Skripte hatten darauf keinen Einfluss</a:t>
            </a:r>
          </a:p>
        </p:txBody>
      </p:sp>
      <p:sp>
        <p:nvSpPr>
          <p:cNvPr id="32" name="Freeform 32"/>
          <p:cNvSpPr/>
          <p:nvPr/>
        </p:nvSpPr>
        <p:spPr>
          <a:xfrm>
            <a:off x="3683553" y="6333607"/>
            <a:ext cx="494185" cy="460940"/>
          </a:xfrm>
          <a:custGeom>
            <a:avLst/>
            <a:gdLst/>
            <a:ahLst/>
            <a:cxnLst/>
            <a:rect l="l" t="t" r="r" b="b"/>
            <a:pathLst>
              <a:path w="494185" h="460940">
                <a:moveTo>
                  <a:pt x="0" y="0"/>
                </a:moveTo>
                <a:lnTo>
                  <a:pt x="494185" y="0"/>
                </a:lnTo>
                <a:lnTo>
                  <a:pt x="494185" y="460940"/>
                </a:lnTo>
                <a:lnTo>
                  <a:pt x="0" y="4609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3" name="TextBox 33"/>
          <p:cNvSpPr txBox="1"/>
          <p:nvPr/>
        </p:nvSpPr>
        <p:spPr>
          <a:xfrm>
            <a:off x="4341126" y="6205042"/>
            <a:ext cx="15361463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neue Coins als Objekte erstellen &amp; animieren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07356" y="8690086"/>
            <a:ext cx="12229780" cy="2090181"/>
          </a:xfrm>
          <a:custGeom>
            <a:avLst/>
            <a:gdLst/>
            <a:ahLst/>
            <a:cxnLst/>
            <a:rect l="l" t="t" r="r" b="b"/>
            <a:pathLst>
              <a:path w="12229780" h="2090181">
                <a:moveTo>
                  <a:pt x="0" y="0"/>
                </a:moveTo>
                <a:lnTo>
                  <a:pt x="12229781" y="0"/>
                </a:lnTo>
                <a:lnTo>
                  <a:pt x="12229781" y="2090180"/>
                </a:lnTo>
                <a:lnTo>
                  <a:pt x="0" y="209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9475996" y="8690086"/>
            <a:ext cx="12229780" cy="2090181"/>
          </a:xfrm>
          <a:custGeom>
            <a:avLst/>
            <a:gdLst/>
            <a:ahLst/>
            <a:cxnLst/>
            <a:rect l="l" t="t" r="r" b="b"/>
            <a:pathLst>
              <a:path w="12229780" h="2090181">
                <a:moveTo>
                  <a:pt x="0" y="0"/>
                </a:moveTo>
                <a:lnTo>
                  <a:pt x="12229781" y="0"/>
                </a:lnTo>
                <a:lnTo>
                  <a:pt x="12229781" y="2090180"/>
                </a:lnTo>
                <a:lnTo>
                  <a:pt x="0" y="209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048426" y="3925976"/>
            <a:ext cx="15455766" cy="1268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87"/>
              </a:lnSpc>
              <a:spcBef>
                <a:spcPct val="0"/>
              </a:spcBef>
            </a:pPr>
            <a:r>
              <a:rPr lang="en-US" sz="7419">
                <a:solidFill>
                  <a:srgbClr val="2E1B5B"/>
                </a:solidFill>
                <a:latin typeface="HK Modular"/>
              </a:rPr>
              <a:t>7. MAIN MENU</a:t>
            </a:r>
          </a:p>
        </p:txBody>
      </p:sp>
      <p:sp>
        <p:nvSpPr>
          <p:cNvPr id="5" name="Freeform 5"/>
          <p:cNvSpPr/>
          <p:nvPr/>
        </p:nvSpPr>
        <p:spPr>
          <a:xfrm>
            <a:off x="16022675" y="1028700"/>
            <a:ext cx="3187865" cy="1628709"/>
          </a:xfrm>
          <a:custGeom>
            <a:avLst/>
            <a:gdLst/>
            <a:ahLst/>
            <a:cxnLst/>
            <a:rect l="l" t="t" r="r" b="b"/>
            <a:pathLst>
              <a:path w="3187865" h="1628709">
                <a:moveTo>
                  <a:pt x="0" y="0"/>
                </a:moveTo>
                <a:lnTo>
                  <a:pt x="3187865" y="0"/>
                </a:lnTo>
                <a:lnTo>
                  <a:pt x="3187865" y="1628709"/>
                </a:lnTo>
                <a:lnTo>
                  <a:pt x="0" y="1628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1226134" y="249696"/>
            <a:ext cx="3187865" cy="1628709"/>
          </a:xfrm>
          <a:custGeom>
            <a:avLst/>
            <a:gdLst/>
            <a:ahLst/>
            <a:cxnLst/>
            <a:rect l="l" t="t" r="r" b="b"/>
            <a:pathLst>
              <a:path w="3187865" h="1628709">
                <a:moveTo>
                  <a:pt x="0" y="0"/>
                </a:moveTo>
                <a:lnTo>
                  <a:pt x="3187865" y="0"/>
                </a:lnTo>
                <a:lnTo>
                  <a:pt x="3187865" y="1628709"/>
                </a:lnTo>
                <a:lnTo>
                  <a:pt x="0" y="1628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088565" y="2528934"/>
            <a:ext cx="1746332" cy="892217"/>
          </a:xfrm>
          <a:custGeom>
            <a:avLst/>
            <a:gdLst/>
            <a:ahLst/>
            <a:cxnLst/>
            <a:rect l="l" t="t" r="r" b="b"/>
            <a:pathLst>
              <a:path w="1746332" h="892217">
                <a:moveTo>
                  <a:pt x="0" y="0"/>
                </a:moveTo>
                <a:lnTo>
                  <a:pt x="1746332" y="0"/>
                </a:lnTo>
                <a:lnTo>
                  <a:pt x="1746332" y="892217"/>
                </a:lnTo>
                <a:lnTo>
                  <a:pt x="0" y="892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666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8066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38371" y="8683221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46034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8776309" y="8321555"/>
            <a:ext cx="4936169" cy="1202630"/>
          </a:xfrm>
          <a:custGeom>
            <a:avLst/>
            <a:gdLst/>
            <a:ahLst/>
            <a:cxnLst/>
            <a:rect l="l" t="t" r="r" b="b"/>
            <a:pathLst>
              <a:path w="4936169" h="1202630">
                <a:moveTo>
                  <a:pt x="0" y="0"/>
                </a:moveTo>
                <a:lnTo>
                  <a:pt x="4936168" y="0"/>
                </a:lnTo>
                <a:lnTo>
                  <a:pt x="4936168" y="1202630"/>
                </a:lnTo>
                <a:lnTo>
                  <a:pt x="0" y="12026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4208434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16205328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367798" y="6859258"/>
            <a:ext cx="2088323" cy="1958837"/>
          </a:xfrm>
          <a:custGeom>
            <a:avLst/>
            <a:gdLst/>
            <a:ahLst/>
            <a:cxnLst/>
            <a:rect l="l" t="t" r="r" b="b"/>
            <a:pathLst>
              <a:path w="2088323" h="1958837">
                <a:moveTo>
                  <a:pt x="0" y="0"/>
                </a:moveTo>
                <a:lnTo>
                  <a:pt x="2088323" y="0"/>
                </a:lnTo>
                <a:lnTo>
                  <a:pt x="2088323" y="1958837"/>
                </a:lnTo>
                <a:lnTo>
                  <a:pt x="0" y="19588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08191" r="-311664" b="-130685"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 flipH="1">
            <a:off x="15836884" y="72125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6"/>
            <a:stretch>
              <a:fillRect t="-211975" r="-311664" b="-126901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685800" y="2387077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TextBox 10"/>
          <p:cNvSpPr txBox="1"/>
          <p:nvPr/>
        </p:nvSpPr>
        <p:spPr>
          <a:xfrm>
            <a:off x="1547411" y="2279860"/>
            <a:ext cx="15173799" cy="133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neue Szene anlegen </a:t>
            </a:r>
          </a:p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-&gt;Unity verteilt verschiedene Teile vom Spiel in Szenen</a:t>
            </a:r>
          </a:p>
        </p:txBody>
      </p:sp>
      <p:sp>
        <p:nvSpPr>
          <p:cNvPr id="11" name="Freeform 11"/>
          <p:cNvSpPr/>
          <p:nvPr/>
        </p:nvSpPr>
        <p:spPr>
          <a:xfrm>
            <a:off x="685800" y="3749628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TextBox 12"/>
          <p:cNvSpPr txBox="1"/>
          <p:nvPr/>
        </p:nvSpPr>
        <p:spPr>
          <a:xfrm>
            <a:off x="1547411" y="3677527"/>
            <a:ext cx="15173799" cy="201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UI Canvas hinzufügen </a:t>
            </a:r>
          </a:p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-&gt;2 Knöpfe für Start &amp; Optionen erstellen und mit Icons ausstatten</a:t>
            </a:r>
          </a:p>
        </p:txBody>
      </p:sp>
      <p:sp>
        <p:nvSpPr>
          <p:cNvPr id="13" name="Freeform 13"/>
          <p:cNvSpPr/>
          <p:nvPr/>
        </p:nvSpPr>
        <p:spPr>
          <a:xfrm>
            <a:off x="2082672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4153338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63751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6210738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8230038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10246034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12198659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14208434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6205328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-1924050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685800" y="5797282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TextBox 24"/>
          <p:cNvSpPr txBox="1"/>
          <p:nvPr/>
        </p:nvSpPr>
        <p:spPr>
          <a:xfrm>
            <a:off x="1547411" y="5725181"/>
            <a:ext cx="15173799" cy="201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kurzes Skript für Szenen Wechsel schreiben</a:t>
            </a:r>
          </a:p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-&gt;Skript mit Stratknopf verbinden, sodass bei Betätigung</a:t>
            </a:r>
          </a:p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   des Knopfes Spiel geladen wird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 flipH="1">
            <a:off x="15836884" y="7212579"/>
            <a:ext cx="1768652" cy="1658987"/>
          </a:xfrm>
          <a:custGeom>
            <a:avLst/>
            <a:gdLst/>
            <a:ahLst/>
            <a:cxnLst/>
            <a:rect l="l" t="t" r="r" b="b"/>
            <a:pathLst>
              <a:path w="1768652" h="1658987">
                <a:moveTo>
                  <a:pt x="1768652" y="0"/>
                </a:moveTo>
                <a:lnTo>
                  <a:pt x="0" y="0"/>
                </a:lnTo>
                <a:lnTo>
                  <a:pt x="0" y="1658987"/>
                </a:lnTo>
                <a:lnTo>
                  <a:pt x="1768652" y="1658987"/>
                </a:lnTo>
                <a:lnTo>
                  <a:pt x="1768652" y="0"/>
                </a:lnTo>
                <a:close/>
              </a:path>
            </a:pathLst>
          </a:custGeom>
          <a:blipFill>
            <a:blip r:embed="rId6"/>
            <a:stretch>
              <a:fillRect t="-211975" r="-311664" b="-126901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685800" y="3190152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TextBox 10"/>
          <p:cNvSpPr txBox="1"/>
          <p:nvPr/>
        </p:nvSpPr>
        <p:spPr>
          <a:xfrm>
            <a:off x="1547411" y="3131675"/>
            <a:ext cx="15173799" cy="133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Optionsmenü mit Volume-Slider einrichten</a:t>
            </a:r>
          </a:p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-&gt;Skript für Lautstärkeregelung geschrieben </a:t>
            </a:r>
          </a:p>
        </p:txBody>
      </p:sp>
      <p:sp>
        <p:nvSpPr>
          <p:cNvPr id="11" name="Freeform 11"/>
          <p:cNvSpPr/>
          <p:nvPr/>
        </p:nvSpPr>
        <p:spPr>
          <a:xfrm>
            <a:off x="685800" y="4552703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TextBox 12"/>
          <p:cNvSpPr txBox="1"/>
          <p:nvPr/>
        </p:nvSpPr>
        <p:spPr>
          <a:xfrm>
            <a:off x="1547411" y="4494226"/>
            <a:ext cx="15173799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Hintergrund für Hauptmenü eingefügt</a:t>
            </a:r>
          </a:p>
        </p:txBody>
      </p:sp>
      <p:sp>
        <p:nvSpPr>
          <p:cNvPr id="13" name="Freeform 13"/>
          <p:cNvSpPr/>
          <p:nvPr/>
        </p:nvSpPr>
        <p:spPr>
          <a:xfrm>
            <a:off x="2082672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4153338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63751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6210738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8230038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10246034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12198659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14208434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6205328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-1924050" y="8676355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685800" y="5271926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TextBox 24"/>
          <p:cNvSpPr txBox="1"/>
          <p:nvPr/>
        </p:nvSpPr>
        <p:spPr>
          <a:xfrm>
            <a:off x="1547411" y="5199825"/>
            <a:ext cx="15173799" cy="133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Audio Quelle mit Musik eingefügt</a:t>
            </a:r>
          </a:p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-&gt;Audio Mixer Konfiguriert &amp; mit Quelle verbunden</a:t>
            </a: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71885" y="6391386"/>
            <a:ext cx="13396040" cy="3263762"/>
          </a:xfrm>
          <a:custGeom>
            <a:avLst/>
            <a:gdLst/>
            <a:ahLst/>
            <a:cxnLst/>
            <a:rect l="l" t="t" r="r" b="b"/>
            <a:pathLst>
              <a:path w="13396040" h="3263762">
                <a:moveTo>
                  <a:pt x="0" y="0"/>
                </a:moveTo>
                <a:lnTo>
                  <a:pt x="13396040" y="0"/>
                </a:lnTo>
                <a:lnTo>
                  <a:pt x="13396040" y="3263762"/>
                </a:lnTo>
                <a:lnTo>
                  <a:pt x="0" y="326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1747134" y="1652308"/>
            <a:ext cx="4773054" cy="1162890"/>
          </a:xfrm>
          <a:custGeom>
            <a:avLst/>
            <a:gdLst/>
            <a:ahLst/>
            <a:cxnLst/>
            <a:rect l="l" t="t" r="r" b="b"/>
            <a:pathLst>
              <a:path w="4773054" h="1162890">
                <a:moveTo>
                  <a:pt x="0" y="0"/>
                </a:moveTo>
                <a:lnTo>
                  <a:pt x="4773054" y="0"/>
                </a:lnTo>
                <a:lnTo>
                  <a:pt x="4773054" y="1162889"/>
                </a:lnTo>
                <a:lnTo>
                  <a:pt x="0" y="116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-567050" y="593363"/>
            <a:ext cx="4166503" cy="1015112"/>
          </a:xfrm>
          <a:custGeom>
            <a:avLst/>
            <a:gdLst/>
            <a:ahLst/>
            <a:cxnLst/>
            <a:rect l="l" t="t" r="r" b="b"/>
            <a:pathLst>
              <a:path w="4166503" h="1015112">
                <a:moveTo>
                  <a:pt x="0" y="0"/>
                </a:moveTo>
                <a:lnTo>
                  <a:pt x="4166503" y="0"/>
                </a:lnTo>
                <a:lnTo>
                  <a:pt x="4166503" y="1015111"/>
                </a:lnTo>
                <a:lnTo>
                  <a:pt x="0" y="1015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Freeform 5"/>
          <p:cNvSpPr/>
          <p:nvPr/>
        </p:nvSpPr>
        <p:spPr>
          <a:xfrm>
            <a:off x="11142866" y="5601590"/>
            <a:ext cx="12232868" cy="5538153"/>
          </a:xfrm>
          <a:custGeom>
            <a:avLst/>
            <a:gdLst/>
            <a:ahLst/>
            <a:cxnLst/>
            <a:rect l="l" t="t" r="r" b="b"/>
            <a:pathLst>
              <a:path w="12232868" h="5538153">
                <a:moveTo>
                  <a:pt x="0" y="0"/>
                </a:moveTo>
                <a:lnTo>
                  <a:pt x="12232868" y="0"/>
                </a:lnTo>
                <a:lnTo>
                  <a:pt x="12232868" y="5538153"/>
                </a:lnTo>
                <a:lnTo>
                  <a:pt x="0" y="5538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0" y="4437571"/>
            <a:ext cx="18288000" cy="126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81"/>
              </a:lnSpc>
              <a:spcBef>
                <a:spcPct val="0"/>
              </a:spcBef>
            </a:pPr>
            <a:r>
              <a:rPr lang="en-US" sz="7415">
                <a:solidFill>
                  <a:srgbClr val="2E1B5B"/>
                </a:solidFill>
                <a:latin typeface="HK Modular"/>
              </a:rPr>
              <a:t>8. LESSONS LEARNED</a:t>
            </a: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747031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0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2082672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>
            <a:off x="4127299" y="869008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617077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230038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1" name="Freeform 21"/>
          <p:cNvSpPr/>
          <p:nvPr/>
        </p:nvSpPr>
        <p:spPr>
          <a:xfrm>
            <a:off x="10312709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2" name="Freeform 22"/>
          <p:cNvSpPr/>
          <p:nvPr/>
        </p:nvSpPr>
        <p:spPr>
          <a:xfrm>
            <a:off x="12368371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3" name="Freeform 23"/>
          <p:cNvSpPr/>
          <p:nvPr/>
        </p:nvSpPr>
        <p:spPr>
          <a:xfrm>
            <a:off x="14451043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4" name="Freeform 24"/>
          <p:cNvSpPr/>
          <p:nvPr/>
        </p:nvSpPr>
        <p:spPr>
          <a:xfrm>
            <a:off x="16458735" y="8686467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1"/>
                </a:lnTo>
                <a:lnTo>
                  <a:pt x="0" y="210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2774" t="-15302" r="-168029" b="-69721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5" name="Freeform 25"/>
          <p:cNvSpPr/>
          <p:nvPr/>
        </p:nvSpPr>
        <p:spPr>
          <a:xfrm>
            <a:off x="1186994" y="3220777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7" y="0"/>
                </a:lnTo>
                <a:lnTo>
                  <a:pt x="649007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6" name="TextBox 26"/>
          <p:cNvSpPr txBox="1"/>
          <p:nvPr/>
        </p:nvSpPr>
        <p:spPr>
          <a:xfrm>
            <a:off x="2048604" y="3162300"/>
            <a:ext cx="15173799" cy="133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Unity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ohne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Tutorials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schwer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zu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verstehen</a:t>
            </a:r>
          </a:p>
          <a:p>
            <a:pPr>
              <a:lnSpc>
                <a:spcPts val="5372"/>
              </a:lnSpc>
            </a:pP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-&gt;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viele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Tutorials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im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Netz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-&gt;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viele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in der </a:t>
            </a:r>
            <a:r>
              <a:rPr lang="en-US" sz="3837" dirty="0" err="1">
                <a:solidFill>
                  <a:srgbClr val="000000"/>
                </a:solidFill>
                <a:latin typeface="Anonymous Pro Bold"/>
              </a:rPr>
              <a:t>alten</a:t>
            </a:r>
            <a:r>
              <a:rPr lang="en-US" sz="3837" dirty="0">
                <a:solidFill>
                  <a:srgbClr val="000000"/>
                </a:solidFill>
                <a:latin typeface="Anonymous Pro Bold"/>
              </a:rPr>
              <a:t> Version</a:t>
            </a:r>
          </a:p>
        </p:txBody>
      </p:sp>
      <p:sp>
        <p:nvSpPr>
          <p:cNvPr id="27" name="Freeform 27"/>
          <p:cNvSpPr/>
          <p:nvPr/>
        </p:nvSpPr>
        <p:spPr>
          <a:xfrm>
            <a:off x="1186994" y="4530277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7" y="0"/>
                </a:lnTo>
                <a:lnTo>
                  <a:pt x="649007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8" name="TextBox 28"/>
          <p:cNvSpPr txBox="1"/>
          <p:nvPr/>
        </p:nvSpPr>
        <p:spPr>
          <a:xfrm>
            <a:off x="2048604" y="4471800"/>
            <a:ext cx="15173799" cy="133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GitHub funktioniert gut mit Unity</a:t>
            </a:r>
          </a:p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-&gt;GitHub hat eigenes Template für Unity</a:t>
            </a:r>
          </a:p>
        </p:txBody>
      </p:sp>
      <p:sp>
        <p:nvSpPr>
          <p:cNvPr id="29" name="Freeform 29"/>
          <p:cNvSpPr/>
          <p:nvPr/>
        </p:nvSpPr>
        <p:spPr>
          <a:xfrm>
            <a:off x="1186994" y="5993255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7" y="0"/>
                </a:lnTo>
                <a:lnTo>
                  <a:pt x="649007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0" name="TextBox 30"/>
          <p:cNvSpPr txBox="1"/>
          <p:nvPr/>
        </p:nvSpPr>
        <p:spPr>
          <a:xfrm>
            <a:off x="2048604" y="5934778"/>
            <a:ext cx="15173799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Game Engines sind gut optimiert &amp; laufen performant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9720" y="324123"/>
            <a:ext cx="14888559" cy="1266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81"/>
              </a:lnSpc>
              <a:spcBef>
                <a:spcPct val="0"/>
              </a:spcBef>
            </a:pPr>
            <a:r>
              <a:rPr lang="en-US" sz="7415">
                <a:solidFill>
                  <a:srgbClr val="2E1B5B"/>
                </a:solidFill>
                <a:latin typeface="HK Modular"/>
              </a:rPr>
              <a:t>1. IDEE: JUMP AND RUN</a:t>
            </a:r>
          </a:p>
        </p:txBody>
      </p:sp>
      <p:sp>
        <p:nvSpPr>
          <p:cNvPr id="3" name="Freeform 3"/>
          <p:cNvSpPr/>
          <p:nvPr/>
        </p:nvSpPr>
        <p:spPr>
          <a:xfrm>
            <a:off x="3816390" y="2301240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4678001" y="2260241"/>
            <a:ext cx="9793609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Charakter soll automatisch laufen</a:t>
            </a:r>
          </a:p>
        </p:txBody>
      </p:sp>
      <p:sp>
        <p:nvSpPr>
          <p:cNvPr id="5" name="Freeform 5"/>
          <p:cNvSpPr/>
          <p:nvPr/>
        </p:nvSpPr>
        <p:spPr>
          <a:xfrm>
            <a:off x="3816390" y="3431096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4678001" y="3390097"/>
            <a:ext cx="9793609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Springen durch tippen auf Bildschirm</a:t>
            </a:r>
          </a:p>
        </p:txBody>
      </p:sp>
      <p:sp>
        <p:nvSpPr>
          <p:cNvPr id="7" name="Freeform 7"/>
          <p:cNvSpPr/>
          <p:nvPr/>
        </p:nvSpPr>
        <p:spPr>
          <a:xfrm>
            <a:off x="3816390" y="4560772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TextBox 8"/>
          <p:cNvSpPr txBox="1"/>
          <p:nvPr/>
        </p:nvSpPr>
        <p:spPr>
          <a:xfrm>
            <a:off x="4678001" y="4519773"/>
            <a:ext cx="9793609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Münzen zum Einsammeln</a:t>
            </a:r>
          </a:p>
        </p:txBody>
      </p:sp>
      <p:sp>
        <p:nvSpPr>
          <p:cNvPr id="9" name="Freeform 9"/>
          <p:cNvSpPr/>
          <p:nvPr/>
        </p:nvSpPr>
        <p:spPr>
          <a:xfrm>
            <a:off x="3816390" y="5690449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TextBox 10"/>
          <p:cNvSpPr txBox="1"/>
          <p:nvPr/>
        </p:nvSpPr>
        <p:spPr>
          <a:xfrm>
            <a:off x="4678001" y="5649449"/>
            <a:ext cx="9793609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Design im Pixel-Style</a:t>
            </a:r>
          </a:p>
        </p:txBody>
      </p:sp>
      <p:sp>
        <p:nvSpPr>
          <p:cNvPr id="11" name="Freeform 11"/>
          <p:cNvSpPr/>
          <p:nvPr/>
        </p:nvSpPr>
        <p:spPr>
          <a:xfrm>
            <a:off x="3816390" y="6820125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TextBox 12"/>
          <p:cNvSpPr txBox="1"/>
          <p:nvPr/>
        </p:nvSpPr>
        <p:spPr>
          <a:xfrm>
            <a:off x="4678001" y="6779126"/>
            <a:ext cx="9793609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Spielcharakter: Katze</a:t>
            </a:r>
          </a:p>
        </p:txBody>
      </p:sp>
      <p:sp>
        <p:nvSpPr>
          <p:cNvPr id="13" name="Freeform 13"/>
          <p:cNvSpPr/>
          <p:nvPr/>
        </p:nvSpPr>
        <p:spPr>
          <a:xfrm>
            <a:off x="3816390" y="7949802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TextBox 14"/>
          <p:cNvSpPr txBox="1"/>
          <p:nvPr/>
        </p:nvSpPr>
        <p:spPr>
          <a:xfrm>
            <a:off x="4678001" y="7908802"/>
            <a:ext cx="9793609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verschiedene Level 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873105" y="2235394"/>
            <a:ext cx="16541791" cy="7647113"/>
          </a:xfrm>
          <a:custGeom>
            <a:avLst/>
            <a:gdLst/>
            <a:ahLst/>
            <a:cxnLst/>
            <a:rect l="l" t="t" r="r" b="b"/>
            <a:pathLst>
              <a:path w="16541791" h="7647113">
                <a:moveTo>
                  <a:pt x="0" y="0"/>
                </a:moveTo>
                <a:lnTo>
                  <a:pt x="16541790" y="0"/>
                </a:lnTo>
                <a:lnTo>
                  <a:pt x="16541790" y="7647113"/>
                </a:lnTo>
                <a:lnTo>
                  <a:pt x="0" y="76471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TextBox 9"/>
          <p:cNvSpPr txBox="1"/>
          <p:nvPr/>
        </p:nvSpPr>
        <p:spPr>
          <a:xfrm>
            <a:off x="2984098" y="1313025"/>
            <a:ext cx="12574551" cy="78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sz="4589">
                <a:solidFill>
                  <a:srgbClr val="2E1B5B"/>
                </a:solidFill>
                <a:latin typeface="HK Modular Bold"/>
              </a:rPr>
              <a:t>STORYBOARD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99646" y="-9917898"/>
            <a:ext cx="15976849" cy="159768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126343" y="1084120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1"/>
                </a:lnTo>
                <a:lnTo>
                  <a:pt x="0" y="1718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-724373" y="169249"/>
            <a:ext cx="3796770" cy="1718901"/>
          </a:xfrm>
          <a:custGeom>
            <a:avLst/>
            <a:gdLst/>
            <a:ahLst/>
            <a:cxnLst/>
            <a:rect l="l" t="t" r="r" b="b"/>
            <a:pathLst>
              <a:path w="3796770" h="1718901">
                <a:moveTo>
                  <a:pt x="0" y="0"/>
                </a:moveTo>
                <a:lnTo>
                  <a:pt x="3796770" y="0"/>
                </a:lnTo>
                <a:lnTo>
                  <a:pt x="3796770" y="1718902"/>
                </a:lnTo>
                <a:lnTo>
                  <a:pt x="0" y="1718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1693071" y="247650"/>
            <a:ext cx="3433272" cy="836470"/>
          </a:xfrm>
          <a:custGeom>
            <a:avLst/>
            <a:gdLst/>
            <a:ahLst/>
            <a:cxnLst/>
            <a:rect l="l" t="t" r="r" b="b"/>
            <a:pathLst>
              <a:path w="3433272" h="836470">
                <a:moveTo>
                  <a:pt x="0" y="0"/>
                </a:moveTo>
                <a:lnTo>
                  <a:pt x="3433272" y="0"/>
                </a:lnTo>
                <a:lnTo>
                  <a:pt x="3433272" y="836470"/>
                </a:lnTo>
                <a:lnTo>
                  <a:pt x="0" y="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TextBox 8"/>
          <p:cNvSpPr txBox="1"/>
          <p:nvPr/>
        </p:nvSpPr>
        <p:spPr>
          <a:xfrm>
            <a:off x="2856724" y="4059762"/>
            <a:ext cx="12574551" cy="78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sz="4589">
                <a:solidFill>
                  <a:srgbClr val="2E1B5B"/>
                </a:solidFill>
                <a:latin typeface="HK Modular Bold"/>
              </a:rPr>
              <a:t>KANBANBOARD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77228" y="5467466"/>
            <a:ext cx="13133544" cy="66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https://trello.com/b/0Ilkxcxq/kanbanboard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71885" y="6391386"/>
            <a:ext cx="13396040" cy="3263762"/>
          </a:xfrm>
          <a:custGeom>
            <a:avLst/>
            <a:gdLst/>
            <a:ahLst/>
            <a:cxnLst/>
            <a:rect l="l" t="t" r="r" b="b"/>
            <a:pathLst>
              <a:path w="13396040" h="3263762">
                <a:moveTo>
                  <a:pt x="0" y="0"/>
                </a:moveTo>
                <a:lnTo>
                  <a:pt x="13396040" y="0"/>
                </a:lnTo>
                <a:lnTo>
                  <a:pt x="13396040" y="3263762"/>
                </a:lnTo>
                <a:lnTo>
                  <a:pt x="0" y="326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1747134" y="1652308"/>
            <a:ext cx="4773054" cy="1162890"/>
          </a:xfrm>
          <a:custGeom>
            <a:avLst/>
            <a:gdLst/>
            <a:ahLst/>
            <a:cxnLst/>
            <a:rect l="l" t="t" r="r" b="b"/>
            <a:pathLst>
              <a:path w="4773054" h="1162890">
                <a:moveTo>
                  <a:pt x="0" y="0"/>
                </a:moveTo>
                <a:lnTo>
                  <a:pt x="4773054" y="0"/>
                </a:lnTo>
                <a:lnTo>
                  <a:pt x="4773054" y="1162889"/>
                </a:lnTo>
                <a:lnTo>
                  <a:pt x="0" y="116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-567050" y="593363"/>
            <a:ext cx="4166503" cy="1015112"/>
          </a:xfrm>
          <a:custGeom>
            <a:avLst/>
            <a:gdLst/>
            <a:ahLst/>
            <a:cxnLst/>
            <a:rect l="l" t="t" r="r" b="b"/>
            <a:pathLst>
              <a:path w="4166503" h="1015112">
                <a:moveTo>
                  <a:pt x="0" y="0"/>
                </a:moveTo>
                <a:lnTo>
                  <a:pt x="4166503" y="0"/>
                </a:lnTo>
                <a:lnTo>
                  <a:pt x="4166503" y="1015111"/>
                </a:lnTo>
                <a:lnTo>
                  <a:pt x="0" y="1015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Freeform 5"/>
          <p:cNvSpPr/>
          <p:nvPr/>
        </p:nvSpPr>
        <p:spPr>
          <a:xfrm>
            <a:off x="11142866" y="5601590"/>
            <a:ext cx="12232868" cy="5538153"/>
          </a:xfrm>
          <a:custGeom>
            <a:avLst/>
            <a:gdLst/>
            <a:ahLst/>
            <a:cxnLst/>
            <a:rect l="l" t="t" r="r" b="b"/>
            <a:pathLst>
              <a:path w="12232868" h="5538153">
                <a:moveTo>
                  <a:pt x="0" y="0"/>
                </a:moveTo>
                <a:lnTo>
                  <a:pt x="12232868" y="0"/>
                </a:lnTo>
                <a:lnTo>
                  <a:pt x="12232868" y="5538153"/>
                </a:lnTo>
                <a:lnTo>
                  <a:pt x="0" y="5538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6887369" y="5143500"/>
            <a:ext cx="4513262" cy="1662385"/>
          </a:xfrm>
          <a:custGeom>
            <a:avLst/>
            <a:gdLst/>
            <a:ahLst/>
            <a:cxnLst/>
            <a:rect l="l" t="t" r="r" b="b"/>
            <a:pathLst>
              <a:path w="4513262" h="1662385">
                <a:moveTo>
                  <a:pt x="0" y="0"/>
                </a:moveTo>
                <a:lnTo>
                  <a:pt x="4513262" y="0"/>
                </a:lnTo>
                <a:lnTo>
                  <a:pt x="4513262" y="1662385"/>
                </a:lnTo>
                <a:lnTo>
                  <a:pt x="0" y="16623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TextBox 7"/>
          <p:cNvSpPr txBox="1"/>
          <p:nvPr/>
        </p:nvSpPr>
        <p:spPr>
          <a:xfrm>
            <a:off x="416906" y="3502465"/>
            <a:ext cx="17454189" cy="126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81"/>
              </a:lnSpc>
              <a:spcBef>
                <a:spcPct val="0"/>
              </a:spcBef>
            </a:pPr>
            <a:r>
              <a:rPr lang="en-US" sz="7415">
                <a:solidFill>
                  <a:srgbClr val="2E1B5B"/>
                </a:solidFill>
                <a:latin typeface="HK Modular"/>
              </a:rPr>
              <a:t>2. EINRICHTEN VON UNITY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572645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028700" y="3702501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1028700" y="4832177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Freeform 5"/>
          <p:cNvSpPr/>
          <p:nvPr/>
        </p:nvSpPr>
        <p:spPr>
          <a:xfrm>
            <a:off x="1028700" y="5961853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8"/>
                </a:lnTo>
                <a:lnTo>
                  <a:pt x="0" y="605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1028700" y="7091530"/>
            <a:ext cx="649008" cy="605347"/>
          </a:xfrm>
          <a:custGeom>
            <a:avLst/>
            <a:gdLst/>
            <a:ahLst/>
            <a:cxnLst/>
            <a:rect l="l" t="t" r="r" b="b"/>
            <a:pathLst>
              <a:path w="649008" h="605347">
                <a:moveTo>
                  <a:pt x="0" y="0"/>
                </a:moveTo>
                <a:lnTo>
                  <a:pt x="649008" y="0"/>
                </a:lnTo>
                <a:lnTo>
                  <a:pt x="649008" y="605347"/>
                </a:lnTo>
                <a:lnTo>
                  <a:pt x="0" y="60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4239270" y="1392416"/>
            <a:ext cx="1569171" cy="1662385"/>
          </a:xfrm>
          <a:custGeom>
            <a:avLst/>
            <a:gdLst/>
            <a:ahLst/>
            <a:cxnLst/>
            <a:rect l="l" t="t" r="r" b="b"/>
            <a:pathLst>
              <a:path w="1569171" h="1662385">
                <a:moveTo>
                  <a:pt x="0" y="0"/>
                </a:moveTo>
                <a:lnTo>
                  <a:pt x="1569170" y="0"/>
                </a:lnTo>
                <a:lnTo>
                  <a:pt x="1569170" y="1662385"/>
                </a:lnTo>
                <a:lnTo>
                  <a:pt x="0" y="16623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8762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15796975" y="3702501"/>
            <a:ext cx="1658917" cy="1658917"/>
          </a:xfrm>
          <a:custGeom>
            <a:avLst/>
            <a:gdLst/>
            <a:ahLst/>
            <a:cxnLst/>
            <a:rect l="l" t="t" r="r" b="b"/>
            <a:pathLst>
              <a:path w="1658917" h="1658917">
                <a:moveTo>
                  <a:pt x="0" y="0"/>
                </a:moveTo>
                <a:lnTo>
                  <a:pt x="1658917" y="0"/>
                </a:lnTo>
                <a:lnTo>
                  <a:pt x="1658917" y="1658917"/>
                </a:lnTo>
                <a:lnTo>
                  <a:pt x="0" y="16589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11938891" y="6629269"/>
            <a:ext cx="3858084" cy="2170172"/>
          </a:xfrm>
          <a:custGeom>
            <a:avLst/>
            <a:gdLst/>
            <a:ahLst/>
            <a:cxnLst/>
            <a:rect l="l" t="t" r="r" b="b"/>
            <a:pathLst>
              <a:path w="3858084" h="2170172">
                <a:moveTo>
                  <a:pt x="0" y="0"/>
                </a:moveTo>
                <a:lnTo>
                  <a:pt x="3858084" y="0"/>
                </a:lnTo>
                <a:lnTo>
                  <a:pt x="3858084" y="2170172"/>
                </a:lnTo>
                <a:lnTo>
                  <a:pt x="0" y="21701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TextBox 10"/>
          <p:cNvSpPr txBox="1"/>
          <p:nvPr/>
        </p:nvSpPr>
        <p:spPr>
          <a:xfrm>
            <a:off x="1890311" y="2500544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Installation von Unity (Entwicklungsumgebung)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90311" y="3661501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Installation von Rider (Programmierumgebung)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90311" y="4791178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Rider als Programmierumgebung in Unity einstellen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90311" y="5920854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Projekt anlegen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90311" y="7050530"/>
            <a:ext cx="13133544" cy="66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2"/>
              </a:lnSpc>
            </a:pPr>
            <a:r>
              <a:rPr lang="en-US" sz="3837">
                <a:solidFill>
                  <a:srgbClr val="000000"/>
                </a:solidFill>
                <a:latin typeface="Anonymous Pro Bold"/>
              </a:rPr>
              <a:t>Projekt mit GitHub verknüpfen 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64011" y="0"/>
            <a:ext cx="1257453" cy="3373653"/>
          </a:xfrm>
          <a:custGeom>
            <a:avLst/>
            <a:gdLst/>
            <a:ahLst/>
            <a:cxnLst/>
            <a:rect l="l" t="t" r="r" b="b"/>
            <a:pathLst>
              <a:path w="1257453" h="3373653">
                <a:moveTo>
                  <a:pt x="0" y="0"/>
                </a:moveTo>
                <a:lnTo>
                  <a:pt x="1257453" y="0"/>
                </a:lnTo>
                <a:lnTo>
                  <a:pt x="1257453" y="3373653"/>
                </a:lnTo>
                <a:lnTo>
                  <a:pt x="0" y="3373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4794864" y="-108447"/>
            <a:ext cx="669147" cy="1795274"/>
          </a:xfrm>
          <a:custGeom>
            <a:avLst/>
            <a:gdLst/>
            <a:ahLst/>
            <a:cxnLst/>
            <a:rect l="l" t="t" r="r" b="b"/>
            <a:pathLst>
              <a:path w="669147" h="1795274">
                <a:moveTo>
                  <a:pt x="0" y="0"/>
                </a:moveTo>
                <a:lnTo>
                  <a:pt x="669147" y="0"/>
                </a:lnTo>
                <a:lnTo>
                  <a:pt x="669147" y="1795274"/>
                </a:lnTo>
                <a:lnTo>
                  <a:pt x="0" y="1795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1209727" y="-843413"/>
            <a:ext cx="1257453" cy="3373653"/>
          </a:xfrm>
          <a:custGeom>
            <a:avLst/>
            <a:gdLst/>
            <a:ahLst/>
            <a:cxnLst/>
            <a:rect l="l" t="t" r="r" b="b"/>
            <a:pathLst>
              <a:path w="1257453" h="3373653">
                <a:moveTo>
                  <a:pt x="0" y="0"/>
                </a:moveTo>
                <a:lnTo>
                  <a:pt x="1257453" y="0"/>
                </a:lnTo>
                <a:lnTo>
                  <a:pt x="1257453" y="3373653"/>
                </a:lnTo>
                <a:lnTo>
                  <a:pt x="0" y="3373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Freeform 5"/>
          <p:cNvSpPr/>
          <p:nvPr/>
        </p:nvSpPr>
        <p:spPr>
          <a:xfrm>
            <a:off x="540580" y="-951860"/>
            <a:ext cx="669147" cy="1795274"/>
          </a:xfrm>
          <a:custGeom>
            <a:avLst/>
            <a:gdLst/>
            <a:ahLst/>
            <a:cxnLst/>
            <a:rect l="l" t="t" r="r" b="b"/>
            <a:pathLst>
              <a:path w="669147" h="1795274">
                <a:moveTo>
                  <a:pt x="0" y="0"/>
                </a:moveTo>
                <a:lnTo>
                  <a:pt x="669147" y="0"/>
                </a:lnTo>
                <a:lnTo>
                  <a:pt x="669147" y="1795273"/>
                </a:lnTo>
                <a:lnTo>
                  <a:pt x="0" y="1795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416906" y="3677194"/>
            <a:ext cx="17454189" cy="126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81"/>
              </a:lnSpc>
              <a:spcBef>
                <a:spcPct val="0"/>
              </a:spcBef>
            </a:pPr>
            <a:r>
              <a:rPr lang="en-US" sz="7415">
                <a:solidFill>
                  <a:srgbClr val="2E1B5B"/>
                </a:solidFill>
                <a:latin typeface="HK Modular"/>
              </a:rPr>
              <a:t>3. TILES &amp; CHARAKTER</a:t>
            </a:r>
          </a:p>
        </p:txBody>
      </p:sp>
      <p:sp>
        <p:nvSpPr>
          <p:cNvPr id="7" name="Freeform 7"/>
          <p:cNvSpPr/>
          <p:nvPr/>
        </p:nvSpPr>
        <p:spPr>
          <a:xfrm>
            <a:off x="207003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412729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3485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616311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816336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1" y="0"/>
                </a:lnTo>
                <a:lnTo>
                  <a:pt x="2082671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1020607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2198659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4241373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6291106" y="8709136"/>
            <a:ext cx="2082672" cy="2103911"/>
          </a:xfrm>
          <a:custGeom>
            <a:avLst/>
            <a:gdLst/>
            <a:ahLst/>
            <a:cxnLst/>
            <a:rect l="l" t="t" r="r" b="b"/>
            <a:pathLst>
              <a:path w="2082672" h="2103911">
                <a:moveTo>
                  <a:pt x="0" y="0"/>
                </a:moveTo>
                <a:lnTo>
                  <a:pt x="2082672" y="0"/>
                </a:lnTo>
                <a:lnTo>
                  <a:pt x="2082672" y="2103910"/>
                </a:lnTo>
                <a:lnTo>
                  <a:pt x="0" y="2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058" t="-241216" r="-283745" b="-4713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8718581" y="7922711"/>
            <a:ext cx="850837" cy="824241"/>
          </a:xfrm>
          <a:custGeom>
            <a:avLst/>
            <a:gdLst/>
            <a:ahLst/>
            <a:cxnLst/>
            <a:rect l="l" t="t" r="r" b="b"/>
            <a:pathLst>
              <a:path w="850837" h="824241">
                <a:moveTo>
                  <a:pt x="0" y="0"/>
                </a:moveTo>
                <a:lnTo>
                  <a:pt x="850838" y="0"/>
                </a:lnTo>
                <a:lnTo>
                  <a:pt x="850838" y="824241"/>
                </a:lnTo>
                <a:lnTo>
                  <a:pt x="0" y="824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804" t="-29797" r="-348174" b="-200513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Freeform 17"/>
          <p:cNvSpPr/>
          <p:nvPr/>
        </p:nvSpPr>
        <p:spPr>
          <a:xfrm>
            <a:off x="6591238" y="6867376"/>
            <a:ext cx="2088323" cy="1958837"/>
          </a:xfrm>
          <a:custGeom>
            <a:avLst/>
            <a:gdLst/>
            <a:ahLst/>
            <a:cxnLst/>
            <a:rect l="l" t="t" r="r" b="b"/>
            <a:pathLst>
              <a:path w="2088323" h="1958837">
                <a:moveTo>
                  <a:pt x="0" y="0"/>
                </a:moveTo>
                <a:lnTo>
                  <a:pt x="2088323" y="0"/>
                </a:lnTo>
                <a:lnTo>
                  <a:pt x="2088323" y="1958837"/>
                </a:lnTo>
                <a:lnTo>
                  <a:pt x="0" y="19588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999" r="-311664" b="-336877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8" name="Freeform 18"/>
          <p:cNvSpPr/>
          <p:nvPr/>
        </p:nvSpPr>
        <p:spPr>
          <a:xfrm flipH="1">
            <a:off x="9618594" y="6867376"/>
            <a:ext cx="2078168" cy="1949312"/>
          </a:xfrm>
          <a:custGeom>
            <a:avLst/>
            <a:gdLst/>
            <a:ahLst/>
            <a:cxnLst/>
            <a:rect l="l" t="t" r="r" b="b"/>
            <a:pathLst>
              <a:path w="2078168" h="1949312">
                <a:moveTo>
                  <a:pt x="2078168" y="0"/>
                </a:moveTo>
                <a:lnTo>
                  <a:pt x="0" y="0"/>
                </a:lnTo>
                <a:lnTo>
                  <a:pt x="0" y="1949312"/>
                </a:lnTo>
                <a:lnTo>
                  <a:pt x="2078168" y="1949312"/>
                </a:lnTo>
                <a:lnTo>
                  <a:pt x="2078168" y="0"/>
                </a:lnTo>
                <a:close/>
              </a:path>
            </a:pathLst>
          </a:custGeom>
          <a:blipFill>
            <a:blip r:embed="rId6"/>
            <a:stretch>
              <a:fillRect t="-207133" r="-311664" b="-131742"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139643"/>
            <a:ext cx="1208642" cy="1255269"/>
          </a:xfrm>
          <a:custGeom>
            <a:avLst/>
            <a:gdLst/>
            <a:ahLst/>
            <a:cxnLst/>
            <a:rect l="l" t="t" r="r" b="b"/>
            <a:pathLst>
              <a:path w="1208642" h="1255269">
                <a:moveTo>
                  <a:pt x="0" y="0"/>
                </a:moveTo>
                <a:lnTo>
                  <a:pt x="1208642" y="0"/>
                </a:lnTo>
                <a:lnTo>
                  <a:pt x="1208642" y="1255269"/>
                </a:lnTo>
                <a:lnTo>
                  <a:pt x="0" y="125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741" t="-180509" r="-1243175" b="-1058741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2310921" y="7629378"/>
            <a:ext cx="1165520" cy="1129087"/>
          </a:xfrm>
          <a:custGeom>
            <a:avLst/>
            <a:gdLst/>
            <a:ahLst/>
            <a:cxnLst/>
            <a:rect l="l" t="t" r="r" b="b"/>
            <a:pathLst>
              <a:path w="1165520" h="1129087">
                <a:moveTo>
                  <a:pt x="0" y="0"/>
                </a:moveTo>
                <a:lnTo>
                  <a:pt x="1165520" y="0"/>
                </a:lnTo>
                <a:lnTo>
                  <a:pt x="1165520" y="1129088"/>
                </a:lnTo>
                <a:lnTo>
                  <a:pt x="0" y="1129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804" t="-29797" r="-348174" b="-200513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8724139" y="2994858"/>
            <a:ext cx="7961808" cy="1544840"/>
          </a:xfrm>
          <a:custGeom>
            <a:avLst/>
            <a:gdLst/>
            <a:ahLst/>
            <a:cxnLst/>
            <a:rect l="l" t="t" r="r" b="b"/>
            <a:pathLst>
              <a:path w="7961808" h="1544840">
                <a:moveTo>
                  <a:pt x="0" y="0"/>
                </a:moveTo>
                <a:lnTo>
                  <a:pt x="7961808" y="0"/>
                </a:lnTo>
                <a:lnTo>
                  <a:pt x="7961808" y="1544840"/>
                </a:lnTo>
                <a:lnTo>
                  <a:pt x="0" y="1544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5268" r="-24740" b="-527621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Freeform 5"/>
          <p:cNvSpPr/>
          <p:nvPr/>
        </p:nvSpPr>
        <p:spPr>
          <a:xfrm>
            <a:off x="2237342" y="3139643"/>
            <a:ext cx="1208642" cy="1255269"/>
          </a:xfrm>
          <a:custGeom>
            <a:avLst/>
            <a:gdLst/>
            <a:ahLst/>
            <a:cxnLst/>
            <a:rect l="l" t="t" r="r" b="b"/>
            <a:pathLst>
              <a:path w="1208642" h="1255269">
                <a:moveTo>
                  <a:pt x="0" y="0"/>
                </a:moveTo>
                <a:lnTo>
                  <a:pt x="1208641" y="0"/>
                </a:lnTo>
                <a:lnTo>
                  <a:pt x="1208641" y="1255269"/>
                </a:lnTo>
                <a:lnTo>
                  <a:pt x="0" y="125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9588" t="-180509" r="-1101327" b="-1058741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3445983" y="3139643"/>
            <a:ext cx="1208642" cy="1255269"/>
          </a:xfrm>
          <a:custGeom>
            <a:avLst/>
            <a:gdLst/>
            <a:ahLst/>
            <a:cxnLst/>
            <a:rect l="l" t="t" r="r" b="b"/>
            <a:pathLst>
              <a:path w="1208642" h="1255269">
                <a:moveTo>
                  <a:pt x="0" y="0"/>
                </a:moveTo>
                <a:lnTo>
                  <a:pt x="1208642" y="0"/>
                </a:lnTo>
                <a:lnTo>
                  <a:pt x="1208642" y="1255269"/>
                </a:lnTo>
                <a:lnTo>
                  <a:pt x="0" y="125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9989" t="-179115" r="-960927" b="-106013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4654625" y="3139643"/>
            <a:ext cx="1208642" cy="1255269"/>
          </a:xfrm>
          <a:custGeom>
            <a:avLst/>
            <a:gdLst/>
            <a:ahLst/>
            <a:cxnLst/>
            <a:rect l="l" t="t" r="r" b="b"/>
            <a:pathLst>
              <a:path w="1208642" h="1255269">
                <a:moveTo>
                  <a:pt x="0" y="0"/>
                </a:moveTo>
                <a:lnTo>
                  <a:pt x="1208642" y="0"/>
                </a:lnTo>
                <a:lnTo>
                  <a:pt x="1208642" y="1255269"/>
                </a:lnTo>
                <a:lnTo>
                  <a:pt x="0" y="125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1837" t="-180509" r="-819079" b="-1058741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5863267" y="3139643"/>
            <a:ext cx="1208642" cy="1255269"/>
          </a:xfrm>
          <a:custGeom>
            <a:avLst/>
            <a:gdLst/>
            <a:ahLst/>
            <a:cxnLst/>
            <a:rect l="l" t="t" r="r" b="b"/>
            <a:pathLst>
              <a:path w="1208642" h="1255269">
                <a:moveTo>
                  <a:pt x="0" y="0"/>
                </a:moveTo>
                <a:lnTo>
                  <a:pt x="1208641" y="0"/>
                </a:lnTo>
                <a:lnTo>
                  <a:pt x="1208641" y="1255269"/>
                </a:lnTo>
                <a:lnTo>
                  <a:pt x="0" y="125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188" t="-304545" r="-1241727" b="-934705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7071908" y="3139643"/>
            <a:ext cx="1208642" cy="1255269"/>
          </a:xfrm>
          <a:custGeom>
            <a:avLst/>
            <a:gdLst/>
            <a:ahLst/>
            <a:cxnLst/>
            <a:rect l="l" t="t" r="r" b="b"/>
            <a:pathLst>
              <a:path w="1208642" h="1255269">
                <a:moveTo>
                  <a:pt x="0" y="0"/>
                </a:moveTo>
                <a:lnTo>
                  <a:pt x="1208642" y="0"/>
                </a:lnTo>
                <a:lnTo>
                  <a:pt x="1208642" y="1255269"/>
                </a:lnTo>
                <a:lnTo>
                  <a:pt x="0" y="125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9588" t="-304545" r="-1101327" b="-934705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1028700" y="4394912"/>
            <a:ext cx="1208642" cy="1255269"/>
          </a:xfrm>
          <a:custGeom>
            <a:avLst/>
            <a:gdLst/>
            <a:ahLst/>
            <a:cxnLst/>
            <a:rect l="l" t="t" r="r" b="b"/>
            <a:pathLst>
              <a:path w="1208642" h="1255269">
                <a:moveTo>
                  <a:pt x="0" y="0"/>
                </a:moveTo>
                <a:lnTo>
                  <a:pt x="1208642" y="0"/>
                </a:lnTo>
                <a:lnTo>
                  <a:pt x="1208642" y="1255269"/>
                </a:lnTo>
                <a:lnTo>
                  <a:pt x="0" y="125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188" t="-429974" r="-1241727" b="-809275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2237342" y="4394912"/>
            <a:ext cx="1208642" cy="1255269"/>
          </a:xfrm>
          <a:custGeom>
            <a:avLst/>
            <a:gdLst/>
            <a:ahLst/>
            <a:cxnLst/>
            <a:rect l="l" t="t" r="r" b="b"/>
            <a:pathLst>
              <a:path w="1208642" h="1255269">
                <a:moveTo>
                  <a:pt x="0" y="0"/>
                </a:moveTo>
                <a:lnTo>
                  <a:pt x="1208641" y="0"/>
                </a:lnTo>
                <a:lnTo>
                  <a:pt x="1208641" y="1255269"/>
                </a:lnTo>
                <a:lnTo>
                  <a:pt x="0" y="125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9588" t="-429974" r="-1101327" b="-809275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3445983" y="4394912"/>
            <a:ext cx="1208642" cy="1255269"/>
          </a:xfrm>
          <a:custGeom>
            <a:avLst/>
            <a:gdLst/>
            <a:ahLst/>
            <a:cxnLst/>
            <a:rect l="l" t="t" r="r" b="b"/>
            <a:pathLst>
              <a:path w="1208642" h="1255269">
                <a:moveTo>
                  <a:pt x="0" y="0"/>
                </a:moveTo>
                <a:lnTo>
                  <a:pt x="1208642" y="0"/>
                </a:lnTo>
                <a:lnTo>
                  <a:pt x="1208642" y="1255269"/>
                </a:lnTo>
                <a:lnTo>
                  <a:pt x="0" y="125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188" t="-534499" r="-1241727" b="-704751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4804868" y="4452062"/>
            <a:ext cx="3325440" cy="3407056"/>
          </a:xfrm>
          <a:custGeom>
            <a:avLst/>
            <a:gdLst/>
            <a:ahLst/>
            <a:cxnLst/>
            <a:rect l="l" t="t" r="r" b="b"/>
            <a:pathLst>
              <a:path w="3325440" h="3407056">
                <a:moveTo>
                  <a:pt x="0" y="0"/>
                </a:moveTo>
                <a:lnTo>
                  <a:pt x="3325440" y="0"/>
                </a:lnTo>
                <a:lnTo>
                  <a:pt x="3325440" y="3407056"/>
                </a:lnTo>
                <a:lnTo>
                  <a:pt x="0" y="3407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1513" t="-113744" r="-284019" b="-279678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Freeform 14"/>
          <p:cNvSpPr/>
          <p:nvPr/>
        </p:nvSpPr>
        <p:spPr>
          <a:xfrm>
            <a:off x="1102279" y="5787626"/>
            <a:ext cx="1061483" cy="1061483"/>
          </a:xfrm>
          <a:custGeom>
            <a:avLst/>
            <a:gdLst/>
            <a:ahLst/>
            <a:cxnLst/>
            <a:rect l="l" t="t" r="r" b="b"/>
            <a:pathLst>
              <a:path w="1061483" h="1061483">
                <a:moveTo>
                  <a:pt x="0" y="0"/>
                </a:moveTo>
                <a:lnTo>
                  <a:pt x="1061483" y="0"/>
                </a:lnTo>
                <a:lnTo>
                  <a:pt x="1061483" y="1061483"/>
                </a:lnTo>
                <a:lnTo>
                  <a:pt x="0" y="10614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2310921" y="5787626"/>
            <a:ext cx="1061483" cy="1060569"/>
          </a:xfrm>
          <a:custGeom>
            <a:avLst/>
            <a:gdLst/>
            <a:ahLst/>
            <a:cxnLst/>
            <a:rect l="l" t="t" r="r" b="b"/>
            <a:pathLst>
              <a:path w="1061483" h="1060569">
                <a:moveTo>
                  <a:pt x="0" y="0"/>
                </a:moveTo>
                <a:lnTo>
                  <a:pt x="1061483" y="0"/>
                </a:lnTo>
                <a:lnTo>
                  <a:pt x="1061483" y="1060569"/>
                </a:lnTo>
                <a:lnTo>
                  <a:pt x="0" y="10605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99827" b="-99999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Freeform 16"/>
          <p:cNvSpPr/>
          <p:nvPr/>
        </p:nvSpPr>
        <p:spPr>
          <a:xfrm>
            <a:off x="3515279" y="5787626"/>
            <a:ext cx="1047717" cy="1060569"/>
          </a:xfrm>
          <a:custGeom>
            <a:avLst/>
            <a:gdLst/>
            <a:ahLst/>
            <a:cxnLst/>
            <a:rect l="l" t="t" r="r" b="b"/>
            <a:pathLst>
              <a:path w="1047717" h="1060569">
                <a:moveTo>
                  <a:pt x="0" y="0"/>
                </a:moveTo>
                <a:lnTo>
                  <a:pt x="1047717" y="0"/>
                </a:lnTo>
                <a:lnTo>
                  <a:pt x="1047717" y="1060569"/>
                </a:lnTo>
                <a:lnTo>
                  <a:pt x="0" y="10605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2453" b="-10000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7" name="TextBox 17"/>
          <p:cNvSpPr txBox="1"/>
          <p:nvPr/>
        </p:nvSpPr>
        <p:spPr>
          <a:xfrm>
            <a:off x="1961731" y="914400"/>
            <a:ext cx="14364538" cy="1026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71"/>
              </a:lnSpc>
              <a:spcBef>
                <a:spcPct val="0"/>
              </a:spcBef>
            </a:pPr>
            <a:r>
              <a:rPr lang="en-US" sz="6051">
                <a:solidFill>
                  <a:srgbClr val="2E1B5B"/>
                </a:solidFill>
                <a:latin typeface="HK Modular"/>
              </a:rPr>
              <a:t>ERSTELLTE OBJEKTE</a:t>
            </a:r>
          </a:p>
        </p:txBody>
      </p:sp>
      <p:sp>
        <p:nvSpPr>
          <p:cNvPr id="18" name="Freeform 18"/>
          <p:cNvSpPr/>
          <p:nvPr/>
        </p:nvSpPr>
        <p:spPr>
          <a:xfrm>
            <a:off x="8724139" y="4539698"/>
            <a:ext cx="7961808" cy="1544840"/>
          </a:xfrm>
          <a:custGeom>
            <a:avLst/>
            <a:gdLst/>
            <a:ahLst/>
            <a:cxnLst/>
            <a:rect l="l" t="t" r="r" b="b"/>
            <a:pathLst>
              <a:path w="7961808" h="1544840">
                <a:moveTo>
                  <a:pt x="0" y="0"/>
                </a:moveTo>
                <a:lnTo>
                  <a:pt x="7961808" y="0"/>
                </a:lnTo>
                <a:lnTo>
                  <a:pt x="7961808" y="1544840"/>
                </a:lnTo>
                <a:lnTo>
                  <a:pt x="0" y="1544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9" t="-135306" r="-24521" b="-407584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9" name="Freeform 19"/>
          <p:cNvSpPr/>
          <p:nvPr/>
        </p:nvSpPr>
        <p:spPr>
          <a:xfrm>
            <a:off x="8724139" y="6084538"/>
            <a:ext cx="7961808" cy="1544840"/>
          </a:xfrm>
          <a:custGeom>
            <a:avLst/>
            <a:gdLst/>
            <a:ahLst/>
            <a:cxnLst/>
            <a:rect l="l" t="t" r="r" b="b"/>
            <a:pathLst>
              <a:path w="7961808" h="1544840">
                <a:moveTo>
                  <a:pt x="0" y="0"/>
                </a:moveTo>
                <a:lnTo>
                  <a:pt x="7961808" y="0"/>
                </a:lnTo>
                <a:lnTo>
                  <a:pt x="7961808" y="1544840"/>
                </a:lnTo>
                <a:lnTo>
                  <a:pt x="0" y="1544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7800" r="-24740" b="-275090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20" name="Freeform 20"/>
          <p:cNvSpPr/>
          <p:nvPr/>
        </p:nvSpPr>
        <p:spPr>
          <a:xfrm>
            <a:off x="8724139" y="7629378"/>
            <a:ext cx="7961808" cy="1544840"/>
          </a:xfrm>
          <a:custGeom>
            <a:avLst/>
            <a:gdLst/>
            <a:ahLst/>
            <a:cxnLst/>
            <a:rect l="l" t="t" r="r" b="b"/>
            <a:pathLst>
              <a:path w="7961808" h="1544840">
                <a:moveTo>
                  <a:pt x="0" y="0"/>
                </a:moveTo>
                <a:lnTo>
                  <a:pt x="7961808" y="0"/>
                </a:lnTo>
                <a:lnTo>
                  <a:pt x="7961808" y="1544840"/>
                </a:lnTo>
                <a:lnTo>
                  <a:pt x="0" y="1544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29737" r="-24740" b="-113152"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Benutzerdefiniert</PresentationFormat>
  <Paragraphs>106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Anonymous Pro Bold</vt:lpstr>
      <vt:lpstr>HK Modular Bold</vt:lpstr>
      <vt:lpstr>HK Modular</vt:lpstr>
      <vt:lpstr>Calibri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Neon Game Presentations</dc:title>
  <cp:lastModifiedBy>G21PI-Hartmann-J</cp:lastModifiedBy>
  <cp:revision>3</cp:revision>
  <dcterms:created xsi:type="dcterms:W3CDTF">2006-08-16T00:00:00Z</dcterms:created>
  <dcterms:modified xsi:type="dcterms:W3CDTF">2023-10-16T07:39:44Z</dcterms:modified>
  <dc:identifier>DAFxPLi0d8w</dc:identifier>
</cp:coreProperties>
</file>