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1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-1762387" y="232700"/>
            <a:ext cx="11099801" cy="859136"/>
          </a:xfrm>
          <a:prstGeom prst="rect">
            <a:avLst/>
          </a:prstGeom>
        </p:spPr>
        <p:txBody>
          <a:bodyPr/>
          <a:lstStyle>
            <a:lvl1pPr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AMSTELHAEGE</a:t>
            </a:r>
          </a:p>
        </p:txBody>
      </p:sp>
      <p:sp>
        <p:nvSpPr>
          <p:cNvPr id="120" name="Shape 120"/>
          <p:cNvSpPr/>
          <p:nvPr/>
        </p:nvSpPr>
        <p:spPr>
          <a:xfrm>
            <a:off x="1194945" y="848650"/>
            <a:ext cx="518513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team $HabboHotel</a:t>
            </a:r>
          </a:p>
        </p:txBody>
      </p:sp>
      <p:sp>
        <p:nvSpPr>
          <p:cNvPr id="121" name="Shape 121"/>
          <p:cNvSpPr/>
          <p:nvPr/>
        </p:nvSpPr>
        <p:spPr>
          <a:xfrm>
            <a:off x="1194945" y="1388400"/>
            <a:ext cx="518513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Maarten Hogeweij &amp; Julia Jansen &amp; Maarten Brijker</a:t>
            </a:r>
          </a:p>
        </p:txBody>
      </p:sp>
      <p:pic>
        <p:nvPicPr>
          <p:cNvPr id="122" name="Hotel_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072" y="2201564"/>
            <a:ext cx="8700656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1873441" y="1639407"/>
            <a:ext cx="382814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10437673               10208194         10440682</a:t>
            </a:r>
          </a:p>
        </p:txBody>
      </p:sp>
      <p:sp>
        <p:nvSpPr>
          <p:cNvPr id="124" name="Shape 124"/>
          <p:cNvSpPr/>
          <p:nvPr/>
        </p:nvSpPr>
        <p:spPr>
          <a:xfrm rot="19930618">
            <a:off x="9864801" y="8067464"/>
            <a:ext cx="70744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2016</a:t>
            </a:r>
          </a:p>
        </p:txBody>
      </p:sp>
      <p:sp>
        <p:nvSpPr>
          <p:cNvPr id="125" name="Shape 125"/>
          <p:cNvSpPr/>
          <p:nvPr/>
        </p:nvSpPr>
        <p:spPr>
          <a:xfrm rot="20050618">
            <a:off x="1898037" y="3946999"/>
            <a:ext cx="262368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minor programmeren</a:t>
            </a:r>
          </a:p>
        </p:txBody>
      </p:sp>
      <p:sp>
        <p:nvSpPr>
          <p:cNvPr id="126" name="Shape 126"/>
          <p:cNvSpPr/>
          <p:nvPr/>
        </p:nvSpPr>
        <p:spPr>
          <a:xfrm rot="1666478">
            <a:off x="9442482" y="2945764"/>
            <a:ext cx="155208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heuristieken</a:t>
            </a:r>
          </a:p>
        </p:txBody>
      </p:sp>
      <p:sp>
        <p:nvSpPr>
          <p:cNvPr id="127" name="Shape 127"/>
          <p:cNvSpPr/>
          <p:nvPr/>
        </p:nvSpPr>
        <p:spPr>
          <a:xfrm>
            <a:off x="7278522" y="8375537"/>
            <a:ext cx="14333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semester 2</a:t>
            </a:r>
          </a:p>
        </p:txBody>
      </p:sp>
      <p:sp>
        <p:nvSpPr>
          <p:cNvPr id="128" name="Shape 128"/>
          <p:cNvSpPr/>
          <p:nvPr/>
        </p:nvSpPr>
        <p:spPr>
          <a:xfrm rot="19980000">
            <a:off x="5754811" y="8683609"/>
            <a:ext cx="84052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blok 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499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15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99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1"/>
      <p:bldP build="whole" bldLvl="1" animBg="1" rev="0" advAuto="0" spid="126" grpId="5"/>
      <p:bldP build="whole" bldLvl="1" animBg="1" rev="0" advAuto="0" spid="124" grpId="8"/>
      <p:bldP build="whole" bldLvl="1" animBg="1" rev="0" advAuto="0" spid="127" grpId="7"/>
      <p:bldP build="whole" bldLvl="1" animBg="1" rev="0" advAuto="0" spid="125" grpId="4"/>
      <p:bldP build="whole" bldLvl="1" animBg="1" rev="0" advAuto="0" spid="128" grpId="6"/>
      <p:bldP build="whole" bldLvl="1" animBg="1" rev="0" advAuto="0" spid="122" grpId="3"/>
      <p:bldP build="whole" bldLvl="1" animBg="1" rev="0" advAuto="0" spid="123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xfrm>
            <a:off x="3429490" y="1094432"/>
            <a:ext cx="6145819" cy="859136"/>
          </a:xfrm>
          <a:prstGeom prst="rect">
            <a:avLst/>
          </a:prstGeom>
        </p:spPr>
        <p:txBody>
          <a:bodyPr/>
          <a:lstStyle>
            <a:lvl1pPr algn="l" defTabSz="356362">
              <a:defRPr b="1" sz="48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simulated annealing</a:t>
            </a:r>
          </a:p>
        </p:txBody>
      </p:sp>
      <p:sp>
        <p:nvSpPr>
          <p:cNvPr id="164" name="Shape 164"/>
          <p:cNvSpPr/>
          <p:nvPr/>
        </p:nvSpPr>
        <p:spPr>
          <a:xfrm>
            <a:off x="1870798" y="2111247"/>
            <a:ext cx="11577964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input: startmap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algoritme hetzelfde als Hill Climber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echter, neemt ook soms verslechteringen aan: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acceptatie kans: 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kleiner bij grotere verslechteringen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kleiner bij latere iteraties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lokaal vs globaal optimum</a:t>
            </a:r>
          </a:p>
        </p:txBody>
      </p:sp>
      <p:pic>
        <p:nvPicPr>
          <p:cNvPr id="165" name="Screen Shot 2016-05-24 at 18.29.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35757" y="3879349"/>
            <a:ext cx="4269044" cy="388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4456024" y="1094432"/>
            <a:ext cx="6145819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heuristieken</a:t>
            </a:r>
          </a:p>
        </p:txBody>
      </p:sp>
      <p:sp>
        <p:nvSpPr>
          <p:cNvPr id="168" name="Shape 168"/>
          <p:cNvSpPr/>
          <p:nvPr/>
        </p:nvSpPr>
        <p:spPr>
          <a:xfrm>
            <a:off x="1186891" y="2185455"/>
            <a:ext cx="1157796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46000"/>
              <a:buBlip>
                <a:blip r:embed="rId2"/>
              </a:buBlip>
            </a:lvl1pPr>
          </a:lstStyle>
          <a:p>
            <a:pPr/>
            <a:r>
              <a:t> sneller naar een goede oplossing door beperkingen</a:t>
            </a:r>
          </a:p>
        </p:txBody>
      </p:sp>
      <p:sp>
        <p:nvSpPr>
          <p:cNvPr id="169" name="Shape 169"/>
          <p:cNvSpPr/>
          <p:nvPr/>
        </p:nvSpPr>
        <p:spPr>
          <a:xfrm>
            <a:off x="1186891" y="2962766"/>
            <a:ext cx="11577965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water: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linker onderhoek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niet dichtbij de randen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huizen profiteren van deze vrije ruimte</a:t>
            </a:r>
          </a:p>
        </p:txBody>
      </p:sp>
      <p:sp>
        <p:nvSpPr>
          <p:cNvPr id="170" name="Shape 170"/>
          <p:cNvSpPr/>
          <p:nvPr/>
        </p:nvSpPr>
        <p:spPr>
          <a:xfrm>
            <a:off x="1186891" y="5378377"/>
            <a:ext cx="11577965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huizen: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volgorde 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verbeterd run time </a:t>
            </a:r>
          </a:p>
        </p:txBody>
      </p:sp>
      <p:sp>
        <p:nvSpPr>
          <p:cNvPr id="171" name="Shape 171"/>
          <p:cNvSpPr/>
          <p:nvPr/>
        </p:nvSpPr>
        <p:spPr>
          <a:xfrm>
            <a:off x="1186891" y="7392788"/>
            <a:ext cx="1157796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geen afspiegeling gehele toestandsruimte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wel goede plattegronden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3"/>
      <p:bldP build="whole" bldLvl="1" animBg="1" rev="0" advAuto="0" spid="169" grpId="1"/>
      <p:bldP build="whole" bldLvl="1" animBg="1" rev="0" advAuto="0" spid="170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xfrm>
            <a:off x="720844" y="1094432"/>
            <a:ext cx="6145819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scenario’s</a:t>
            </a:r>
          </a:p>
        </p:txBody>
      </p:sp>
      <p:sp>
        <p:nvSpPr>
          <p:cNvPr id="174" name="Shape 174"/>
          <p:cNvSpPr/>
          <p:nvPr/>
        </p:nvSpPr>
        <p:spPr>
          <a:xfrm>
            <a:off x="5971623" y="171045"/>
            <a:ext cx="252166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46000"/>
              <a:buBlip>
                <a:blip r:embed="rId2"/>
              </a:buBlip>
            </a:lvl1pPr>
          </a:lstStyle>
          <a:p>
            <a:pPr/>
            <a:r>
              <a:t> water</a:t>
            </a:r>
          </a:p>
        </p:txBody>
      </p:sp>
      <p:sp>
        <p:nvSpPr>
          <p:cNvPr id="175" name="Shape 175"/>
          <p:cNvSpPr/>
          <p:nvPr/>
        </p:nvSpPr>
        <p:spPr>
          <a:xfrm>
            <a:off x="8578508" y="4731082"/>
            <a:ext cx="1157796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46000"/>
              <a:buBlip>
                <a:blip r:embed="rId2"/>
              </a:buBlip>
            </a:lvl1pPr>
          </a:lstStyle>
          <a:p>
            <a:pPr/>
            <a:r>
              <a:t> gelijke afstanden</a:t>
            </a:r>
          </a:p>
        </p:txBody>
      </p:sp>
      <p:sp>
        <p:nvSpPr>
          <p:cNvPr id="176" name="Shape 176"/>
          <p:cNvSpPr/>
          <p:nvPr/>
        </p:nvSpPr>
        <p:spPr>
          <a:xfrm>
            <a:off x="713418" y="4731082"/>
            <a:ext cx="50844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46000"/>
              <a:buBlip>
                <a:blip r:embed="rId2"/>
              </a:buBlip>
            </a:lvl1pPr>
          </a:lstStyle>
          <a:p>
            <a:pPr/>
            <a:r>
              <a:t> huizen gecentreerd</a:t>
            </a:r>
          </a:p>
        </p:txBody>
      </p:sp>
      <p:pic>
        <p:nvPicPr>
          <p:cNvPr id="177" name="11309430.0befor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48901" y="5634929"/>
            <a:ext cx="3884707" cy="3471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7566480.0befor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3059" y="5634929"/>
            <a:ext cx="3884706" cy="3471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0233_May_10_20bestof10000_17010720.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42257" y="896720"/>
            <a:ext cx="3884706" cy="3471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457803" y="1094432"/>
            <a:ext cx="6145819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data/resultaten</a:t>
            </a:r>
          </a:p>
        </p:txBody>
      </p:sp>
      <p:sp>
        <p:nvSpPr>
          <p:cNvPr id="182" name="Shape 182"/>
          <p:cNvSpPr/>
          <p:nvPr/>
        </p:nvSpPr>
        <p:spPr>
          <a:xfrm>
            <a:off x="5535245" y="1094432"/>
            <a:ext cx="7169760" cy="85913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373887">
              <a:defRPr sz="5119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(semi) random sampling</a:t>
            </a:r>
          </a:p>
        </p:txBody>
      </p:sp>
      <p:sp>
        <p:nvSpPr>
          <p:cNvPr id="183" name="Shape 183"/>
          <p:cNvSpPr/>
          <p:nvPr/>
        </p:nvSpPr>
        <p:spPr>
          <a:xfrm>
            <a:off x="485449" y="2552130"/>
            <a:ext cx="11577965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100.000 runs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sterke plattegronden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normale verdeling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maar niet symmetrisch</a:t>
            </a:r>
          </a:p>
        </p:txBody>
      </p:sp>
      <p:pic>
        <p:nvPicPr>
          <p:cNvPr id="184" name="Screen Shot 2016-05-24 at 22.40.4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0595" y="5081219"/>
            <a:ext cx="7521609" cy="41072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457803" y="1094432"/>
            <a:ext cx="6145819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data/resultaten</a:t>
            </a:r>
          </a:p>
        </p:txBody>
      </p:sp>
      <p:sp>
        <p:nvSpPr>
          <p:cNvPr id="187" name="Shape 187"/>
          <p:cNvSpPr/>
          <p:nvPr/>
        </p:nvSpPr>
        <p:spPr>
          <a:xfrm>
            <a:off x="5535245" y="1094432"/>
            <a:ext cx="7169760" cy="85913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373887">
              <a:defRPr sz="5119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(semi) random sampling</a:t>
            </a:r>
          </a:p>
        </p:txBody>
      </p:sp>
      <p:pic>
        <p:nvPicPr>
          <p:cNvPr id="188" name="Screen Shot 2016-05-24 at 21.42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36262" y="4796954"/>
            <a:ext cx="2285958" cy="1912292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485449" y="3098230"/>
            <a:ext cx="11577965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3"/>
              </a:buBlip>
            </a:pPr>
            <a:r>
              <a:t> spreiding free space groter bij de beste startmappen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meer huizen = meer waarde</a:t>
            </a:r>
          </a:p>
        </p:txBody>
      </p:sp>
      <p:pic>
        <p:nvPicPr>
          <p:cNvPr id="190" name="Screen Shot 2016-05-24 at 21.58.0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0312" y="6941918"/>
            <a:ext cx="12042768" cy="2444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2"/>
      <p:bldP build="whole" bldLvl="1" animBg="1" rev="0" advAuto="0" spid="18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457803" y="1094432"/>
            <a:ext cx="6145819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data/resultaten</a:t>
            </a:r>
          </a:p>
        </p:txBody>
      </p:sp>
      <p:sp>
        <p:nvSpPr>
          <p:cNvPr id="193" name="Shape 193"/>
          <p:cNvSpPr/>
          <p:nvPr/>
        </p:nvSpPr>
        <p:spPr>
          <a:xfrm>
            <a:off x="5535245" y="1094432"/>
            <a:ext cx="7169760" cy="85913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73887">
              <a:defRPr sz="5119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hill climber</a:t>
            </a:r>
          </a:p>
        </p:txBody>
      </p:sp>
      <p:sp>
        <p:nvSpPr>
          <p:cNvPr id="194" name="Shape 194"/>
          <p:cNvSpPr/>
          <p:nvPr/>
        </p:nvSpPr>
        <p:spPr>
          <a:xfrm>
            <a:off x="485449" y="2406797"/>
            <a:ext cx="1157796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100.000 runs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startmap: random &amp; scenario’s</a:t>
            </a:r>
          </a:p>
        </p:txBody>
      </p:sp>
      <p:pic>
        <p:nvPicPr>
          <p:cNvPr id="195" name="Screen Shot 2016-05-24 at 22.05.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60647" y="7268001"/>
            <a:ext cx="5356995" cy="1929113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>
            <a:off x="485449" y="3671182"/>
            <a:ext cx="11577965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random sampling: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effect en spreiding het grootste bij 20 huizen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spreiding verschilt niet significant tussen slechtste en beste mappen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verbetering en spreiding nemen af bij meer huizen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xfrm>
            <a:off x="457803" y="1094432"/>
            <a:ext cx="6145819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data/resultaten</a:t>
            </a:r>
          </a:p>
        </p:txBody>
      </p:sp>
      <p:sp>
        <p:nvSpPr>
          <p:cNvPr id="199" name="Shape 199"/>
          <p:cNvSpPr/>
          <p:nvPr/>
        </p:nvSpPr>
        <p:spPr>
          <a:xfrm>
            <a:off x="5535245" y="1094432"/>
            <a:ext cx="7169760" cy="85913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73887">
              <a:defRPr sz="5119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hill climber</a:t>
            </a:r>
          </a:p>
        </p:txBody>
      </p:sp>
      <p:sp>
        <p:nvSpPr>
          <p:cNvPr id="200" name="Shape 200"/>
          <p:cNvSpPr/>
          <p:nvPr/>
        </p:nvSpPr>
        <p:spPr>
          <a:xfrm>
            <a:off x="485449" y="2406797"/>
            <a:ext cx="1157796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100.000 runs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startmap: random &amp; scenario’s</a:t>
            </a:r>
          </a:p>
        </p:txBody>
      </p:sp>
      <p:sp>
        <p:nvSpPr>
          <p:cNvPr id="201" name="Shape 201"/>
          <p:cNvSpPr/>
          <p:nvPr/>
        </p:nvSpPr>
        <p:spPr>
          <a:xfrm>
            <a:off x="485449" y="4542940"/>
            <a:ext cx="1157796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46000"/>
              <a:buBlip>
                <a:blip r:embed="rId2"/>
              </a:buBlip>
            </a:lvl1pPr>
          </a:lstStyle>
          <a:p>
            <a:pPr/>
            <a:r>
              <a:t> huizen gecentreerd:</a:t>
            </a:r>
          </a:p>
        </p:txBody>
      </p:sp>
      <p:pic>
        <p:nvPicPr>
          <p:cNvPr id="202" name="7566480.0befor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51820" y="2145254"/>
            <a:ext cx="3884706" cy="3471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457803" y="1094432"/>
            <a:ext cx="6145819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data/resultaten</a:t>
            </a:r>
          </a:p>
        </p:txBody>
      </p:sp>
      <p:sp>
        <p:nvSpPr>
          <p:cNvPr id="205" name="Shape 205"/>
          <p:cNvSpPr/>
          <p:nvPr/>
        </p:nvSpPr>
        <p:spPr>
          <a:xfrm>
            <a:off x="5535245" y="1094432"/>
            <a:ext cx="7169760" cy="85913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73887">
              <a:defRPr sz="5119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hill climber</a:t>
            </a:r>
          </a:p>
        </p:txBody>
      </p:sp>
      <p:sp>
        <p:nvSpPr>
          <p:cNvPr id="206" name="Shape 206"/>
          <p:cNvSpPr/>
          <p:nvPr/>
        </p:nvSpPr>
        <p:spPr>
          <a:xfrm>
            <a:off x="485449" y="2406797"/>
            <a:ext cx="1157796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100.000 runs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startmap: random &amp; scenario’s</a:t>
            </a:r>
          </a:p>
        </p:txBody>
      </p:sp>
      <p:sp>
        <p:nvSpPr>
          <p:cNvPr id="207" name="Shape 207"/>
          <p:cNvSpPr/>
          <p:nvPr/>
        </p:nvSpPr>
        <p:spPr>
          <a:xfrm>
            <a:off x="485449" y="4542940"/>
            <a:ext cx="1157796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46000"/>
              <a:buBlip>
                <a:blip r:embed="rId2"/>
              </a:buBlip>
            </a:lvl1pPr>
          </a:lstStyle>
          <a:p>
            <a:pPr/>
            <a:r>
              <a:t> gelijke afstanden:</a:t>
            </a:r>
          </a:p>
        </p:txBody>
      </p:sp>
      <p:pic>
        <p:nvPicPr>
          <p:cNvPr id="208" name="11309430.0befor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41798" y="2127718"/>
            <a:ext cx="3884706" cy="3471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xfrm>
            <a:off x="457803" y="1094432"/>
            <a:ext cx="6145819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data/resultaten</a:t>
            </a:r>
          </a:p>
        </p:txBody>
      </p:sp>
      <p:sp>
        <p:nvSpPr>
          <p:cNvPr id="211" name="Shape 211"/>
          <p:cNvSpPr/>
          <p:nvPr/>
        </p:nvSpPr>
        <p:spPr>
          <a:xfrm>
            <a:off x="485449" y="2562139"/>
            <a:ext cx="11577965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100.000 runs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startmap: random &amp; scenario’s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</a:p>
        </p:txBody>
      </p:sp>
      <p:sp>
        <p:nvSpPr>
          <p:cNvPr id="212" name="Shape 212"/>
          <p:cNvSpPr/>
          <p:nvPr/>
        </p:nvSpPr>
        <p:spPr>
          <a:xfrm>
            <a:off x="5535245" y="1094432"/>
            <a:ext cx="7169760" cy="85913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73887">
              <a:defRPr sz="5119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simulated annealing</a:t>
            </a:r>
          </a:p>
        </p:txBody>
      </p:sp>
      <p:sp>
        <p:nvSpPr>
          <p:cNvPr id="213" name="Shape 213"/>
          <p:cNvSpPr/>
          <p:nvPr/>
        </p:nvSpPr>
        <p:spPr>
          <a:xfrm>
            <a:off x="485449" y="4805981"/>
            <a:ext cx="1157796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46000"/>
              <a:buBlip>
                <a:blip r:embed="rId2"/>
              </a:buBlip>
            </a:lvl1pPr>
          </a:lstStyle>
          <a:p>
            <a:pPr/>
            <a:r>
              <a:t> random sampling: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xfrm>
            <a:off x="457803" y="1094432"/>
            <a:ext cx="6145819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data/resultaten</a:t>
            </a:r>
          </a:p>
        </p:txBody>
      </p:sp>
      <p:sp>
        <p:nvSpPr>
          <p:cNvPr id="216" name="Shape 216"/>
          <p:cNvSpPr/>
          <p:nvPr/>
        </p:nvSpPr>
        <p:spPr>
          <a:xfrm>
            <a:off x="485449" y="2562139"/>
            <a:ext cx="11577965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100.000 runs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startmap: random &amp; scenario’s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</a:p>
        </p:txBody>
      </p:sp>
      <p:sp>
        <p:nvSpPr>
          <p:cNvPr id="217" name="Shape 217"/>
          <p:cNvSpPr/>
          <p:nvPr/>
        </p:nvSpPr>
        <p:spPr>
          <a:xfrm>
            <a:off x="5535245" y="1094432"/>
            <a:ext cx="7169760" cy="85913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73887">
              <a:defRPr sz="5119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simulated annealing</a:t>
            </a:r>
          </a:p>
        </p:txBody>
      </p:sp>
      <p:sp>
        <p:nvSpPr>
          <p:cNvPr id="218" name="Shape 218"/>
          <p:cNvSpPr/>
          <p:nvPr/>
        </p:nvSpPr>
        <p:spPr>
          <a:xfrm>
            <a:off x="485449" y="4805981"/>
            <a:ext cx="1157796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46000"/>
              <a:buBlip>
                <a:blip r:embed="rId2"/>
              </a:buBlip>
            </a:lvl1pPr>
          </a:lstStyle>
          <a:p>
            <a:pPr/>
            <a:r>
              <a:t> huizen gecentreerd:</a:t>
            </a:r>
          </a:p>
        </p:txBody>
      </p:sp>
      <p:pic>
        <p:nvPicPr>
          <p:cNvPr id="219" name="7566480.0befor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51820" y="2145254"/>
            <a:ext cx="3884707" cy="3471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0420_May_10_20bestof100_15456840.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0514" y="3055064"/>
            <a:ext cx="5672188" cy="5068306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>
            <p:ph type="title"/>
          </p:nvPr>
        </p:nvSpPr>
        <p:spPr>
          <a:xfrm>
            <a:off x="1084351" y="1094432"/>
            <a:ext cx="11099801" cy="859136"/>
          </a:xfrm>
          <a:prstGeom prst="rect">
            <a:avLst/>
          </a:prstGeom>
        </p:spPr>
        <p:txBody>
          <a:bodyPr/>
          <a:lstStyle>
            <a:lvl1pPr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introductie</a:t>
            </a:r>
          </a:p>
        </p:txBody>
      </p:sp>
      <p:sp>
        <p:nvSpPr>
          <p:cNvPr id="132" name="Shape 132"/>
          <p:cNvSpPr/>
          <p:nvPr/>
        </p:nvSpPr>
        <p:spPr>
          <a:xfrm>
            <a:off x="1712973" y="1988766"/>
            <a:ext cx="5049825" cy="720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3"/>
              </a:buBlip>
            </a:pPr>
            <a:r>
              <a:t> probleem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doel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theorie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aanpak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toestandsruimte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random sampling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hill climber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simulated annealing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heuristieken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scenario’s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data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conclusie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reflectie</a:t>
            </a:r>
          </a:p>
        </p:txBody>
      </p:sp>
      <p:sp>
        <p:nvSpPr>
          <p:cNvPr id="133" name="Shape 133"/>
          <p:cNvSpPr/>
          <p:nvPr/>
        </p:nvSpPr>
        <p:spPr>
          <a:xfrm>
            <a:off x="135782" y="1988766"/>
            <a:ext cx="655991" cy="720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3"/>
              </a:buBlip>
              <a:defRPr>
                <a:solidFill>
                  <a:srgbClr val="DCDEE0"/>
                </a:solidFill>
              </a:defRPr>
            </a:pPr>
            <a:r>
              <a:t>b</a:t>
            </a:r>
          </a:p>
          <a:p>
            <a:pPr marL="228600" indent="-228600" algn="l">
              <a:buSzPct val="46000"/>
              <a:buBlip>
                <a:blip r:embed="rId3"/>
              </a:buBlip>
              <a:defRPr>
                <a:solidFill>
                  <a:srgbClr val="DCDEE0"/>
                </a:solidFill>
              </a:defRPr>
            </a:pPr>
            <a:r>
              <a:t>b</a:t>
            </a:r>
          </a:p>
          <a:p>
            <a:pPr marL="228600" indent="-228600" algn="l">
              <a:buSzPct val="46000"/>
              <a:buBlip>
                <a:blip r:embed="rId3"/>
              </a:buBlip>
              <a:defRPr>
                <a:solidFill>
                  <a:srgbClr val="DCDEE0"/>
                </a:solidFill>
              </a:defRPr>
            </a:pPr>
            <a:r>
              <a:t>h</a:t>
            </a:r>
          </a:p>
          <a:p>
            <a:pPr marL="228600" indent="-228600" algn="l">
              <a:buSzPct val="46000"/>
              <a:buBlip>
                <a:blip r:embed="rId3"/>
              </a:buBlip>
              <a:defRPr>
                <a:solidFill>
                  <a:srgbClr val="DCDEE0"/>
                </a:solidFill>
              </a:defRPr>
            </a:pPr>
            <a:r>
              <a:t>b</a:t>
            </a:r>
          </a:p>
          <a:p>
            <a:pPr marL="228600" indent="-228600" algn="l">
              <a:buSzPct val="46000"/>
              <a:buBlip>
                <a:blip r:embed="rId3"/>
              </a:buBlip>
              <a:defRPr>
                <a:solidFill>
                  <a:srgbClr val="DCDEE0"/>
                </a:solidFill>
              </a:defRPr>
            </a:pPr>
            <a:r>
              <a:t>h</a:t>
            </a:r>
          </a:p>
          <a:p>
            <a:pPr marL="228600" indent="-228600" algn="l">
              <a:buSzPct val="46000"/>
              <a:buBlip>
                <a:blip r:embed="rId3"/>
              </a:buBlip>
              <a:defRPr>
                <a:solidFill>
                  <a:srgbClr val="DCDEE0"/>
                </a:solidFill>
              </a:defRPr>
            </a:pPr>
            <a:r>
              <a:t>j</a:t>
            </a:r>
          </a:p>
          <a:p>
            <a:pPr marL="228600" indent="-228600" algn="l">
              <a:buSzPct val="46000"/>
              <a:buBlip>
                <a:blip r:embed="rId3"/>
              </a:buBlip>
              <a:defRPr>
                <a:solidFill>
                  <a:srgbClr val="DCDEE0"/>
                </a:solidFill>
              </a:defRPr>
            </a:pPr>
            <a:r>
              <a:t>j</a:t>
            </a:r>
          </a:p>
          <a:p>
            <a:pPr marL="228600" indent="-228600" algn="l">
              <a:buSzPct val="46000"/>
              <a:buBlip>
                <a:blip r:embed="rId3"/>
              </a:buBlip>
              <a:defRPr>
                <a:solidFill>
                  <a:srgbClr val="DCDEE0"/>
                </a:solidFill>
              </a:defRPr>
            </a:pPr>
            <a:r>
              <a:t>b</a:t>
            </a:r>
          </a:p>
          <a:p>
            <a:pPr marL="228600" indent="-228600" algn="l">
              <a:buSzPct val="46000"/>
              <a:buBlip>
                <a:blip r:embed="rId3"/>
              </a:buBlip>
              <a:defRPr>
                <a:solidFill>
                  <a:srgbClr val="DCDEE0"/>
                </a:solidFill>
              </a:defRPr>
            </a:pPr>
            <a:r>
              <a:t>h</a:t>
            </a:r>
          </a:p>
          <a:p>
            <a:pPr marL="228600" indent="-228600" algn="l">
              <a:buSzPct val="46000"/>
              <a:buBlip>
                <a:blip r:embed="rId3"/>
              </a:buBlip>
              <a:defRPr>
                <a:solidFill>
                  <a:srgbClr val="DCDEE0"/>
                </a:solidFill>
              </a:defRPr>
            </a:pPr>
            <a:r>
              <a:t>h</a:t>
            </a:r>
          </a:p>
          <a:p>
            <a:pPr marL="228600" indent="-228600" algn="l">
              <a:buSzPct val="46000"/>
              <a:buBlip>
                <a:blip r:embed="rId3"/>
              </a:buBlip>
              <a:defRPr>
                <a:solidFill>
                  <a:srgbClr val="DCDEE0"/>
                </a:solidFill>
              </a:defRPr>
            </a:pPr>
            <a:r>
              <a:t>j</a:t>
            </a:r>
          </a:p>
          <a:p>
            <a:pPr marL="228600" indent="-228600" algn="l">
              <a:buSzPct val="46000"/>
              <a:buBlip>
                <a:blip r:embed="rId3"/>
              </a:buBlip>
              <a:defRPr>
                <a:solidFill>
                  <a:srgbClr val="DCDEE0"/>
                </a:solidFill>
              </a:defRPr>
            </a:pPr>
            <a:r>
              <a:t>b</a:t>
            </a:r>
          </a:p>
          <a:p>
            <a:pPr marL="228600" indent="-228600" algn="l">
              <a:buSzPct val="46000"/>
              <a:buBlip>
                <a:blip r:embed="rId3"/>
              </a:buBlip>
              <a:defRPr>
                <a:solidFill>
                  <a:srgbClr val="DCDEE0"/>
                </a:solidFill>
              </a:defRPr>
            </a:pPr>
            <a:r>
              <a:t>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xfrm>
            <a:off x="457803" y="1094432"/>
            <a:ext cx="6145819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data/resultaten</a:t>
            </a:r>
          </a:p>
        </p:txBody>
      </p:sp>
      <p:sp>
        <p:nvSpPr>
          <p:cNvPr id="222" name="Shape 222"/>
          <p:cNvSpPr/>
          <p:nvPr/>
        </p:nvSpPr>
        <p:spPr>
          <a:xfrm>
            <a:off x="485449" y="2562139"/>
            <a:ext cx="11577965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100.000 runs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startmap: random &amp; scenario’s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</a:p>
        </p:txBody>
      </p:sp>
      <p:sp>
        <p:nvSpPr>
          <p:cNvPr id="223" name="Shape 223"/>
          <p:cNvSpPr/>
          <p:nvPr/>
        </p:nvSpPr>
        <p:spPr>
          <a:xfrm>
            <a:off x="5535245" y="1094432"/>
            <a:ext cx="7169760" cy="85913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73887">
              <a:defRPr sz="5119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simulated annealing</a:t>
            </a:r>
          </a:p>
        </p:txBody>
      </p:sp>
      <p:sp>
        <p:nvSpPr>
          <p:cNvPr id="224" name="Shape 224"/>
          <p:cNvSpPr/>
          <p:nvPr/>
        </p:nvSpPr>
        <p:spPr>
          <a:xfrm>
            <a:off x="485449" y="4805981"/>
            <a:ext cx="1157796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46000"/>
              <a:buBlip>
                <a:blip r:embed="rId2"/>
              </a:buBlip>
            </a:lvl1pPr>
          </a:lstStyle>
          <a:p>
            <a:pPr/>
            <a:r>
              <a:t> gelijke verdeling:</a:t>
            </a:r>
          </a:p>
        </p:txBody>
      </p:sp>
      <p:pic>
        <p:nvPicPr>
          <p:cNvPr id="225" name="11309430.0befor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41798" y="2127718"/>
            <a:ext cx="3884706" cy="3471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xfrm>
            <a:off x="4456024" y="1094432"/>
            <a:ext cx="6145819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conclusie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4876889" y="1094432"/>
            <a:ext cx="6145819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discussie</a:t>
            </a:r>
          </a:p>
        </p:txBody>
      </p:sp>
      <p:sp>
        <p:nvSpPr>
          <p:cNvPr id="230" name="Shape 230"/>
          <p:cNvSpPr/>
          <p:nvPr/>
        </p:nvSpPr>
        <p:spPr>
          <a:xfrm>
            <a:off x="485449" y="2835189"/>
            <a:ext cx="11577965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vervolg onderzoek gefocust op plaatsing water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water verbeterd waarde meer dan algoritmes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sociale waarde constraints meenemen</a:t>
            </a:r>
          </a:p>
        </p:txBody>
      </p:sp>
      <p:sp>
        <p:nvSpPr>
          <p:cNvPr id="231" name="Shape 231"/>
          <p:cNvSpPr/>
          <p:nvPr/>
        </p:nvSpPr>
        <p:spPr>
          <a:xfrm>
            <a:off x="223256" y="5644410"/>
            <a:ext cx="12558288" cy="3899587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24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223256" y="5644410"/>
            <a:ext cx="12558288" cy="3899587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234" name="Screen Shot 2016-05-24 at 22.57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03" y="-1"/>
            <a:ext cx="12971794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7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2" dur="24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1"/>
      <p:bldP build="whole" bldLvl="1" animBg="1" rev="0" advAuto="0" spid="233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952499" y="1094432"/>
            <a:ext cx="11099801" cy="859136"/>
          </a:xfrm>
          <a:prstGeom prst="rect">
            <a:avLst/>
          </a:prstGeom>
        </p:spPr>
        <p:txBody>
          <a:bodyPr/>
          <a:lstStyle>
            <a:lvl1pPr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probleem</a:t>
            </a:r>
          </a:p>
        </p:txBody>
      </p:sp>
      <p:sp>
        <p:nvSpPr>
          <p:cNvPr id="136" name="Shape 136"/>
          <p:cNvSpPr/>
          <p:nvPr/>
        </p:nvSpPr>
        <p:spPr>
          <a:xfrm>
            <a:off x="2414415" y="2355620"/>
            <a:ext cx="11577965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fictieve woonwijk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huizen en water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verschillende typen huizen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plattegronden voor 20, 40 en 60 huizen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waardebereking: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totale minimale free space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totale financiële waarde (!focus!)</a:t>
            </a:r>
          </a:p>
        </p:txBody>
      </p:sp>
      <p:pic>
        <p:nvPicPr>
          <p:cNvPr id="137" name="Screen Shot 2016-05-24 at 12.41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418" y="6681973"/>
            <a:ext cx="12333964" cy="19493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952500" y="1094432"/>
            <a:ext cx="11099801" cy="859136"/>
          </a:xfrm>
          <a:prstGeom prst="rect">
            <a:avLst/>
          </a:prstGeom>
        </p:spPr>
        <p:txBody>
          <a:bodyPr/>
          <a:lstStyle>
            <a:lvl1pPr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doel</a:t>
            </a:r>
          </a:p>
        </p:txBody>
      </p:sp>
      <p:sp>
        <p:nvSpPr>
          <p:cNvPr id="140" name="Shape 140"/>
          <p:cNvSpPr/>
          <p:nvPr/>
        </p:nvSpPr>
        <p:spPr>
          <a:xfrm>
            <a:off x="2203983" y="2373004"/>
            <a:ext cx="11577964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2 plattegronden voor 20, 40 en 60 huizen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optimale minimale vrij ruimte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optimale financiële waarde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xfrm>
            <a:off x="5683548" y="1094432"/>
            <a:ext cx="2345088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theorie</a:t>
            </a:r>
          </a:p>
        </p:txBody>
      </p:sp>
      <p:sp>
        <p:nvSpPr>
          <p:cNvPr id="143" name="Shape 143"/>
          <p:cNvSpPr/>
          <p:nvPr/>
        </p:nvSpPr>
        <p:spPr>
          <a:xfrm>
            <a:off x="3238610" y="2194760"/>
            <a:ext cx="11577965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closest pair of points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—&gt; nearest neighbour search</a:t>
            </a:r>
          </a:p>
          <a:p>
            <a:pPr algn="l"/>
          </a:p>
          <a:p>
            <a:pPr algn="l"/>
            <a:r>
              <a:t>—&gt;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linear search (gebruiken wij)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divide and conquer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5329856" y="1094432"/>
            <a:ext cx="2345088" cy="859136"/>
          </a:xfrm>
          <a:prstGeom prst="rect">
            <a:avLst/>
          </a:prstGeom>
        </p:spPr>
        <p:txBody>
          <a:bodyPr/>
          <a:lstStyle>
            <a:lvl1pPr algn="l" defTabSz="373887">
              <a:defRPr b="1" sz="5119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aanpak</a:t>
            </a:r>
          </a:p>
        </p:txBody>
      </p:sp>
      <p:sp>
        <p:nvSpPr>
          <p:cNvPr id="146" name="Shape 146"/>
          <p:cNvSpPr/>
          <p:nvPr/>
        </p:nvSpPr>
        <p:spPr>
          <a:xfrm>
            <a:off x="1449932" y="2083767"/>
            <a:ext cx="11577965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complexiteit —&gt; toestandsruimte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geldige mappen genereren (iteratief)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random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scenario’s hardcoded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heuristieken op startmappen loslaten (constructief)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3693937" y="1094432"/>
            <a:ext cx="5616927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toestandsruimte</a:t>
            </a:r>
          </a:p>
        </p:txBody>
      </p:sp>
      <p:sp>
        <p:nvSpPr>
          <p:cNvPr id="149" name="Shape 149"/>
          <p:cNvSpPr/>
          <p:nvPr/>
        </p:nvSpPr>
        <p:spPr>
          <a:xfrm>
            <a:off x="1221963" y="2089270"/>
            <a:ext cx="11577965" cy="6654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complexiteit van het probleem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verzameling mogelijke plattegronden</a:t>
            </a:r>
          </a:p>
          <a:p>
            <a:pPr algn="l"/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benadering ondergrens: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grid met voldoende free space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aantal mogelijkheden map indelen (20 maisons)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—&gt; combinatie(86, 20) =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1.4*1029</a:t>
            </a:r>
          </a:p>
          <a:p>
            <a:pPr algn="l"/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benadering bovengrens: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beschikbare opp. excl. water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maison’s &gt; bungalows &gt; eengezinswoningen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—&gt;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2.44*1031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3917281" y="1094432"/>
            <a:ext cx="5170237" cy="859136"/>
          </a:xfrm>
          <a:prstGeom prst="rect">
            <a:avLst/>
          </a:prstGeom>
        </p:spPr>
        <p:txBody>
          <a:bodyPr/>
          <a:lstStyle>
            <a:lvl1pPr algn="l" defTabSz="344677">
              <a:defRPr b="1" sz="4719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random sampling</a:t>
            </a:r>
          </a:p>
        </p:txBody>
      </p:sp>
      <p:sp>
        <p:nvSpPr>
          <p:cNvPr id="152" name="Shape 152"/>
          <p:cNvSpPr/>
          <p:nvPr/>
        </p:nvSpPr>
        <p:spPr>
          <a:xfrm>
            <a:off x="1976014" y="2089544"/>
            <a:ext cx="11577965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stukken water: 1, 2, 3, 4 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ratio water: random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positie huis: random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—&gt; </a:t>
            </a:r>
            <a:r>
              <a:rPr b="1" i="1" sz="3100">
                <a:latin typeface="Helvetica"/>
                <a:ea typeface="Helvetica"/>
                <a:cs typeface="Helvetica"/>
                <a:sym typeface="Helvetica"/>
              </a:rPr>
              <a:t>restricted random sampling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runs: 100.000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bewaar de beste, slechte en gemiddelde map</a:t>
            </a:r>
          </a:p>
        </p:txBody>
      </p:sp>
      <p:pic>
        <p:nvPicPr>
          <p:cNvPr id="153" name="0405_May_10_60bestof100_29910180.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81255" y="5869146"/>
            <a:ext cx="3915120" cy="3498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0420_May_10_20bestof100_15456840.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9080" y="5869146"/>
            <a:ext cx="3915121" cy="3498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30168" y="5869146"/>
            <a:ext cx="3915120" cy="3498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1"/>
      <p:bldP build="whole" bldLvl="1" animBg="1" rev="0" advAuto="0" spid="153" grpId="3"/>
      <p:bldP build="whole" bldLvl="1" animBg="1" rev="0" advAuto="0" spid="155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xfrm>
            <a:off x="4717942" y="1094432"/>
            <a:ext cx="3739010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hill climber</a:t>
            </a:r>
          </a:p>
        </p:txBody>
      </p:sp>
      <p:sp>
        <p:nvSpPr>
          <p:cNvPr id="158" name="Shape 158"/>
          <p:cNvSpPr/>
          <p:nvPr/>
        </p:nvSpPr>
        <p:spPr>
          <a:xfrm>
            <a:off x="2078597" y="1891793"/>
            <a:ext cx="11577964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input: startmap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itereert over huizen hierin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mutatie: 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random geldige positie 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random verschuiving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doorvoeren wanneer waarde vermeerderd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lokaal vs globaal optimum</a:t>
            </a:r>
          </a:p>
        </p:txBody>
      </p:sp>
      <p:pic>
        <p:nvPicPr>
          <p:cNvPr id="159" name="0420_May_10_20bestof100_15456840.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080" y="5869146"/>
            <a:ext cx="3915121" cy="3498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0420_May_10_20bestof100_15456840.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73432" y="5869146"/>
            <a:ext cx="3915121" cy="3498302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/>
        </p:nvSpPr>
        <p:spPr>
          <a:xfrm>
            <a:off x="5630283" y="7613086"/>
            <a:ext cx="191432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  <p:bldP build="whole" bldLvl="1" animBg="1" rev="0" advAuto="0" spid="160" grpId="2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