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92934"/>
        </a:fontRef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FDD"/>
          </a:solidFill>
        </a:fill>
      </a:tcStyle>
    </a:wholeTbl>
    <a:band2H>
      <a:tcTxStyle b="def" i="def"/>
      <a:tcStyle>
        <a:tcBdr/>
        <a:fill>
          <a:solidFill>
            <a:srgbClr val="EEF0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92934"/>
        </a:fontRef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0"/>
          </a:solidFill>
        </a:fill>
      </a:tcStyle>
    </a:wholeTbl>
    <a:band2H>
      <a:tcTxStyle b="def" i="def"/>
      <a:tcStyle>
        <a:tcBdr/>
        <a:fill>
          <a:solidFill>
            <a:srgbClr val="EB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92934"/>
        </a:fontRef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ECD"/>
          </a:solidFill>
        </a:fill>
      </a:tcStyle>
    </a:wholeTbl>
    <a:band2H>
      <a:tcTxStyle b="def" i="def"/>
      <a:tcStyle>
        <a:tcBdr/>
        <a:fill>
          <a:solidFill>
            <a:srgbClr val="EB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92934"/>
        </a:fontRef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92934"/>
        </a:fontRef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92934"/>
        </a:fontRef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92934"/>
        </a:fontRef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solidFill>
            <a:srgbClr val="29293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92934"/>
        </a:fontRef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solidFill>
            <a:srgbClr val="292934">
              <a:alpha val="20000"/>
            </a:srgbClr>
          </a:solidFill>
        </a:fill>
      </a:tcStyle>
    </a:firstCol>
    <a:lastRow>
      <a:tcTxStyle b="on" i="off">
        <a:fontRef idx="minor">
          <a:srgbClr val="292934"/>
        </a:fontRef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508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92934"/>
        </a:fontRef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292934"/>
        </a:solidFill>
        <a:latin typeface="+mn-lt"/>
        <a:ea typeface="+mn-ea"/>
        <a:cs typeface="+mn-cs"/>
        <a:sym typeface="Arial"/>
      </a:defRPr>
    </a:lvl1pPr>
    <a:lvl2pPr indent="228600" latinLnBrk="0">
      <a:defRPr sz="1200">
        <a:solidFill>
          <a:srgbClr val="292934"/>
        </a:solidFill>
        <a:latin typeface="+mn-lt"/>
        <a:ea typeface="+mn-ea"/>
        <a:cs typeface="+mn-cs"/>
        <a:sym typeface="Arial"/>
      </a:defRPr>
    </a:lvl2pPr>
    <a:lvl3pPr indent="457200" latinLnBrk="0">
      <a:defRPr sz="1200">
        <a:solidFill>
          <a:srgbClr val="292934"/>
        </a:solidFill>
        <a:latin typeface="+mn-lt"/>
        <a:ea typeface="+mn-ea"/>
        <a:cs typeface="+mn-cs"/>
        <a:sym typeface="Arial"/>
      </a:defRPr>
    </a:lvl3pPr>
    <a:lvl4pPr indent="685800" latinLnBrk="0">
      <a:defRPr sz="1200">
        <a:solidFill>
          <a:srgbClr val="292934"/>
        </a:solidFill>
        <a:latin typeface="+mn-lt"/>
        <a:ea typeface="+mn-ea"/>
        <a:cs typeface="+mn-cs"/>
        <a:sym typeface="Arial"/>
      </a:defRPr>
    </a:lvl4pPr>
    <a:lvl5pPr indent="914400" latinLnBrk="0">
      <a:defRPr sz="1200">
        <a:solidFill>
          <a:srgbClr val="292934"/>
        </a:solidFill>
        <a:latin typeface="+mn-lt"/>
        <a:ea typeface="+mn-ea"/>
        <a:cs typeface="+mn-cs"/>
        <a:sym typeface="Arial"/>
      </a:defRPr>
    </a:lvl5pPr>
    <a:lvl6pPr indent="1143000" latinLnBrk="0">
      <a:defRPr sz="1200">
        <a:solidFill>
          <a:srgbClr val="292934"/>
        </a:solidFill>
        <a:latin typeface="+mn-lt"/>
        <a:ea typeface="+mn-ea"/>
        <a:cs typeface="+mn-cs"/>
        <a:sym typeface="Arial"/>
      </a:defRPr>
    </a:lvl6pPr>
    <a:lvl7pPr indent="1371600" latinLnBrk="0">
      <a:defRPr sz="1200">
        <a:solidFill>
          <a:srgbClr val="292934"/>
        </a:solidFill>
        <a:latin typeface="+mn-lt"/>
        <a:ea typeface="+mn-ea"/>
        <a:cs typeface="+mn-cs"/>
        <a:sym typeface="Arial"/>
      </a:defRPr>
    </a:lvl7pPr>
    <a:lvl8pPr indent="1600200" latinLnBrk="0">
      <a:defRPr sz="1200">
        <a:solidFill>
          <a:srgbClr val="292934"/>
        </a:solidFill>
        <a:latin typeface="+mn-lt"/>
        <a:ea typeface="+mn-ea"/>
        <a:cs typeface="+mn-cs"/>
        <a:sym typeface="Arial"/>
      </a:defRPr>
    </a:lvl8pPr>
    <a:lvl9pPr indent="1828800" latinLnBrk="0">
      <a:defRPr sz="1200">
        <a:solidFill>
          <a:srgbClr val="292934"/>
        </a:solid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/>
          <a:lstStyle>
            <a:lvl1pPr>
              <a:defRPr cap="all" sz="54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685799" y="3398519"/>
            <a:ext cx="7848601" cy="1590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6629400" y="609600"/>
            <a:ext cx="2057400" cy="5867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457200" y="609600"/>
            <a:ext cx="6019800" cy="5867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solidFill>
          <a:srgbClr val="D253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722312" y="2362200"/>
            <a:ext cx="7772401" cy="2200275"/>
          </a:xfrm>
          <a:prstGeom prst="rect">
            <a:avLst/>
          </a:prstGeom>
        </p:spPr>
        <p:txBody>
          <a:bodyPr anchor="b"/>
          <a:lstStyle>
            <a:lvl1pPr>
              <a:defRPr cap="all" sz="4800">
                <a:solidFill>
                  <a:srgbClr val="F3F2D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722312" y="4626864"/>
            <a:ext cx="7772401" cy="15001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/>
        </p:nvSpPr>
        <p:spPr>
          <a:xfrm>
            <a:off x="731519" y="4599431"/>
            <a:ext cx="7848601" cy="1590"/>
          </a:xfrm>
          <a:prstGeom prst="line">
            <a:avLst/>
          </a:prstGeom>
          <a:ln w="19050">
            <a:solidFill>
              <a:srgbClr val="F3F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457200" y="1673351"/>
            <a:ext cx="4038600" cy="471830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487680" indent="-213360">
              <a:spcBef>
                <a:spcPts val="600"/>
              </a:spcBef>
              <a:defRPr sz="2800"/>
            </a:lvl2pPr>
            <a:lvl3pPr marL="804672" indent="-256032">
              <a:spcBef>
                <a:spcPts val="600"/>
              </a:spcBef>
              <a:defRPr sz="2800"/>
            </a:lvl3pPr>
            <a:lvl4pPr marL="1107439" indent="-284480">
              <a:spcBef>
                <a:spcPts val="600"/>
              </a:spcBef>
              <a:defRPr sz="2800"/>
            </a:lvl4pPr>
            <a:lvl5pPr marL="1264919" indent="-21336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457200" y="1676400"/>
            <a:ext cx="3931921" cy="63976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1pPr>
            <a:lvl2pPr marL="0" indent="4572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2pPr>
            <a:lvl3pPr marL="0" indent="9144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3pPr>
            <a:lvl4pPr marL="0" indent="13716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4pPr>
            <a:lvl5pPr marL="0" indent="18288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754879" y="1676400"/>
            <a:ext cx="3931921" cy="639763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pPr>
          </a:p>
        </p:txBody>
      </p:sp>
      <p:sp>
        <p:nvSpPr>
          <p:cNvPr id="54" name="Shape 54"/>
          <p:cNvSpPr/>
          <p:nvPr/>
        </p:nvSpPr>
        <p:spPr>
          <a:xfrm flipH="1">
            <a:off x="4571999" y="1691640"/>
            <a:ext cx="796" cy="4709160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457200" y="792079"/>
            <a:ext cx="2139696" cy="1261874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2971800" y="792079"/>
            <a:ext cx="5715000" cy="5577842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483325" indent="-209005">
              <a:spcBef>
                <a:spcPts val="700"/>
              </a:spcBef>
              <a:defRPr sz="3200"/>
            </a:lvl2pPr>
            <a:lvl3pPr marL="792480" indent="-243840">
              <a:spcBef>
                <a:spcPts val="700"/>
              </a:spcBef>
              <a:defRPr sz="3200"/>
            </a:lvl3pPr>
            <a:lvl4pPr marL="1115567" indent="-292608">
              <a:spcBef>
                <a:spcPts val="700"/>
              </a:spcBef>
              <a:defRPr sz="3200"/>
            </a:lvl4pPr>
            <a:lvl5pPr marL="1271016" indent="-219456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/>
          <p:nvPr>
            <p:ph type="body" sz="quarter" idx="13"/>
          </p:nvPr>
        </p:nvSpPr>
        <p:spPr>
          <a:xfrm>
            <a:off x="457201" y="2130551"/>
            <a:ext cx="2139697" cy="424361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80" name="Shape 80"/>
          <p:cNvSpPr/>
          <p:nvPr/>
        </p:nvSpPr>
        <p:spPr>
          <a:xfrm flipH="1">
            <a:off x="2775009" y="792079"/>
            <a:ext cx="1590" cy="5577841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457200" y="792480"/>
            <a:ext cx="2142681" cy="126492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Shape 89"/>
          <p:cNvSpPr/>
          <p:nvPr>
            <p:ph type="pic" idx="13"/>
          </p:nvPr>
        </p:nvSpPr>
        <p:spPr>
          <a:xfrm>
            <a:off x="2858610" y="838200"/>
            <a:ext cx="5904390" cy="5500458"/>
          </a:xfrm>
          <a:prstGeom prst="rect">
            <a:avLst/>
          </a:prstGeom>
          <a:ln w="76200">
            <a:solidFill>
              <a:srgbClr val="FFFFFF"/>
            </a:solidFill>
            <a:miter lim="800000"/>
          </a:ln>
          <a:effectLst>
            <a:outerShdw sx="100000" sy="100000" kx="0" ky="0" algn="b" rotWithShape="0" blurRad="50800" dist="12700" dir="5400000">
              <a:srgbClr val="000000">
                <a:alpha val="58999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7620000" y="38468"/>
            <a:ext cx="301908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D2533C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D2533C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D2533C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D2533C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D2533C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D2533C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D2533C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D2533C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D2533C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82879" marR="0" indent="-18287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+mn-lt"/>
          <a:ea typeface="+mn-ea"/>
          <a:cs typeface="+mn-cs"/>
          <a:sym typeface="Arial"/>
        </a:defRPr>
      </a:lvl1pPr>
      <a:lvl2pPr marL="493775" marR="0" indent="-21945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+mn-lt"/>
          <a:ea typeface="+mn-ea"/>
          <a:cs typeface="+mn-cs"/>
          <a:sym typeface="Arial"/>
        </a:defRPr>
      </a:lvl2pPr>
      <a:lvl3pPr marL="792479" marR="0" indent="-2438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9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+mn-lt"/>
          <a:ea typeface="+mn-ea"/>
          <a:cs typeface="+mn-cs"/>
          <a:sym typeface="Arial"/>
        </a:defRPr>
      </a:lvl3pPr>
      <a:lvl4pPr marL="109727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+mn-lt"/>
          <a:ea typeface="+mn-ea"/>
          <a:cs typeface="+mn-cs"/>
          <a:sym typeface="Arial"/>
        </a:defRPr>
      </a:lvl4pPr>
      <a:lvl5pPr marL="1286691" marR="0" indent="-235131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+mn-lt"/>
          <a:ea typeface="+mn-ea"/>
          <a:cs typeface="+mn-cs"/>
          <a:sym typeface="Arial"/>
        </a:defRPr>
      </a:lvl5pPr>
      <a:lvl6pPr marL="152634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+mn-lt"/>
          <a:ea typeface="+mn-ea"/>
          <a:cs typeface="+mn-cs"/>
          <a:sym typeface="Arial"/>
        </a:defRPr>
      </a:lvl6pPr>
      <a:lvl7pPr marL="170922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+mn-lt"/>
          <a:ea typeface="+mn-ea"/>
          <a:cs typeface="+mn-cs"/>
          <a:sym typeface="Arial"/>
        </a:defRPr>
      </a:lvl7pPr>
      <a:lvl8pPr marL="189210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+mn-lt"/>
          <a:ea typeface="+mn-ea"/>
          <a:cs typeface="+mn-cs"/>
          <a:sym typeface="Arial"/>
        </a:defRPr>
      </a:lvl8pPr>
      <a:lvl9pPr marL="207498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Heuristieken</a:t>
            </a:r>
          </a:p>
        </p:txBody>
      </p:sp>
      <p:sp>
        <p:nvSpPr>
          <p:cNvPr id="119" name="Shape 11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Amstelhaege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	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 – y verhouding tussen 1:1 en 1:4</a:t>
            </a:r>
          </a:p>
          <a:p>
            <a:pPr/>
            <a:r>
              <a:t>1, 2 ,3 of 4 stukken water</a:t>
            </a:r>
          </a:p>
          <a:p>
            <a:pPr/>
            <a:r>
              <a:t>20% is water = 4800 m2</a:t>
            </a:r>
          </a:p>
          <a:p>
            <a:pPr/>
            <a:r>
              <a:t>Bij verhouding 1 – 4 en 1 stuk water minimale x = 34.5</a:t>
            </a:r>
          </a:p>
          <a:p>
            <a:pPr/>
            <a:r>
              <a:t>Y = 4800/34.5 </a:t>
            </a:r>
          </a:p>
          <a:p>
            <a:pPr/>
            <a:r>
              <a:t>Snel programma geschreven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719" y="1575741"/>
            <a:ext cx="5557987" cy="4993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 uitkomsten die afgerond op 0.0 of 0.5 eindigen</a:t>
            </a:r>
          </a:p>
          <a:p>
            <a:pPr/>
            <a:r>
              <a:t>In theorie ook mogelijk voor 2, 3 en 4 stukken water</a:t>
            </a:r>
          </a:p>
          <a:p>
            <a:pPr/>
            <a:r>
              <a:t>Vragen ons af of dit nut heeft/nodig 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 van aanpak	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Programma schrijven om grid te maken en te vullen met 5 verschillende waardes (3 soorten huizen, water, vrij ruimte)</a:t>
            </a:r>
          </a:p>
          <a:p>
            <a:pPr/>
            <a:r>
              <a:t>Verschillende scenario’s schrijven </a:t>
            </a:r>
          </a:p>
          <a:p>
            <a:pPr/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leggen constraints aan het programma op.</a:t>
            </a:r>
          </a:p>
          <a:p>
            <a:pPr/>
            <a:r>
              <a:t>Verschillende scenario’s runnen</a:t>
            </a:r>
          </a:p>
          <a:p>
            <a:pPr/>
            <a:r>
              <a:t>output vergelijken</a:t>
            </a:r>
          </a:p>
          <a:p>
            <a:pPr/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resulteert in karaktereigenschappen beste indeling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Scenario’s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Maison’s zo ver mogelijk uit elkaar plaatsen</a:t>
            </a:r>
          </a:p>
          <a:p>
            <a:pPr/>
            <a:r>
              <a:t>Gelijke verdeling tussen alle huizen</a:t>
            </a:r>
          </a:p>
          <a:p>
            <a:pPr/>
            <a:r>
              <a:t>Kleine huizen aan de rand, maisons midden</a:t>
            </a:r>
          </a:p>
          <a:p>
            <a:pPr/>
            <a:r>
              <a:t>Huissoort met grootste toegvoegde waarde voor vrije ruimte in het midden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Hotel_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772" y="0"/>
            <a:ext cx="870065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322505" y="713669"/>
            <a:ext cx="2610407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solidFill>
                  <a:srgbClr val="E87EEC"/>
                </a:solidFill>
                <a:effectLst>
                  <a:outerShdw sx="100000" sy="100000" kx="0" ky="0" algn="b" rotWithShape="0" blurRad="12700" dist="63500" dir="18900000">
                    <a:srgbClr val="000000"/>
                  </a:outerShdw>
                </a:effectLst>
              </a:defRPr>
            </a:lvl1pPr>
          </a:lstStyle>
          <a:p>
            <a:pPr/>
            <a:r>
              <a:t>$HabboHotel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s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5622" y="2017960"/>
            <a:ext cx="3657601" cy="203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7294805" y="1831269"/>
            <a:ext cx="1758031" cy="1042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300">
                <a:solidFill>
                  <a:srgbClr val="797D32"/>
                </a:solidFill>
                <a:effectLst>
                  <a:outerShdw sx="100000" sy="100000" kx="0" ky="0" algn="b" rotWithShape="0" blurRad="12700" dist="63500" dir="18900000">
                    <a:srgbClr val="BEBEBE"/>
                  </a:outerShdw>
                </a:effectLst>
              </a:defRPr>
            </a:lvl1pPr>
          </a:lstStyle>
          <a:p>
            <a:pPr/>
            <a:r>
              <a:t>maarten</a:t>
            </a:r>
          </a:p>
        </p:txBody>
      </p:sp>
      <p:sp>
        <p:nvSpPr>
          <p:cNvPr id="126" name="Shape 126"/>
          <p:cNvSpPr/>
          <p:nvPr/>
        </p:nvSpPr>
        <p:spPr>
          <a:xfrm>
            <a:off x="2570405" y="5450769"/>
            <a:ext cx="1758031" cy="1042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300">
                <a:solidFill>
                  <a:srgbClr val="A1252D"/>
                </a:solidFill>
                <a:effectLst>
                  <a:outerShdw sx="100000" sy="100000" kx="0" ky="0" algn="b" rotWithShape="0" blurRad="12700" dist="63500" dir="18900000">
                    <a:srgbClr val="C9C9C9"/>
                  </a:outerShdw>
                </a:effectLst>
              </a:defRPr>
            </a:lvl1pPr>
          </a:lstStyle>
          <a:p>
            <a:pPr/>
            <a:r>
              <a:t>maarten</a:t>
            </a:r>
          </a:p>
        </p:txBody>
      </p:sp>
      <p:sp>
        <p:nvSpPr>
          <p:cNvPr id="127" name="Shape 127"/>
          <p:cNvSpPr/>
          <p:nvPr/>
        </p:nvSpPr>
        <p:spPr>
          <a:xfrm>
            <a:off x="3578447" y="370566"/>
            <a:ext cx="809363" cy="867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>
                <a:solidFill>
                  <a:srgbClr val="BD2A0E"/>
                </a:solidFill>
                <a:effectLst>
                  <a:outerShdw sx="100000" sy="100000" kx="0" ky="0" algn="b" rotWithShape="0" blurRad="12700" dist="63500" dir="18900000">
                    <a:srgbClr val="C4C4C4"/>
                  </a:outerShdw>
                </a:effectLst>
              </a:defRPr>
            </a:lvl1pPr>
          </a:lstStyle>
          <a:p>
            <a:pPr/>
            <a:r>
              <a:t>julia</a:t>
            </a:r>
          </a:p>
        </p:txBody>
      </p:sp>
      <p:sp>
        <p:nvSpPr>
          <p:cNvPr id="128" name="Shape 128"/>
          <p:cNvSpPr/>
          <p:nvPr/>
        </p:nvSpPr>
        <p:spPr>
          <a:xfrm flipV="1">
            <a:off x="3352800" y="4110693"/>
            <a:ext cx="1270000" cy="1270001"/>
          </a:xfrm>
          <a:prstGeom prst="line">
            <a:avLst/>
          </a:prstGeom>
          <a:ln w="2642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Shape 129"/>
          <p:cNvSpPr/>
          <p:nvPr/>
        </p:nvSpPr>
        <p:spPr>
          <a:xfrm flipH="1" flipV="1">
            <a:off x="4190727" y="801567"/>
            <a:ext cx="762546" cy="1148352"/>
          </a:xfrm>
          <a:prstGeom prst="line">
            <a:avLst/>
          </a:prstGeom>
          <a:ln w="2642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Shape 130"/>
          <p:cNvSpPr/>
          <p:nvPr/>
        </p:nvSpPr>
        <p:spPr>
          <a:xfrm flipH="1">
            <a:off x="6635771" y="2490808"/>
            <a:ext cx="1282657" cy="406541"/>
          </a:xfrm>
          <a:prstGeom prst="line">
            <a:avLst/>
          </a:prstGeom>
          <a:ln w="2642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919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1022"/>
            <a:ext cx="9144000" cy="5555956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2463800" y="190500"/>
            <a:ext cx="6418015" cy="1270000"/>
          </a:xfrm>
          <a:prstGeom prst="rect">
            <a:avLst/>
          </a:prstGeom>
          <a:solidFill>
            <a:srgbClr val="FFFFFF"/>
          </a:solidFill>
          <a:ln w="26425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>
            <a:off x="2849805" y="675569"/>
            <a:ext cx="5876093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solidFill>
                  <a:srgbClr val="FB6AFF"/>
                </a:solidFill>
              </a:defRPr>
            </a:lvl1pPr>
          </a:lstStyle>
          <a:p>
            <a:pPr/>
            <a:r>
              <a:t>habbo airlines @ your service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Case: Amstelhaege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700"/>
              </a:spcBef>
              <a:defRPr sz="3200"/>
            </a:pPr>
            <a:r>
              <a:t>Woonwijk</a:t>
            </a:r>
          </a:p>
          <a:p>
            <a:pPr>
              <a:spcBef>
                <a:spcPts val="700"/>
              </a:spcBef>
              <a:defRPr sz="3200"/>
            </a:pPr>
            <a:r>
              <a:t>Oneindige mogelijkheden</a:t>
            </a:r>
          </a:p>
          <a:p>
            <a:pPr>
              <a:spcBef>
                <a:spcPts val="700"/>
              </a:spcBef>
              <a:defRPr sz="3200"/>
            </a:pPr>
            <a:r>
              <a:t>Vrije ruimte</a:t>
            </a:r>
          </a:p>
          <a:p>
            <a:pPr>
              <a:spcBef>
                <a:spcPts val="700"/>
              </a:spcBef>
              <a:defRPr sz="3200"/>
            </a:pPr>
            <a:r>
              <a:t>Woningwaardes</a:t>
            </a:r>
          </a:p>
          <a:p>
            <a:pPr>
              <a:spcBef>
                <a:spcPts val="700"/>
              </a:spcBef>
              <a:defRPr sz="3200"/>
            </a:pPr>
            <a:r>
              <a:t>Water</a:t>
            </a:r>
          </a:p>
          <a:p>
            <a:pPr>
              <a:spcBef>
                <a:spcPts val="700"/>
              </a:spcBef>
              <a:defRPr sz="3200"/>
            </a:pPr>
            <a:r>
              <a:t>oplossen voor 20, 40 of 60 woningen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 soorten huizen	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Gezinshuis: 8*8 + vrije ruimte = 10*10=100m2</a:t>
            </a:r>
          </a:p>
          <a:p>
            <a:pPr marL="0" indent="0">
              <a:buSzTx/>
              <a:buNone/>
            </a:pPr>
            <a:r>
              <a:t>Bungalow = 10*7.5 + vrije ruimte = 13*10.5=136.5m2</a:t>
            </a:r>
          </a:p>
          <a:p>
            <a:pPr marL="0" indent="0">
              <a:buSzTx/>
              <a:buNone/>
            </a:pPr>
            <a:r>
              <a:t>Maison = 11*10.5 + vrije ruimte = 17*16.5 = 280.5 m2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Toestandruimte	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Versimpeling</a:t>
            </a:r>
            <a:r>
              <a:t> v/d werkelijkheid </a:t>
            </a:r>
            <a:endParaRPr sz="20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Ondergrens: 20 x grootste huis plaatsen</a:t>
            </a:r>
            <a:endParaRPr sz="32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Bovengrens: elke soort huis na elkaar plaatsen</a:t>
            </a:r>
            <a:endParaRPr sz="3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3200"/>
            </a:pP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Grid: </a:t>
            </a:r>
            <a:endParaRPr sz="20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 - 0.5 meter per blok</a:t>
            </a:r>
            <a:endParaRPr sz="32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 - genoeg vrije ruimte voor betreffende huis</a:t>
            </a:r>
            <a:endParaRPr sz="32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3200"/>
            </a:pP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 Volgorde indeling: Maison&gt;bungalow&gt;EGW</a:t>
            </a:r>
            <a:endParaRPr sz="20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3200"/>
            </a:pP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t>Gebruik Combinatie voor aantal mogelijkheden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Ondergrens	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Ruimte voor Maison (grid opp.): 11x10.5 + 6x6 = 17x16.5</a:t>
            </a:r>
          </a:p>
          <a:p>
            <a:pPr/>
            <a:r>
              <a:t>Aantal blokjes op veld = totaal opp. / grid opp. = 86</a:t>
            </a:r>
          </a:p>
          <a:p>
            <a:pPr/>
          </a:p>
          <a:p>
            <a:pPr/>
            <a:r>
              <a:t>Combinatie(86, 20) = 1.4*10^29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Bovengrens		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Zelfde berekening als ondergrens, alleen:</a:t>
            </a:r>
          </a:p>
          <a:p>
            <a:pPr/>
            <a:r>
              <a:t>Eerst plaatsen we 3 Maisons in betreffende grid</a:t>
            </a:r>
          </a:p>
          <a:p>
            <a:pPr/>
            <a:r>
              <a:t>Halen die gebruikte ruimte af van totaal oppervlakte</a:t>
            </a:r>
          </a:p>
          <a:p>
            <a:pPr/>
            <a:r>
              <a:t>Maken een nieuw grid voor Bungalow, en plaatsen er 5</a:t>
            </a:r>
          </a:p>
          <a:p>
            <a:pPr/>
            <a:r>
              <a:t>Vervolgens de 12 EGW’s</a:t>
            </a:r>
          </a:p>
          <a:p>
            <a:pPr/>
            <a:r>
              <a:t>Optellen van alle combinaties</a:t>
            </a:r>
          </a:p>
          <a:p>
            <a:pPr>
              <a:defRPr b="1"/>
            </a:pPr>
            <a:r>
              <a:rPr b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Bovengrens (zonder water) = 2.97*10^33</a:t>
            </a:r>
          </a:p>
          <a:p>
            <a:pPr/>
          </a:p>
          <a:p>
            <a:pPr/>
            <a:r>
              <a:t>Haal aan het begin 20% water van de beschikbare oppervlakte af</a:t>
            </a:r>
          </a:p>
          <a:p>
            <a:pPr marL="144779" indent="-144779">
              <a:defRPr b="1"/>
            </a:pPr>
            <a:r>
              <a:rPr b="0" sz="19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1900"/>
              <a:t>bovengrens (met water) = 2.44*10^31 * statespace water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A7A7A7"/>
      </a:dk2>
      <a:lt2>
        <a:srgbClr val="535353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FF00FF"/>
      </a:folHlink>
    </a:clrScheme>
    <a:fontScheme name="Clarity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34340B"/>
      </a:lt1>
      <a:dk2>
        <a:srgbClr val="A7A7A7"/>
      </a:dk2>
      <a:lt2>
        <a:srgbClr val="535353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FF00FF"/>
      </a:folHlink>
    </a:clrScheme>
    <a:fontScheme name="Clarity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