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4789" y="2885132"/>
            <a:ext cx="3658917" cy="1994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 rot="10800000">
            <a:off x="3144789" y="4873768"/>
            <a:ext cx="3658917" cy="1994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6796054" y="2885132"/>
            <a:ext cx="3658918" cy="1994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6796054" y="4873768"/>
            <a:ext cx="3658918" cy="1994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 rot="10800000">
            <a:off x="3144789" y="896496"/>
            <a:ext cx="3658917" cy="1994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6796054" y="896496"/>
            <a:ext cx="3658918" cy="1994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4789" y="6862403"/>
            <a:ext cx="3658917" cy="1994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6796054" y="6862403"/>
            <a:ext cx="3658918" cy="1994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47320" y="2885132"/>
            <a:ext cx="3658917" cy="1994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 rot="10800000">
            <a:off x="10447320" y="4873768"/>
            <a:ext cx="3658917" cy="1994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-506476" y="2885132"/>
            <a:ext cx="3658917" cy="1994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-506476" y="4873768"/>
            <a:ext cx="3658917" cy="1994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-506476" y="896496"/>
            <a:ext cx="3658917" cy="1994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 rot="10800000">
            <a:off x="10447320" y="896496"/>
            <a:ext cx="3658917" cy="1994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47320" y="6862403"/>
            <a:ext cx="3658917" cy="1994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-506476" y="6862403"/>
            <a:ext cx="3658917" cy="1994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 rot="10800000">
            <a:off x="3144789" y="8851039"/>
            <a:ext cx="3658917" cy="1994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6796054" y="8851039"/>
            <a:ext cx="3658918" cy="1994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 rot="10800000">
            <a:off x="10447320" y="8851039"/>
            <a:ext cx="3658917" cy="1994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-506476" y="8851039"/>
            <a:ext cx="3658917" cy="1994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4789" y="-1092139"/>
            <a:ext cx="3658917" cy="1994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6796054" y="-1092139"/>
            <a:ext cx="3658918" cy="1994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-506476" y="-1092139"/>
            <a:ext cx="3658917" cy="1994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47320" y="-1092139"/>
            <a:ext cx="3658917" cy="1994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/>
          <p:nvPr/>
        </p:nvSpPr>
        <p:spPr>
          <a:xfrm>
            <a:off x="3672453" y="2888164"/>
            <a:ext cx="5103724" cy="556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Hobo Std"/>
                <a:ea typeface="Hobo Std"/>
                <a:cs typeface="Hobo Std"/>
                <a:sym typeface="Hobo Std"/>
              </a:defRPr>
            </a:lvl1pPr>
          </a:lstStyle>
          <a:p>
            <a:pPr/>
            <a:r>
              <a:t>team $HabboHotel team</a:t>
            </a:r>
          </a:p>
        </p:txBody>
      </p:sp>
      <p:sp>
        <p:nvSpPr>
          <p:cNvPr id="144" name="Shape 144"/>
          <p:cNvSpPr/>
          <p:nvPr>
            <p:ph type="title" idx="4294967295"/>
          </p:nvPr>
        </p:nvSpPr>
        <p:spPr>
          <a:xfrm>
            <a:off x="1550956" y="4220117"/>
            <a:ext cx="10464801" cy="330200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  <a:latin typeface="OCR A Std"/>
                <a:ea typeface="OCR A Std"/>
                <a:cs typeface="OCR A Std"/>
                <a:sym typeface="OCR A Std"/>
              </a:defRPr>
            </a:lvl1pPr>
          </a:lstStyle>
          <a:p>
            <a:pPr/>
            <a:r>
              <a:t>Amstelhaege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4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9" presetID="15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9" dur="1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4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54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2"/>
      <p:bldP build="whole" bldLvl="1" animBg="1" rev="0" advAuto="0" spid="132" grpId="6"/>
      <p:bldP build="whole" bldLvl="1" animBg="1" rev="0" advAuto="0" spid="128" grpId="5"/>
      <p:bldP build="whole" bldLvl="1" animBg="1" rev="0" advAuto="0" spid="131" grpId="7"/>
      <p:bldP build="whole" bldLvl="1" animBg="1" rev="0" advAuto="0" spid="134" grpId="8"/>
      <p:bldP build="whole" bldLvl="1" animBg="1" rev="0" advAuto="0" spid="143" grpId="10"/>
      <p:bldP build="whole" bldLvl="1" animBg="1" rev="0" advAuto="0" spid="125" grpId="3"/>
      <p:bldP build="whole" bldLvl="1" animBg="1" rev="0" advAuto="0" spid="120" grpId="4"/>
      <p:bldP build="whole" bldLvl="1" animBg="1" rev="0" advAuto="0" spid="119" grpId="1"/>
      <p:bldP build="whole" bldLvl="1" animBg="1" rev="0" advAuto="0" spid="144" grpId="9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266975" y="256688"/>
            <a:ext cx="954709" cy="582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9C851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data</a:t>
            </a:r>
          </a:p>
        </p:txBody>
      </p:sp>
      <p:pic>
        <p:nvPicPr>
          <p:cNvPr id="19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6647" y="1339118"/>
            <a:ext cx="11017886" cy="83684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408097" y="1143713"/>
            <a:ext cx="2442606" cy="582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9C851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plan vervolg</a:t>
            </a:r>
          </a:p>
        </p:txBody>
      </p:sp>
      <p:sp>
        <p:nvSpPr>
          <p:cNvPr id="193" name="Shape 193"/>
          <p:cNvSpPr/>
          <p:nvPr/>
        </p:nvSpPr>
        <p:spPr>
          <a:xfrm>
            <a:off x="313350" y="2509091"/>
            <a:ext cx="12632100" cy="168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simulated annealing</a:t>
            </a:r>
          </a:p>
          <a:p>
            <a:pPr marL="4445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heuristiek inbouwen bij algoritmes</a:t>
            </a:r>
          </a:p>
          <a:p>
            <a:pPr marL="4445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heuristieken vloeien voort uit scenario’s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2316601" y="1044012"/>
            <a:ext cx="1362473" cy="582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9C851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eerder</a:t>
            </a:r>
          </a:p>
        </p:txBody>
      </p:sp>
      <p:sp>
        <p:nvSpPr>
          <p:cNvPr id="147" name="Shape 147"/>
          <p:cNvSpPr/>
          <p:nvPr/>
        </p:nvSpPr>
        <p:spPr>
          <a:xfrm>
            <a:off x="1841220" y="1685323"/>
            <a:ext cx="10226788" cy="16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plaats huizen algoritme</a:t>
            </a:r>
          </a:p>
          <a:p>
            <a:pPr marL="4445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random sampling</a:t>
            </a:r>
          </a:p>
          <a:p>
            <a:pPr marL="4445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evaluatie algoritme</a:t>
            </a:r>
          </a:p>
        </p:txBody>
      </p:sp>
      <p:sp>
        <p:nvSpPr>
          <p:cNvPr id="148" name="Shape 148"/>
          <p:cNvSpPr/>
          <p:nvPr/>
        </p:nvSpPr>
        <p:spPr>
          <a:xfrm>
            <a:off x="2305593" y="5086212"/>
            <a:ext cx="1938698" cy="582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9C851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sindsdien</a:t>
            </a:r>
          </a:p>
        </p:txBody>
      </p:sp>
      <p:sp>
        <p:nvSpPr>
          <p:cNvPr id="149" name="Shape 149"/>
          <p:cNvSpPr/>
          <p:nvPr/>
        </p:nvSpPr>
        <p:spPr>
          <a:xfrm>
            <a:off x="1841220" y="5691953"/>
            <a:ext cx="10226788" cy="4353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plaatsing water</a:t>
            </a:r>
          </a:p>
          <a:p>
            <a:pPr marL="4445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hill climbers (2 varianten):</a:t>
            </a:r>
          </a:p>
          <a:p>
            <a:pPr lvl="2" marL="13335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huis voor huis</a:t>
            </a:r>
          </a:p>
          <a:p>
            <a:pPr lvl="2" marL="13335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map voor map</a:t>
            </a:r>
          </a:p>
          <a:p>
            <a:pPr marL="4445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visualisatie werkt!</a:t>
            </a:r>
          </a:p>
          <a:p>
            <a:pPr marL="4445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histogrammen!</a:t>
            </a:r>
          </a:p>
          <a:p>
            <a:pPr marL="4445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gestructureerd data verzameld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5120090" y="1143713"/>
            <a:ext cx="3018620" cy="582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9C851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plaatsing water</a:t>
            </a:r>
          </a:p>
        </p:txBody>
      </p:sp>
      <p:sp>
        <p:nvSpPr>
          <p:cNvPr id="152" name="Shape 152"/>
          <p:cNvSpPr/>
          <p:nvPr/>
        </p:nvSpPr>
        <p:spPr>
          <a:xfrm>
            <a:off x="313350" y="2255261"/>
            <a:ext cx="12632100" cy="3287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hardcoded 1, 2, 3 of 4 stukken water</a:t>
            </a:r>
          </a:p>
          <a:p>
            <a:pPr lvl="2" marL="13335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wat is beter? —&gt; data analyse</a:t>
            </a:r>
          </a:p>
          <a:p>
            <a:pPr marL="4445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4445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programma kiest semi-random een ratio tussen 0.25 en 4</a:t>
            </a:r>
          </a:p>
          <a:p>
            <a:pPr marL="4445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en semi-random een locatie op de map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5552523" y="427269"/>
            <a:ext cx="2153754" cy="582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9C851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hill climber</a:t>
            </a:r>
          </a:p>
        </p:txBody>
      </p:sp>
      <p:sp>
        <p:nvSpPr>
          <p:cNvPr id="155" name="Shape 155"/>
          <p:cNvSpPr/>
          <p:nvPr/>
        </p:nvSpPr>
        <p:spPr>
          <a:xfrm>
            <a:off x="313350" y="4300078"/>
            <a:ext cx="12632100" cy="115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5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8890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</a:lstStyle>
          <a:p>
            <a:pPr/>
            <a:r>
              <a:t>huis voor huis </a:t>
            </a:r>
          </a:p>
          <a:p>
            <a:pPr lvl="1"/>
            <a:r>
              <a:t>per huis checken voor waarde vermeerdering</a:t>
            </a:r>
          </a:p>
        </p:txBody>
      </p:sp>
      <p:sp>
        <p:nvSpPr>
          <p:cNvPr id="156" name="Shape 156"/>
          <p:cNvSpPr/>
          <p:nvPr/>
        </p:nvSpPr>
        <p:spPr>
          <a:xfrm>
            <a:off x="313350" y="1519592"/>
            <a:ext cx="12632100" cy="115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startmap: </a:t>
            </a:r>
            <a:br/>
            <a:r>
              <a:t>random sampling | equal spacing | centered housing</a:t>
            </a:r>
          </a:p>
        </p:txBody>
      </p:sp>
      <p:sp>
        <p:nvSpPr>
          <p:cNvPr id="157" name="Shape 157"/>
          <p:cNvSpPr/>
          <p:nvPr/>
        </p:nvSpPr>
        <p:spPr>
          <a:xfrm>
            <a:off x="449815" y="6566693"/>
            <a:ext cx="12632101" cy="168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map voor map :</a:t>
            </a:r>
          </a:p>
          <a:p>
            <a:pPr lvl="1" marL="8890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per map</a:t>
            </a:r>
          </a:p>
          <a:p>
            <a:pPr lvl="1" marL="8890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stapgrootte van de hillclimber verhoogd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5389258" y="563735"/>
            <a:ext cx="2226284" cy="582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9C851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visualizatie</a:t>
            </a:r>
          </a:p>
        </p:txBody>
      </p:sp>
      <p:pic>
        <p:nvPicPr>
          <p:cNvPr id="160" name="0246_May_10_20bestof10000_16278720.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4707" y="3171663"/>
            <a:ext cx="5661954" cy="505916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61"/>
          <p:cNvSpPr/>
          <p:nvPr/>
        </p:nvSpPr>
        <p:spPr>
          <a:xfrm>
            <a:off x="2347792" y="2435063"/>
            <a:ext cx="175564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  <a:r>
              <a:t>best of 10000 runs</a:t>
            </a:r>
          </a:p>
          <a:p>
            <a:pPr algn="l">
              <a:defRPr sz="1500"/>
            </a:pPr>
            <a:r>
              <a:t>value: 16278720</a:t>
            </a:r>
          </a:p>
        </p:txBody>
      </p:sp>
      <p:pic>
        <p:nvPicPr>
          <p:cNvPr id="162" name="0342_May_10_20worstof10000_7732500.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81897" y="3171663"/>
            <a:ext cx="5661737" cy="5058966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8592649" y="2435063"/>
            <a:ext cx="18402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  <a:r>
              <a:t>worst of 10000 runs</a:t>
            </a:r>
          </a:p>
          <a:p>
            <a:pPr algn="l">
              <a:defRPr sz="1500"/>
            </a:pPr>
            <a:r>
              <a:t>value: 7732500</a:t>
            </a:r>
          </a:p>
        </p:txBody>
      </p:sp>
      <p:sp>
        <p:nvSpPr>
          <p:cNvPr id="164" name="Shape 164"/>
          <p:cNvSpPr/>
          <p:nvPr/>
        </p:nvSpPr>
        <p:spPr>
          <a:xfrm>
            <a:off x="4597344" y="1024305"/>
            <a:ext cx="3810112" cy="582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serie random maps</a:t>
            </a:r>
          </a:p>
        </p:txBody>
      </p:sp>
      <p:sp>
        <p:nvSpPr>
          <p:cNvPr id="165" name="Shape 165"/>
          <p:cNvSpPr/>
          <p:nvPr/>
        </p:nvSpPr>
        <p:spPr>
          <a:xfrm>
            <a:off x="5920182" y="2224269"/>
            <a:ext cx="85572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</a:p>
          <a:p>
            <a:pPr algn="l">
              <a:defRPr sz="1500"/>
            </a:pPr>
            <a:r>
              <a:t>8546220</a:t>
            </a:r>
          </a:p>
        </p:txBody>
      </p:sp>
      <p:sp>
        <p:nvSpPr>
          <p:cNvPr id="166" name="Shape 166"/>
          <p:cNvSpPr/>
          <p:nvPr/>
        </p:nvSpPr>
        <p:spPr>
          <a:xfrm>
            <a:off x="5788042" y="2224269"/>
            <a:ext cx="1120007" cy="330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difference</a:t>
            </a:r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6" grpId="1"/>
      <p:bldP build="whole" bldLvl="1" animBg="1" rev="0" advAuto="0" spid="165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5389258" y="614909"/>
            <a:ext cx="2226284" cy="582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9C851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visualizatie</a:t>
            </a:r>
          </a:p>
        </p:txBody>
      </p:sp>
      <p:sp>
        <p:nvSpPr>
          <p:cNvPr id="169" name="Shape 169"/>
          <p:cNvSpPr/>
          <p:nvPr/>
        </p:nvSpPr>
        <p:spPr>
          <a:xfrm>
            <a:off x="2561930" y="2946808"/>
            <a:ext cx="181870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  <a:r>
              <a:t>equal spacing map</a:t>
            </a:r>
          </a:p>
          <a:p>
            <a:pPr algn="l">
              <a:defRPr sz="1500"/>
            </a:pPr>
            <a:r>
              <a:t>value: 11309430</a:t>
            </a:r>
          </a:p>
        </p:txBody>
      </p:sp>
      <p:sp>
        <p:nvSpPr>
          <p:cNvPr id="170" name="Shape 170"/>
          <p:cNvSpPr/>
          <p:nvPr/>
        </p:nvSpPr>
        <p:spPr>
          <a:xfrm>
            <a:off x="8592649" y="2946808"/>
            <a:ext cx="152285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  <a:r>
              <a:t>hill climbered</a:t>
            </a:r>
          </a:p>
          <a:p>
            <a:pPr algn="l">
              <a:defRPr sz="1500"/>
            </a:pPr>
            <a:r>
              <a:t>value: 11358930</a:t>
            </a:r>
          </a:p>
        </p:txBody>
      </p:sp>
      <p:sp>
        <p:nvSpPr>
          <p:cNvPr id="171" name="Shape 171"/>
          <p:cNvSpPr/>
          <p:nvPr/>
        </p:nvSpPr>
        <p:spPr>
          <a:xfrm>
            <a:off x="3901256" y="1109596"/>
            <a:ext cx="5202288" cy="582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equal spacing - hill climber</a:t>
            </a:r>
          </a:p>
        </p:txBody>
      </p:sp>
      <p:pic>
        <p:nvPicPr>
          <p:cNvPr id="17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828" y="3966734"/>
            <a:ext cx="5907150" cy="52782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after11358930.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59190" y="3966734"/>
            <a:ext cx="5907150" cy="5278252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/>
        </p:nvSpPr>
        <p:spPr>
          <a:xfrm flipV="1">
            <a:off x="5725213" y="3344972"/>
            <a:ext cx="152285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5" name="Shape 175"/>
          <p:cNvSpPr/>
          <p:nvPr/>
        </p:nvSpPr>
        <p:spPr>
          <a:xfrm>
            <a:off x="5725213" y="3061108"/>
            <a:ext cx="131902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500"/>
            </a:lvl1pPr>
          </a:lstStyle>
          <a:p>
            <a:pPr/>
            <a:r>
              <a:t>+ € 49500 € +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4" grpId="2"/>
      <p:bldP build="whole" bldLvl="1" animBg="1" rev="0" advAuto="0" spid="17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9502981" y="393153"/>
            <a:ext cx="2850158" cy="582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9C851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histogrammen</a:t>
            </a:r>
          </a:p>
        </p:txBody>
      </p:sp>
      <p:pic>
        <p:nvPicPr>
          <p:cNvPr id="17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849" y="321255"/>
            <a:ext cx="8504086" cy="4504509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/>
          <p:nvPr/>
        </p:nvSpPr>
        <p:spPr>
          <a:xfrm>
            <a:off x="3938726" y="1791959"/>
            <a:ext cx="1120332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  <a:r>
              <a:t>40 houses</a:t>
            </a:r>
          </a:p>
          <a:p>
            <a:pPr algn="l">
              <a:defRPr sz="1500"/>
            </a:pPr>
            <a:r>
              <a:t>10000 runs</a:t>
            </a:r>
          </a:p>
          <a:p>
            <a:pPr algn="l">
              <a:defRPr sz="1500"/>
            </a:pPr>
            <a:r>
              <a:t>3 waters</a:t>
            </a:r>
          </a:p>
        </p:txBody>
      </p:sp>
      <p:pic>
        <p:nvPicPr>
          <p:cNvPr id="18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55728" y="5148361"/>
            <a:ext cx="8356864" cy="4422175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8073994" y="6670597"/>
            <a:ext cx="1120332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  <a:r>
              <a:t>60 houses</a:t>
            </a:r>
          </a:p>
          <a:p>
            <a:pPr algn="l">
              <a:defRPr sz="1500"/>
            </a:pPr>
            <a:r>
              <a:t>10000 runs</a:t>
            </a:r>
          </a:p>
          <a:p>
            <a:pPr algn="l">
              <a:defRPr sz="1500"/>
            </a:pPr>
            <a:r>
              <a:t>1 water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25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" grpId="2"/>
      <p:bldP build="whole" bldLvl="1" animBg="1" rev="0" advAuto="0" spid="18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266975" y="256688"/>
            <a:ext cx="954709" cy="582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9C851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data</a:t>
            </a:r>
          </a:p>
        </p:txBody>
      </p:sp>
      <p:pic>
        <p:nvPicPr>
          <p:cNvPr id="18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5463" y="1119425"/>
            <a:ext cx="9893874" cy="7514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6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266975" y="256688"/>
            <a:ext cx="954709" cy="582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9C851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data</a:t>
            </a:r>
          </a:p>
        </p:txBody>
      </p:sp>
      <p:pic>
        <p:nvPicPr>
          <p:cNvPr id="18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3592" y="1491243"/>
            <a:ext cx="9815513" cy="7455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