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-1762387" y="232700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AMSTELHAEGE</a:t>
            </a:r>
          </a:p>
        </p:txBody>
      </p:sp>
      <p:sp>
        <p:nvSpPr>
          <p:cNvPr id="120" name="Shape 120"/>
          <p:cNvSpPr/>
          <p:nvPr/>
        </p:nvSpPr>
        <p:spPr>
          <a:xfrm>
            <a:off x="1194945" y="848650"/>
            <a:ext cx="5185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team $HabboHotel</a:t>
            </a:r>
          </a:p>
        </p:txBody>
      </p:sp>
      <p:sp>
        <p:nvSpPr>
          <p:cNvPr id="121" name="Shape 121"/>
          <p:cNvSpPr/>
          <p:nvPr/>
        </p:nvSpPr>
        <p:spPr>
          <a:xfrm>
            <a:off x="1194945" y="1388400"/>
            <a:ext cx="518513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Maarten Hogeweij &amp; Julia Jansen &amp; Maarten Brijker</a:t>
            </a:r>
          </a:p>
        </p:txBody>
      </p:sp>
      <p:pic>
        <p:nvPicPr>
          <p:cNvPr id="122" name="Hotel_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72" y="2201564"/>
            <a:ext cx="870065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73441" y="1639407"/>
            <a:ext cx="382814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10437673               10208194         10440682</a:t>
            </a:r>
          </a:p>
        </p:txBody>
      </p:sp>
      <p:sp>
        <p:nvSpPr>
          <p:cNvPr id="124" name="Shape 124"/>
          <p:cNvSpPr/>
          <p:nvPr/>
        </p:nvSpPr>
        <p:spPr>
          <a:xfrm rot="19930618">
            <a:off x="9864801" y="8067464"/>
            <a:ext cx="70744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2016</a:t>
            </a:r>
          </a:p>
        </p:txBody>
      </p:sp>
      <p:sp>
        <p:nvSpPr>
          <p:cNvPr id="125" name="Shape 125"/>
          <p:cNvSpPr/>
          <p:nvPr/>
        </p:nvSpPr>
        <p:spPr>
          <a:xfrm rot="20050618">
            <a:off x="1898037" y="3946999"/>
            <a:ext cx="2623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minor programmeren</a:t>
            </a:r>
          </a:p>
        </p:txBody>
      </p:sp>
      <p:sp>
        <p:nvSpPr>
          <p:cNvPr id="126" name="Shape 126"/>
          <p:cNvSpPr/>
          <p:nvPr/>
        </p:nvSpPr>
        <p:spPr>
          <a:xfrm rot="1666478">
            <a:off x="9442482" y="2945764"/>
            <a:ext cx="155208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heuristieken</a:t>
            </a:r>
          </a:p>
        </p:txBody>
      </p:sp>
      <p:sp>
        <p:nvSpPr>
          <p:cNvPr id="127" name="Shape 127"/>
          <p:cNvSpPr/>
          <p:nvPr/>
        </p:nvSpPr>
        <p:spPr>
          <a:xfrm>
            <a:off x="7278522" y="8375537"/>
            <a:ext cx="14333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semester 2</a:t>
            </a:r>
          </a:p>
        </p:txBody>
      </p:sp>
      <p:sp>
        <p:nvSpPr>
          <p:cNvPr id="128" name="Shape 128"/>
          <p:cNvSpPr/>
          <p:nvPr/>
        </p:nvSpPr>
        <p:spPr>
          <a:xfrm rot="19980000">
            <a:off x="5754811" y="8683609"/>
            <a:ext cx="84052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blok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99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2" grpId="3"/>
      <p:bldP build="whole" bldLvl="1" animBg="1" rev="0" advAuto="0" spid="125" grpId="4"/>
      <p:bldP build="whole" bldLvl="1" animBg="1" rev="0" advAuto="0" spid="127" grpId="7"/>
      <p:bldP build="whole" bldLvl="1" animBg="1" rev="0" advAuto="0" spid="128" grpId="6"/>
      <p:bldP build="whole" bldLvl="1" animBg="1" rev="0" advAuto="0" spid="126" grpId="5"/>
      <p:bldP build="whole" bldLvl="1" animBg="1" rev="0" advAuto="0" spid="123" grpId="2"/>
      <p:bldP build="whole" bldLvl="1" animBg="1" rev="0" advAuto="0" spid="124" grpId="8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72084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simulated annealing</a:t>
            </a:r>
          </a:p>
        </p:txBody>
      </p:sp>
      <p:sp>
        <p:nvSpPr>
          <p:cNvPr id="164" name="Shape 164"/>
          <p:cNvSpPr/>
          <p:nvPr/>
        </p:nvSpPr>
        <p:spPr>
          <a:xfrm>
            <a:off x="713418" y="2111247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algoritme hetzelfde als Hill Climber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echter, neemt ook soms verslechteringen aan: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acceptatie kans: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grotere verslechteringen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kleiner bij latere iteraties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lokaal vs globaal optimum</a:t>
            </a:r>
          </a:p>
        </p:txBody>
      </p:sp>
      <p:pic>
        <p:nvPicPr>
          <p:cNvPr id="165" name="Screen Shot 2016-05-24 at 18.29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5757" y="3879349"/>
            <a:ext cx="4269044" cy="38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72084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heuristieken</a:t>
            </a:r>
          </a:p>
        </p:txBody>
      </p:sp>
      <p:sp>
        <p:nvSpPr>
          <p:cNvPr id="168" name="Shape 168"/>
          <p:cNvSpPr/>
          <p:nvPr/>
        </p:nvSpPr>
        <p:spPr>
          <a:xfrm>
            <a:off x="713418" y="2185455"/>
            <a:ext cx="11577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46000"/>
              <a:buBlip>
                <a:blip r:embed="rId2"/>
              </a:buBlip>
            </a:lvl1pPr>
          </a:lstStyle>
          <a:p>
            <a:pPr/>
            <a:r>
              <a:t> sneller naar een goede oplossing door beperkingen</a:t>
            </a:r>
          </a:p>
        </p:txBody>
      </p:sp>
      <p:sp>
        <p:nvSpPr>
          <p:cNvPr id="169" name="Shape 169"/>
          <p:cNvSpPr/>
          <p:nvPr/>
        </p:nvSpPr>
        <p:spPr>
          <a:xfrm>
            <a:off x="713418" y="2962766"/>
            <a:ext cx="1157796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water: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linker onderhoek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niet dichtbij de randen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huizen profiteren van deze vrije ruimte</a:t>
            </a:r>
          </a:p>
        </p:txBody>
      </p:sp>
      <p:sp>
        <p:nvSpPr>
          <p:cNvPr id="170" name="Shape 170"/>
          <p:cNvSpPr/>
          <p:nvPr/>
        </p:nvSpPr>
        <p:spPr>
          <a:xfrm>
            <a:off x="713418" y="5378377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huizen: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volgorde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verbeterd run time </a:t>
            </a:r>
          </a:p>
        </p:txBody>
      </p:sp>
      <p:sp>
        <p:nvSpPr>
          <p:cNvPr id="171" name="Shape 171"/>
          <p:cNvSpPr/>
          <p:nvPr/>
        </p:nvSpPr>
        <p:spPr>
          <a:xfrm>
            <a:off x="713418" y="7392788"/>
            <a:ext cx="1157796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geen afspiegeling gehele toestandsruimte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wel goede plattegronden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71" grpId="3"/>
      <p:bldP build="whole" bldLvl="1" animBg="1" rev="0" advAuto="0" spid="1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720844" y="1094432"/>
            <a:ext cx="6145819" cy="859136"/>
          </a:xfrm>
          <a:prstGeom prst="rect">
            <a:avLst/>
          </a:prstGeom>
        </p:spPr>
        <p:txBody>
          <a:bodyPr/>
          <a:lstStyle>
            <a:lvl1pPr algn="l" defTabSz="385572">
              <a:defRPr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scenario’s</a:t>
            </a:r>
          </a:p>
        </p:txBody>
      </p:sp>
      <p:sp>
        <p:nvSpPr>
          <p:cNvPr id="174" name="Shape 174"/>
          <p:cNvSpPr/>
          <p:nvPr/>
        </p:nvSpPr>
        <p:spPr>
          <a:xfrm>
            <a:off x="713418" y="2261453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gelijke afstanden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huizen gecentreerd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0420_May_10_20bestof100_1545684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9793" y="2403473"/>
            <a:ext cx="5672188" cy="506830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title"/>
          </p:nvPr>
        </p:nvSpPr>
        <p:spPr>
          <a:xfrm>
            <a:off x="-3071694" y="1118408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introductie</a:t>
            </a:r>
          </a:p>
        </p:txBody>
      </p:sp>
      <p:sp>
        <p:nvSpPr>
          <p:cNvPr id="132" name="Shape 132"/>
          <p:cNvSpPr/>
          <p:nvPr/>
        </p:nvSpPr>
        <p:spPr>
          <a:xfrm>
            <a:off x="713418" y="1988766"/>
            <a:ext cx="11577965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</a:pPr>
            <a:r>
              <a:t> probleem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doel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theorie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aanpak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toestandsruimte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random sampling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hill climber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simulated annealing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heuristieken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scenario’s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data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conclusie</a:t>
            </a:r>
          </a:p>
          <a:p>
            <a:pPr marL="228600" indent="-228600" algn="l">
              <a:buSzPct val="46000"/>
              <a:buBlip>
                <a:blip r:embed="rId3"/>
              </a:buBlip>
            </a:pPr>
            <a:r>
              <a:t> reflectie</a:t>
            </a:r>
          </a:p>
        </p:txBody>
      </p:sp>
      <p:sp>
        <p:nvSpPr>
          <p:cNvPr id="133" name="Shape 133"/>
          <p:cNvSpPr/>
          <p:nvPr/>
        </p:nvSpPr>
        <p:spPr>
          <a:xfrm>
            <a:off x="135782" y="1988766"/>
            <a:ext cx="655991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j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b</a:t>
            </a:r>
          </a:p>
          <a:p>
            <a:pPr marL="228600" indent="-228600" algn="l">
              <a:buSzPct val="46000"/>
              <a:buBlip>
                <a:blip r:embed="rId3"/>
              </a:buBlip>
              <a:defRPr>
                <a:solidFill>
                  <a:srgbClr val="DCDEE0"/>
                </a:solidFill>
              </a:defRPr>
            </a:pPr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-3322003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probleem</a:t>
            </a:r>
          </a:p>
        </p:txBody>
      </p:sp>
      <p:sp>
        <p:nvSpPr>
          <p:cNvPr id="136" name="Shape 136"/>
          <p:cNvSpPr/>
          <p:nvPr/>
        </p:nvSpPr>
        <p:spPr>
          <a:xfrm>
            <a:off x="713418" y="2355620"/>
            <a:ext cx="1157796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fictieve woonwijk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huizen en water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verschillende typen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plattegronden voor 20, 40 en 60 huizen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waardebereking: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minimale free space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totale financiële waarde (!focus!)</a:t>
            </a:r>
          </a:p>
        </p:txBody>
      </p:sp>
      <p:pic>
        <p:nvPicPr>
          <p:cNvPr id="137" name="Screen Shot 2016-05-24 at 12.41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418" y="6681973"/>
            <a:ext cx="12333964" cy="1949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-4226965" y="1094432"/>
            <a:ext cx="11099801" cy="859136"/>
          </a:xfrm>
          <a:prstGeom prst="rect">
            <a:avLst/>
          </a:prstGeom>
        </p:spPr>
        <p:txBody>
          <a:bodyPr/>
          <a:lstStyle>
            <a:lvl1pPr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doel</a:t>
            </a:r>
          </a:p>
        </p:txBody>
      </p:sp>
      <p:sp>
        <p:nvSpPr>
          <p:cNvPr id="140" name="Shape 140"/>
          <p:cNvSpPr/>
          <p:nvPr/>
        </p:nvSpPr>
        <p:spPr>
          <a:xfrm>
            <a:off x="713418" y="2408076"/>
            <a:ext cx="115779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2 plattegronden voor 20, 40 en 60 huizen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minimale vrij ruimte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optimale financiële waarde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720844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theorie</a:t>
            </a:r>
          </a:p>
        </p:txBody>
      </p:sp>
      <p:sp>
        <p:nvSpPr>
          <p:cNvPr id="143" name="Shape 143"/>
          <p:cNvSpPr/>
          <p:nvPr/>
        </p:nvSpPr>
        <p:spPr>
          <a:xfrm>
            <a:off x="713418" y="2089544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closest pair of points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nearest neighbour search</a:t>
            </a:r>
          </a:p>
          <a:p>
            <a:pPr algn="l"/>
          </a:p>
          <a:p>
            <a:pPr algn="l"/>
            <a:r>
              <a:t>—&gt;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linear search (gebruiken wij)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divide and conquer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720844" y="1094432"/>
            <a:ext cx="2345088" cy="859136"/>
          </a:xfrm>
          <a:prstGeom prst="rect">
            <a:avLst/>
          </a:prstGeom>
        </p:spPr>
        <p:txBody>
          <a:bodyPr/>
          <a:lstStyle>
            <a:lvl1pPr algn="l" defTabSz="373887">
              <a:defRPr b="1" sz="5119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aanpak</a:t>
            </a:r>
          </a:p>
        </p:txBody>
      </p:sp>
      <p:sp>
        <p:nvSpPr>
          <p:cNvPr id="146" name="Shape 146"/>
          <p:cNvSpPr/>
          <p:nvPr/>
        </p:nvSpPr>
        <p:spPr>
          <a:xfrm>
            <a:off x="713418" y="2118840"/>
            <a:ext cx="1157796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—&gt; toestandsruimte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geldige mappen genereren (iteratief)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scenario’s hardcoded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heuristieken op startmappen loslaten (constructief)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720844" y="1094432"/>
            <a:ext cx="5616927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toestandsruimte</a:t>
            </a:r>
          </a:p>
        </p:txBody>
      </p:sp>
      <p:sp>
        <p:nvSpPr>
          <p:cNvPr id="149" name="Shape 149"/>
          <p:cNvSpPr/>
          <p:nvPr/>
        </p:nvSpPr>
        <p:spPr>
          <a:xfrm>
            <a:off x="713418" y="2036661"/>
            <a:ext cx="11577965" cy="665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complexiteit van het probleem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verzameling mogelijke plattegronden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benadering ondergrens: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grid met voldoende free space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aantal mogelijkheden map indelen (20 maisons)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combinatie(86, 20)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1.4*1029</a:t>
            </a:r>
          </a:p>
          <a:p>
            <a:pPr algn="l"/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benadering bovengrens: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beschikbare opp. excl. water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maison’s &gt; bungalows &gt; eengezinswoningen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—&gt;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2.44*1031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720844" y="1094432"/>
            <a:ext cx="5170237" cy="859136"/>
          </a:xfrm>
          <a:prstGeom prst="rect">
            <a:avLst/>
          </a:prstGeom>
        </p:spPr>
        <p:txBody>
          <a:bodyPr/>
          <a:lstStyle>
            <a:lvl1pPr algn="l" defTabSz="344677">
              <a:defRPr b="1" sz="4719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sampling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713418" y="2089544"/>
            <a:ext cx="1157796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stukken water: 1, 2, 3, 4 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ratio water: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positie huis: random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—&gt; </a:t>
            </a: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restricted random sampling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runs: 100.000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bewaar de beste, slechte en gemiddelde map</a:t>
            </a:r>
          </a:p>
        </p:txBody>
      </p:sp>
      <p:pic>
        <p:nvPicPr>
          <p:cNvPr id="153" name="0405_May_10_60bestof100_2991018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1255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0420_May_10_20bestof100_15456840.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080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0168" y="5869146"/>
            <a:ext cx="3915120" cy="349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3"/>
      <p:bldP build="whole" bldLvl="1" animBg="1" rev="0" advAuto="0" spid="15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720844" y="1094432"/>
            <a:ext cx="3739010" cy="859136"/>
          </a:xfrm>
          <a:prstGeom prst="rect">
            <a:avLst/>
          </a:prstGeom>
        </p:spPr>
        <p:txBody>
          <a:bodyPr/>
          <a:lstStyle>
            <a:lvl1pPr algn="l" defTabSz="385572">
              <a:defRPr b="1" sz="5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hill climber</a:t>
            </a:r>
          </a:p>
        </p:txBody>
      </p:sp>
      <p:sp>
        <p:nvSpPr>
          <p:cNvPr id="158" name="Shape 158"/>
          <p:cNvSpPr/>
          <p:nvPr/>
        </p:nvSpPr>
        <p:spPr>
          <a:xfrm>
            <a:off x="798465" y="1874257"/>
            <a:ext cx="1157796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46000"/>
              <a:buBlip>
                <a:blip r:embed="rId2"/>
              </a:buBlip>
            </a:pPr>
            <a:r>
              <a:t> input: startmap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itereert over huizen hierin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mutatie: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geldige positie </a:t>
            </a:r>
          </a:p>
          <a:p>
            <a:pPr lvl="2" marL="685800" indent="-228600" algn="l">
              <a:buSzPct val="46000"/>
              <a:buBlip>
                <a:blip r:embed="rId2"/>
              </a:buBlip>
            </a:pPr>
            <a:r>
              <a:t> random verschuiving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doorvoeren wanneer waarde vermeerderd</a:t>
            </a:r>
          </a:p>
          <a:p>
            <a:pPr marL="228600" indent="-228600" algn="l">
              <a:buSzPct val="46000"/>
              <a:buBlip>
                <a:blip r:embed="rId2"/>
              </a:buBlip>
            </a:pPr>
            <a:r>
              <a:t> lokaal vs globaal optimum</a:t>
            </a:r>
          </a:p>
        </p:txBody>
      </p:sp>
      <p:pic>
        <p:nvPicPr>
          <p:cNvPr id="159" name="0420_May_10_20bestof100_1545684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080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0420_May_10_20bestof100_15456840.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3432" y="5869146"/>
            <a:ext cx="3915121" cy="349830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630283" y="7613086"/>
            <a:ext cx="19143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