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600" u="none">
                <a:solidFill>
                  <a:srgbClr val="595959"/>
                </a:solidFill>
                <a:latin typeface="Calibri"/>
              </a:defRPr>
            </a:pPr>
            <a:r>
              <a:rPr b="1" i="0" strike="noStrike" sz="1600" u="none">
                <a:solidFill>
                  <a:srgbClr val="595959"/>
                </a:solidFill>
                <a:latin typeface="Calibri"/>
              </a:rPr>
              <a:t>Value</a:t>
            </a:r>
          </a:p>
        </c:rich>
      </c:tx>
      <c:layout>
        <c:manualLayout>
          <c:xMode val="edge"/>
          <c:yMode val="edge"/>
          <c:x val="0.457163"/>
          <c:y val="0"/>
          <c:w val="0.0856741"/>
          <c:h val="0.125032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3591"/>
          <c:y val="0.125032"/>
          <c:w val="0.853089"/>
          <c:h val="0.73862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slechtste</c:v>
                </c:pt>
              </c:strCache>
            </c:strRef>
          </c:tx>
          <c:spPr>
            <a:solidFill>
              <a:srgbClr val="5B9BD5"/>
            </a:solidFill>
            <a:ln w="12700" cap="flat">
              <a:noFill/>
              <a:miter lim="400000"/>
            </a:ln>
            <a:effectLst/>
          </c:spPr>
          <c:marker>
            <c:symbol val="diamond"/>
            <c:size val="5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round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Sheet1!$B$2:$B$4</c:f>
              <c:numCache>
                <c:ptCount val="3"/>
                <c:pt idx="0">
                  <c:v>20.000000</c:v>
                </c:pt>
                <c:pt idx="1">
                  <c:v>40.000000</c:v>
                </c:pt>
                <c:pt idx="2">
                  <c:v>60.000000</c:v>
                </c:pt>
              </c:numCache>
            </c:numRef>
          </c:xVal>
          <c:yVal>
            <c:numRef>
              <c:f>Sheet1!$C$2:$C$4</c:f>
              <c:numCache>
                <c:ptCount val="3"/>
                <c:pt idx="0">
                  <c:v>7490670.000000</c:v>
                </c:pt>
                <c:pt idx="1">
                  <c:v>15013380.000000</c:v>
                </c:pt>
                <c:pt idx="2">
                  <c:v>22309920.000000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beste</c:v>
                </c:pt>
              </c:strCache>
            </c:strRef>
          </c:tx>
          <c:spPr>
            <a:solidFill>
              <a:srgbClr val="ED7D31"/>
            </a:solidFill>
            <a:ln w="12700" cap="flat">
              <a:noFill/>
              <a:miter lim="400000"/>
            </a:ln>
            <a:effectLst/>
          </c:spPr>
          <c:marker>
            <c:symbol val="square"/>
            <c:size val="5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Sheet1!$D$2:$D$4</c:f>
              <c:numCache>
                <c:ptCount val="3"/>
                <c:pt idx="0">
                  <c:v>20.000000</c:v>
                </c:pt>
                <c:pt idx="1">
                  <c:v>40.000000</c:v>
                </c:pt>
                <c:pt idx="2">
                  <c:v>60.000000</c:v>
                </c:pt>
              </c:numCache>
            </c:numRef>
          </c:xVal>
          <c:yVal>
            <c:numRef>
              <c:f>Sheet1!$E$2:$E$4</c:f>
              <c:numCache>
                <c:ptCount val="3"/>
                <c:pt idx="0">
                  <c:v>11611890.000000</c:v>
                </c:pt>
                <c:pt idx="1">
                  <c:v>19429770.000000</c:v>
                </c:pt>
                <c:pt idx="2">
                  <c:v>27217110.000000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i="0" strike="noStrike" sz="900" u="none">
                    <a:solidFill>
                      <a:srgbClr val="595959"/>
                    </a:solidFill>
                    <a:latin typeface="Calibri"/>
                  </a:defRPr>
                </a:pPr>
                <a:r>
                  <a:rPr b="0" i="0" strike="noStrike" sz="900" u="none">
                    <a:solidFill>
                      <a:srgbClr val="595959"/>
                    </a:solidFill>
                    <a:latin typeface="Calibri"/>
                  </a:rPr>
                  <a:t>Huizen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crossBetween val="between"/>
        <c:majorUnit val="15"/>
        <c:minorUnit val="7.5"/>
      </c:val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900" u="none">
                    <a:solidFill>
                      <a:srgbClr val="595959"/>
                    </a:solidFill>
                    <a:latin typeface="Calibri"/>
                  </a:defRPr>
                </a:pPr>
                <a:r>
                  <a:rPr b="0" i="0" strike="noStrike" sz="900" u="none">
                    <a:solidFill>
                      <a:srgbClr val="595959"/>
                    </a:solidFill>
                    <a:latin typeface="Calibri"/>
                  </a:rPr>
                  <a:t>EUROS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7e+06"/>
        <c:minorUnit val="3.5e+06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16129"/>
          <c:y val="0.0647433"/>
          <c:w val="0.850884"/>
          <c:h val="0.0681145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D9D9D9"/>
      </a:solidFill>
      <a:prstDash val="solid"/>
      <a:round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600" u="none">
                <a:solidFill>
                  <a:srgbClr val="595959"/>
                </a:solidFill>
                <a:latin typeface="Calibri"/>
              </a:defRPr>
            </a:pPr>
            <a:r>
              <a:rPr b="1" i="0" strike="noStrike" sz="1600" u="none">
                <a:solidFill>
                  <a:srgbClr val="595959"/>
                </a:solidFill>
                <a:latin typeface="Calibri"/>
              </a:rPr>
              <a:t>Freespace</a:t>
            </a:r>
          </a:p>
        </c:rich>
      </c:tx>
      <c:layout>
        <c:manualLayout>
          <c:xMode val="edge"/>
          <c:yMode val="edge"/>
          <c:x val="0.414995"/>
          <c:y val="0"/>
          <c:w val="0.170011"/>
          <c:h val="0.125032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906468"/>
          <c:y val="0.125032"/>
          <c:w val="0.89778"/>
          <c:h val="0.73862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minste</c:v>
                </c:pt>
              </c:strCache>
            </c:strRef>
          </c:tx>
          <c:spPr>
            <a:solidFill>
              <a:srgbClr val="5B9BD5"/>
            </a:solidFill>
            <a:ln w="12700" cap="flat">
              <a:noFill/>
              <a:miter lim="400000"/>
            </a:ln>
            <a:effectLst/>
          </c:spPr>
          <c:marker>
            <c:symbol val="diamond"/>
            <c:size val="5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round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Sheet1!$B$2:$B$4</c:f>
              <c:numCache>
                <c:ptCount val="3"/>
                <c:pt idx="0">
                  <c:v>20.000000</c:v>
                </c:pt>
                <c:pt idx="1">
                  <c:v>40.000000</c:v>
                </c:pt>
                <c:pt idx="2">
                  <c:v>60.000000</c:v>
                </c:pt>
              </c:numCache>
            </c:numRef>
          </c:xVal>
          <c:yVal>
            <c:numRef>
              <c:f>Sheet1!$C$2:$C$4</c:f>
              <c:numCache>
                <c:ptCount val="3"/>
                <c:pt idx="0">
                  <c:v>90.000000</c:v>
                </c:pt>
                <c:pt idx="1">
                  <c:v>161.000000</c:v>
                </c:pt>
                <c:pt idx="2">
                  <c:v>230.000000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meeste</c:v>
                </c:pt>
              </c:strCache>
            </c:strRef>
          </c:tx>
          <c:spPr>
            <a:solidFill>
              <a:srgbClr val="ED7D31"/>
            </a:solidFill>
            <a:ln w="12700" cap="flat">
              <a:noFill/>
              <a:miter lim="400000"/>
            </a:ln>
            <a:effectLst/>
          </c:spPr>
          <c:marker>
            <c:symbol val="square"/>
            <c:size val="5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Sheet1!$D$2:$D$4</c:f>
              <c:numCache>
                <c:ptCount val="3"/>
                <c:pt idx="0">
                  <c:v>20.000000</c:v>
                </c:pt>
                <c:pt idx="1">
                  <c:v>40.000000</c:v>
                </c:pt>
                <c:pt idx="2">
                  <c:v>60.000000</c:v>
                </c:pt>
              </c:numCache>
            </c:numRef>
          </c:xVal>
          <c:yVal>
            <c:numRef>
              <c:f>Sheet1!$E$2:$E$4</c:f>
              <c:numCache>
                <c:ptCount val="3"/>
                <c:pt idx="0">
                  <c:v>283.000000</c:v>
                </c:pt>
                <c:pt idx="1">
                  <c:v>347.000000</c:v>
                </c:pt>
                <c:pt idx="2">
                  <c:v>392.000000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i="0" strike="noStrike" sz="900" u="none">
                    <a:solidFill>
                      <a:srgbClr val="595959"/>
                    </a:solidFill>
                    <a:latin typeface="Calibri"/>
                  </a:defRPr>
                </a:pPr>
                <a:r>
                  <a:rPr b="0" i="0" strike="noStrike" sz="900" u="none">
                    <a:solidFill>
                      <a:srgbClr val="595959"/>
                    </a:solidFill>
                    <a:latin typeface="Calibri"/>
                  </a:rPr>
                  <a:t>Huizen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crossBetween val="between"/>
        <c:majorUnit val="15"/>
        <c:minorUnit val="7.5"/>
      </c:val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900" u="none">
                    <a:solidFill>
                      <a:srgbClr val="595959"/>
                    </a:solidFill>
                    <a:latin typeface="Calibri"/>
                  </a:defRPr>
                </a:pPr>
                <a:r>
                  <a:rPr b="0" i="0" strike="noStrike" sz="900" u="none">
                    <a:solidFill>
                      <a:srgbClr val="595959"/>
                    </a:solidFill>
                    <a:latin typeface="Calibri"/>
                  </a:rPr>
                  <a:t>Meters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100"/>
        <c:minorUnit val="50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593614"/>
          <c:y val="0.0788482"/>
          <c:w val="0.905533"/>
          <c:h val="0.0681145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rgbClr val="D9D9D9"/>
      </a:solidFill>
      <a:prstDash val="solid"/>
      <a:round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1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1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-1762387" y="232700"/>
            <a:ext cx="11099801" cy="859136"/>
          </a:xfrm>
          <a:prstGeom prst="rect">
            <a:avLst/>
          </a:prstGeom>
        </p:spPr>
        <p:txBody>
          <a:bodyPr/>
          <a:lstStyle>
            <a:lvl1pPr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AMSTELHAEGE</a:t>
            </a:r>
          </a:p>
        </p:txBody>
      </p:sp>
      <p:sp>
        <p:nvSpPr>
          <p:cNvPr id="120" name="Shape 120"/>
          <p:cNvSpPr/>
          <p:nvPr/>
        </p:nvSpPr>
        <p:spPr>
          <a:xfrm>
            <a:off x="1194945" y="848650"/>
            <a:ext cx="518513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team $HabboHotel</a:t>
            </a:r>
          </a:p>
        </p:txBody>
      </p:sp>
      <p:sp>
        <p:nvSpPr>
          <p:cNvPr id="121" name="Shape 121"/>
          <p:cNvSpPr/>
          <p:nvPr/>
        </p:nvSpPr>
        <p:spPr>
          <a:xfrm>
            <a:off x="1194945" y="1388400"/>
            <a:ext cx="518513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Maarten Hogeweij &amp; Julia Jansen &amp; Maarten Brijker</a:t>
            </a:r>
          </a:p>
        </p:txBody>
      </p:sp>
      <p:pic>
        <p:nvPicPr>
          <p:cNvPr id="122" name="Hotel_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072" y="2201564"/>
            <a:ext cx="8700656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1873441" y="1639407"/>
            <a:ext cx="382814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10437673               10208194         10440682</a:t>
            </a:r>
          </a:p>
        </p:txBody>
      </p:sp>
      <p:sp>
        <p:nvSpPr>
          <p:cNvPr id="124" name="Shape 124"/>
          <p:cNvSpPr/>
          <p:nvPr/>
        </p:nvSpPr>
        <p:spPr>
          <a:xfrm rot="19930618">
            <a:off x="9864801" y="8067464"/>
            <a:ext cx="70744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2016</a:t>
            </a:r>
          </a:p>
        </p:txBody>
      </p:sp>
      <p:sp>
        <p:nvSpPr>
          <p:cNvPr id="125" name="Shape 125"/>
          <p:cNvSpPr/>
          <p:nvPr/>
        </p:nvSpPr>
        <p:spPr>
          <a:xfrm rot="20050618">
            <a:off x="1898037" y="3946999"/>
            <a:ext cx="262368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minor programmeren</a:t>
            </a:r>
          </a:p>
        </p:txBody>
      </p:sp>
      <p:sp>
        <p:nvSpPr>
          <p:cNvPr id="126" name="Shape 126"/>
          <p:cNvSpPr/>
          <p:nvPr/>
        </p:nvSpPr>
        <p:spPr>
          <a:xfrm rot="1666478">
            <a:off x="9442482" y="2945764"/>
            <a:ext cx="155208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heuristieken</a:t>
            </a:r>
          </a:p>
        </p:txBody>
      </p:sp>
      <p:sp>
        <p:nvSpPr>
          <p:cNvPr id="127" name="Shape 127"/>
          <p:cNvSpPr/>
          <p:nvPr/>
        </p:nvSpPr>
        <p:spPr>
          <a:xfrm>
            <a:off x="7278522" y="8375537"/>
            <a:ext cx="14333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semester 2</a:t>
            </a:r>
          </a:p>
        </p:txBody>
      </p:sp>
      <p:sp>
        <p:nvSpPr>
          <p:cNvPr id="128" name="Shape 128"/>
          <p:cNvSpPr/>
          <p:nvPr/>
        </p:nvSpPr>
        <p:spPr>
          <a:xfrm rot="19980000">
            <a:off x="5754811" y="8683609"/>
            <a:ext cx="84052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blok 5</a:t>
            </a: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499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15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99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9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7"/>
      <p:bldP build="whole" bldLvl="1" animBg="1" rev="0" advAuto="0" spid="121" grpId="1"/>
      <p:bldP build="whole" bldLvl="1" animBg="1" rev="0" advAuto="0" spid="125" grpId="4"/>
      <p:bldP build="whole" bldLvl="1" animBg="1" rev="0" advAuto="0" spid="122" grpId="3"/>
      <p:bldP build="whole" bldLvl="1" animBg="1" rev="0" advAuto="0" spid="128" grpId="6"/>
      <p:bldP build="whole" bldLvl="1" animBg="1" rev="0" advAuto="0" spid="126" grpId="5"/>
      <p:bldP build="whole" bldLvl="1" animBg="1" rev="0" advAuto="0" spid="124" grpId="8"/>
      <p:bldP build="whole" bldLvl="1" animBg="1" rev="0" advAuto="0" spid="123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xfrm>
            <a:off x="457803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random sampling</a:t>
            </a:r>
          </a:p>
        </p:txBody>
      </p:sp>
      <p:sp>
        <p:nvSpPr>
          <p:cNvPr id="173" name="Shape 173"/>
          <p:cNvSpPr/>
          <p:nvPr/>
        </p:nvSpPr>
        <p:spPr>
          <a:xfrm>
            <a:off x="7836005" y="1094432"/>
            <a:ext cx="4869001" cy="85913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73887">
              <a:defRPr sz="5119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data/resultaten</a:t>
            </a:r>
          </a:p>
        </p:txBody>
      </p:sp>
      <p:sp>
        <p:nvSpPr>
          <p:cNvPr id="174" name="Shape 174"/>
          <p:cNvSpPr/>
          <p:nvPr/>
        </p:nvSpPr>
        <p:spPr>
          <a:xfrm>
            <a:off x="485449" y="2552130"/>
            <a:ext cx="11577965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100.000 runs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sterke plattegronden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normale verdeling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maar niet symmetrisch</a:t>
            </a:r>
          </a:p>
        </p:txBody>
      </p:sp>
      <p:pic>
        <p:nvPicPr>
          <p:cNvPr id="175" name="Screen Shot 2016-05-24 at 22.40.4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0595" y="5081218"/>
            <a:ext cx="7521609" cy="410729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485449" y="2825180"/>
            <a:ext cx="11577965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toename freespace &lt; toename financieel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verdeling free space belangrijk 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meer huizen = meer waarde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financieel betere mappen met 2 stukken water</a:t>
            </a:r>
          </a:p>
        </p:txBody>
      </p:sp>
      <p:sp>
        <p:nvSpPr>
          <p:cNvPr id="179" name="Shape 1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80" name="Chart 180"/>
          <p:cNvGraphicFramePr/>
          <p:nvPr/>
        </p:nvGraphicFramePr>
        <p:xfrm>
          <a:off x="267437" y="5968305"/>
          <a:ext cx="6025571" cy="294564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181" name="Chart 181"/>
          <p:cNvGraphicFramePr/>
          <p:nvPr/>
        </p:nvGraphicFramePr>
        <p:xfrm>
          <a:off x="6671898" y="5970051"/>
          <a:ext cx="5728064" cy="294564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82" name="Shape 182"/>
          <p:cNvSpPr/>
          <p:nvPr>
            <p:ph type="title"/>
          </p:nvPr>
        </p:nvSpPr>
        <p:spPr>
          <a:xfrm>
            <a:off x="457803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random sampling</a:t>
            </a:r>
          </a:p>
        </p:txBody>
      </p:sp>
      <p:sp>
        <p:nvSpPr>
          <p:cNvPr id="183" name="Shape 183"/>
          <p:cNvSpPr/>
          <p:nvPr/>
        </p:nvSpPr>
        <p:spPr>
          <a:xfrm>
            <a:off x="7836005" y="1094432"/>
            <a:ext cx="4869001" cy="85913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73887">
              <a:defRPr sz="5119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data/resultaten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713418" y="2364199"/>
            <a:ext cx="11577965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input: startmap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itereert over huizen hierin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mutatie: 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random geldige positie 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random verschuiving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doorvoeren wanneer waarde vermeerdert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lokaal vs globaal optimum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" name="Shape 187"/>
          <p:cNvSpPr/>
          <p:nvPr>
            <p:ph type="title"/>
          </p:nvPr>
        </p:nvSpPr>
        <p:spPr>
          <a:xfrm>
            <a:off x="457803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hill climber</a:t>
            </a:r>
          </a:p>
        </p:txBody>
      </p:sp>
      <p:sp>
        <p:nvSpPr>
          <p:cNvPr id="188" name="Shape 188"/>
          <p:cNvSpPr/>
          <p:nvPr/>
        </p:nvSpPr>
        <p:spPr>
          <a:xfrm>
            <a:off x="7836005" y="1094432"/>
            <a:ext cx="4869001" cy="85913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73887">
              <a:defRPr sz="5119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algoritme</a:t>
            </a:r>
          </a:p>
        </p:txBody>
      </p:sp>
      <p:sp>
        <p:nvSpPr>
          <p:cNvPr id="189" name="Shape 189"/>
          <p:cNvSpPr/>
          <p:nvPr/>
        </p:nvSpPr>
        <p:spPr>
          <a:xfrm>
            <a:off x="6518199" y="6711830"/>
            <a:ext cx="6316498" cy="2078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8" h="20099" fill="norm" stroke="1" extrusionOk="0">
                <a:moveTo>
                  <a:pt x="0" y="18450"/>
                </a:moveTo>
                <a:cubicBezTo>
                  <a:pt x="389" y="13824"/>
                  <a:pt x="2409" y="11347"/>
                  <a:pt x="4105" y="13418"/>
                </a:cubicBezTo>
                <a:cubicBezTo>
                  <a:pt x="4852" y="14331"/>
                  <a:pt x="5382" y="16083"/>
                  <a:pt x="5530" y="18135"/>
                </a:cubicBezTo>
                <a:cubicBezTo>
                  <a:pt x="6034" y="6635"/>
                  <a:pt x="10255" y="-1501"/>
                  <a:pt x="14818" y="233"/>
                </a:cubicBezTo>
                <a:cubicBezTo>
                  <a:pt x="18726" y="1719"/>
                  <a:pt x="21600" y="10192"/>
                  <a:pt x="21557" y="20099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0" name="Shape 190"/>
          <p:cNvSpPr/>
          <p:nvPr/>
        </p:nvSpPr>
        <p:spPr>
          <a:xfrm>
            <a:off x="10350599" y="6559431"/>
            <a:ext cx="225539" cy="233187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1" name="Shape 191"/>
          <p:cNvSpPr/>
          <p:nvPr/>
        </p:nvSpPr>
        <p:spPr>
          <a:xfrm>
            <a:off x="7189616" y="7914698"/>
            <a:ext cx="225539" cy="225539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2" name="Shape 192"/>
          <p:cNvSpPr/>
          <p:nvPr/>
        </p:nvSpPr>
        <p:spPr>
          <a:xfrm>
            <a:off x="9548854" y="6173441"/>
            <a:ext cx="182903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globaal optimum</a:t>
            </a:r>
          </a:p>
        </p:txBody>
      </p:sp>
      <p:sp>
        <p:nvSpPr>
          <p:cNvPr id="193" name="Shape 193"/>
          <p:cNvSpPr/>
          <p:nvPr/>
        </p:nvSpPr>
        <p:spPr>
          <a:xfrm>
            <a:off x="6470396" y="7554340"/>
            <a:ext cx="166398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lokaal optimum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485449" y="2406797"/>
            <a:ext cx="1157796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100.000 runs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startmap: random &amp; scenario’s</a:t>
            </a:r>
          </a:p>
        </p:txBody>
      </p:sp>
      <p:sp>
        <p:nvSpPr>
          <p:cNvPr id="196" name="Shape 196"/>
          <p:cNvSpPr/>
          <p:nvPr/>
        </p:nvSpPr>
        <p:spPr>
          <a:xfrm>
            <a:off x="485449" y="4217282"/>
            <a:ext cx="11577965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random sampling: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effect en spreiding groter bij slechte startmappen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verbetering en spreiding nemen af bij meer huizen</a:t>
            </a:r>
          </a:p>
        </p:txBody>
      </p:sp>
      <p:sp>
        <p:nvSpPr>
          <p:cNvPr id="197" name="Shape 19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8" name="Screen Shot 2016-05-25 at 10.38.4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93641" y="6457964"/>
            <a:ext cx="6452968" cy="2293204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/>
          <p:nvPr>
            <p:ph type="title"/>
          </p:nvPr>
        </p:nvSpPr>
        <p:spPr>
          <a:xfrm>
            <a:off x="457803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hill climber</a:t>
            </a:r>
          </a:p>
        </p:txBody>
      </p:sp>
      <p:sp>
        <p:nvSpPr>
          <p:cNvPr id="200" name="Shape 200"/>
          <p:cNvSpPr/>
          <p:nvPr/>
        </p:nvSpPr>
        <p:spPr>
          <a:xfrm>
            <a:off x="7836005" y="1094432"/>
            <a:ext cx="4869001" cy="85913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73887">
              <a:defRPr sz="5119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data/resultaten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Shape 203"/>
          <p:cNvSpPr/>
          <p:nvPr>
            <p:ph type="title"/>
          </p:nvPr>
        </p:nvSpPr>
        <p:spPr>
          <a:xfrm>
            <a:off x="457803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hill climber</a:t>
            </a:r>
          </a:p>
        </p:txBody>
      </p:sp>
      <p:sp>
        <p:nvSpPr>
          <p:cNvPr id="204" name="Shape 204"/>
          <p:cNvSpPr/>
          <p:nvPr/>
        </p:nvSpPr>
        <p:spPr>
          <a:xfrm>
            <a:off x="7836005" y="1094432"/>
            <a:ext cx="4869001" cy="85913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73887">
              <a:defRPr sz="5119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data/resultaten</a:t>
            </a:r>
          </a:p>
        </p:txBody>
      </p:sp>
      <p:pic>
        <p:nvPicPr>
          <p:cNvPr id="20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561" y="5173387"/>
            <a:ext cx="4451630" cy="3977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31577" y="5173387"/>
            <a:ext cx="4451629" cy="3977692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hape 207"/>
          <p:cNvSpPr/>
          <p:nvPr/>
        </p:nvSpPr>
        <p:spPr>
          <a:xfrm>
            <a:off x="1367311" y="4414611"/>
            <a:ext cx="240212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€15081450</a:t>
            </a:r>
          </a:p>
        </p:txBody>
      </p:sp>
      <p:sp>
        <p:nvSpPr>
          <p:cNvPr id="208" name="Shape 208"/>
          <p:cNvSpPr/>
          <p:nvPr/>
        </p:nvSpPr>
        <p:spPr>
          <a:xfrm>
            <a:off x="9477420" y="4414611"/>
            <a:ext cx="240213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€15688200</a:t>
            </a:r>
          </a:p>
        </p:txBody>
      </p:sp>
      <p:sp>
        <p:nvSpPr>
          <p:cNvPr id="209" name="Shape 209"/>
          <p:cNvSpPr/>
          <p:nvPr/>
        </p:nvSpPr>
        <p:spPr>
          <a:xfrm>
            <a:off x="502741" y="2314139"/>
            <a:ext cx="11577965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4"/>
              </a:buBlip>
            </a:pPr>
            <a:r>
              <a:t> 100.000 runs</a:t>
            </a:r>
          </a:p>
          <a:p>
            <a:pPr marL="228600" indent="-228600" algn="l">
              <a:buSzPct val="46000"/>
              <a:buBlip>
                <a:blip r:embed="rId4"/>
              </a:buBlip>
            </a:pPr>
            <a:r>
              <a:t> random map</a:t>
            </a:r>
          </a:p>
          <a:p>
            <a:pPr marL="228600" indent="-228600" algn="l">
              <a:buSzPct val="46000"/>
              <a:buBlip>
                <a:blip r:embed="rId4"/>
              </a:buBlip>
            </a:pPr>
            <a:r>
              <a:t> 40 huizen</a:t>
            </a:r>
          </a:p>
        </p:txBody>
      </p:sp>
      <p:sp>
        <p:nvSpPr>
          <p:cNvPr id="210" name="Shape 210"/>
          <p:cNvSpPr/>
          <p:nvPr/>
        </p:nvSpPr>
        <p:spPr>
          <a:xfrm>
            <a:off x="5664858" y="6652994"/>
            <a:ext cx="179605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1" name="Shape 211"/>
          <p:cNvSpPr/>
          <p:nvPr/>
        </p:nvSpPr>
        <p:spPr>
          <a:xfrm>
            <a:off x="5960980" y="5884460"/>
            <a:ext cx="12038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+ 4%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485449" y="2406797"/>
            <a:ext cx="1157796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100.000 runs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startmap: random &amp; scenario’s</a:t>
            </a:r>
          </a:p>
        </p:txBody>
      </p:sp>
      <p:sp>
        <p:nvSpPr>
          <p:cNvPr id="214" name="Shape 214"/>
          <p:cNvSpPr/>
          <p:nvPr/>
        </p:nvSpPr>
        <p:spPr>
          <a:xfrm>
            <a:off x="312526" y="4279899"/>
            <a:ext cx="800824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46000"/>
              <a:buBlip>
                <a:blip r:embed="rId2"/>
              </a:buBlip>
            </a:lvl1pPr>
          </a:lstStyle>
          <a:p>
            <a:pPr/>
            <a:r>
              <a:t> scenario’s verbeteren niet significant meer dan random mappen</a:t>
            </a:r>
          </a:p>
        </p:txBody>
      </p:sp>
      <p:pic>
        <p:nvPicPr>
          <p:cNvPr id="215" name="7566480.0befor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51820" y="2145254"/>
            <a:ext cx="3884707" cy="3471126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7" name="Shape 217"/>
          <p:cNvSpPr/>
          <p:nvPr>
            <p:ph type="title"/>
          </p:nvPr>
        </p:nvSpPr>
        <p:spPr>
          <a:xfrm>
            <a:off x="457803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hill climber</a:t>
            </a:r>
          </a:p>
        </p:txBody>
      </p:sp>
      <p:sp>
        <p:nvSpPr>
          <p:cNvPr id="218" name="Shape 218"/>
          <p:cNvSpPr/>
          <p:nvPr/>
        </p:nvSpPr>
        <p:spPr>
          <a:xfrm>
            <a:off x="7836005" y="1094432"/>
            <a:ext cx="4869001" cy="85913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73887">
              <a:defRPr sz="5119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data/resultaten</a:t>
            </a:r>
          </a:p>
        </p:txBody>
      </p:sp>
      <p:pic>
        <p:nvPicPr>
          <p:cNvPr id="219" name="11309430.0befor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51820" y="5795366"/>
            <a:ext cx="3884707" cy="3471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1870798" y="2111247"/>
            <a:ext cx="11577964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input: startmap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algoritme hetzelfde als Hill Climber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echter, neemt ook soms verslechteringen aan: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acceptatie kans: 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kleiner bij grotere verslechteringen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kleiner bij latere iteraties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lokaal vs globaal optimum</a:t>
            </a:r>
          </a:p>
        </p:txBody>
      </p:sp>
      <p:pic>
        <p:nvPicPr>
          <p:cNvPr id="222" name="Screen Shot 2016-05-24 at 18.29.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2467" y="3879349"/>
            <a:ext cx="4269044" cy="388096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hape 22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Shape 224"/>
          <p:cNvSpPr/>
          <p:nvPr>
            <p:ph type="title"/>
          </p:nvPr>
        </p:nvSpPr>
        <p:spPr>
          <a:xfrm>
            <a:off x="457803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56362">
              <a:defRPr b="1" sz="48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simulated annealing</a:t>
            </a:r>
          </a:p>
        </p:txBody>
      </p:sp>
      <p:sp>
        <p:nvSpPr>
          <p:cNvPr id="225" name="Shape 225"/>
          <p:cNvSpPr/>
          <p:nvPr/>
        </p:nvSpPr>
        <p:spPr>
          <a:xfrm>
            <a:off x="7836005" y="1094432"/>
            <a:ext cx="4869001" cy="85913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73887">
              <a:defRPr sz="5119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algoritme</a:t>
            </a:r>
          </a:p>
        </p:txBody>
      </p:sp>
      <p:sp>
        <p:nvSpPr>
          <p:cNvPr id="226" name="Shape 226"/>
          <p:cNvSpPr/>
          <p:nvPr/>
        </p:nvSpPr>
        <p:spPr>
          <a:xfrm>
            <a:off x="6518199" y="6711830"/>
            <a:ext cx="6316498" cy="2078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8" h="20099" fill="norm" stroke="1" extrusionOk="0">
                <a:moveTo>
                  <a:pt x="0" y="18450"/>
                </a:moveTo>
                <a:cubicBezTo>
                  <a:pt x="389" y="13824"/>
                  <a:pt x="2409" y="11347"/>
                  <a:pt x="4105" y="13418"/>
                </a:cubicBezTo>
                <a:cubicBezTo>
                  <a:pt x="4852" y="14331"/>
                  <a:pt x="5382" y="16083"/>
                  <a:pt x="5530" y="18135"/>
                </a:cubicBezTo>
                <a:cubicBezTo>
                  <a:pt x="6034" y="6635"/>
                  <a:pt x="10255" y="-1501"/>
                  <a:pt x="14818" y="233"/>
                </a:cubicBezTo>
                <a:cubicBezTo>
                  <a:pt x="18726" y="1719"/>
                  <a:pt x="21600" y="10192"/>
                  <a:pt x="21557" y="20099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7" name="Shape 227"/>
          <p:cNvSpPr/>
          <p:nvPr/>
        </p:nvSpPr>
        <p:spPr>
          <a:xfrm>
            <a:off x="7189616" y="7914698"/>
            <a:ext cx="225539" cy="225539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8" name="Shape 228"/>
          <p:cNvSpPr/>
          <p:nvPr/>
        </p:nvSpPr>
        <p:spPr>
          <a:xfrm>
            <a:off x="9548854" y="6173441"/>
            <a:ext cx="182903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globaal optimum</a:t>
            </a:r>
          </a:p>
        </p:txBody>
      </p:sp>
      <p:sp>
        <p:nvSpPr>
          <p:cNvPr id="229" name="Shape 229"/>
          <p:cNvSpPr/>
          <p:nvPr/>
        </p:nvSpPr>
        <p:spPr>
          <a:xfrm>
            <a:off x="6470396" y="7554340"/>
            <a:ext cx="166398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lokaal optimum</a:t>
            </a:r>
          </a:p>
        </p:txBody>
      </p:sp>
      <p:sp>
        <p:nvSpPr>
          <p:cNvPr id="230" name="Shape 230"/>
          <p:cNvSpPr/>
          <p:nvPr/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800"/>
            </a:pPr>
            <a:fld id="{86CB4B4D-7CA3-9044-876B-883B54F8677D}" type="slidenum"/>
            <a:r>
              <a:t>￼</a:t>
            </a:r>
          </a:p>
        </p:txBody>
      </p:sp>
      <p:sp>
        <p:nvSpPr>
          <p:cNvPr id="231" name="Shape 231"/>
          <p:cNvSpPr/>
          <p:nvPr/>
        </p:nvSpPr>
        <p:spPr>
          <a:xfrm>
            <a:off x="10350599" y="6548603"/>
            <a:ext cx="225539" cy="225539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485449" y="2562139"/>
            <a:ext cx="11577965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100.000 runs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startmap: random &amp; scenario’s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</a:p>
        </p:txBody>
      </p:sp>
      <p:sp>
        <p:nvSpPr>
          <p:cNvPr id="234" name="Shape 234"/>
          <p:cNvSpPr/>
          <p:nvPr/>
        </p:nvSpPr>
        <p:spPr>
          <a:xfrm>
            <a:off x="485449" y="4063999"/>
            <a:ext cx="5625616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random sampling: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goed op slechte kaart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presteert niet beter dan hill climber 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consistenter dan hill climber</a:t>
            </a:r>
          </a:p>
        </p:txBody>
      </p:sp>
      <p:sp>
        <p:nvSpPr>
          <p:cNvPr id="235" name="Shape 23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6" name="Shape 236"/>
          <p:cNvSpPr/>
          <p:nvPr>
            <p:ph type="title"/>
          </p:nvPr>
        </p:nvSpPr>
        <p:spPr>
          <a:xfrm>
            <a:off x="457803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56362">
              <a:defRPr b="1" sz="48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simulated annealing</a:t>
            </a:r>
          </a:p>
        </p:txBody>
      </p:sp>
      <p:sp>
        <p:nvSpPr>
          <p:cNvPr id="237" name="Shape 237"/>
          <p:cNvSpPr/>
          <p:nvPr/>
        </p:nvSpPr>
        <p:spPr>
          <a:xfrm>
            <a:off x="7836005" y="1094432"/>
            <a:ext cx="4869001" cy="85913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73887">
              <a:defRPr sz="5119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data/resultaten</a:t>
            </a:r>
          </a:p>
        </p:txBody>
      </p:sp>
      <p:pic>
        <p:nvPicPr>
          <p:cNvPr id="238" name="Screen Shot 2016-05-25 at 13.19.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0726" y="4506949"/>
            <a:ext cx="6296239" cy="473366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1" name="Shape 241"/>
          <p:cNvSpPr/>
          <p:nvPr>
            <p:ph type="title"/>
          </p:nvPr>
        </p:nvSpPr>
        <p:spPr>
          <a:xfrm>
            <a:off x="457803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42" name="Shape 242"/>
          <p:cNvSpPr/>
          <p:nvPr/>
        </p:nvSpPr>
        <p:spPr>
          <a:xfrm>
            <a:off x="7836005" y="1094432"/>
            <a:ext cx="4869001" cy="85913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73887">
              <a:defRPr sz="5119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data/resultaten</a:t>
            </a:r>
          </a:p>
        </p:txBody>
      </p:sp>
      <p:sp>
        <p:nvSpPr>
          <p:cNvPr id="243" name="Shape 243"/>
          <p:cNvSpPr/>
          <p:nvPr/>
        </p:nvSpPr>
        <p:spPr>
          <a:xfrm>
            <a:off x="457803" y="1094432"/>
            <a:ext cx="6145819" cy="859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356362">
              <a:defRPr b="1" sz="48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simulated annealing</a:t>
            </a:r>
          </a:p>
        </p:txBody>
      </p:sp>
      <p:pic>
        <p:nvPicPr>
          <p:cNvPr id="24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606" y="4903536"/>
            <a:ext cx="4278184" cy="3822712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1953009" y="4176745"/>
            <a:ext cx="14273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before</a:t>
            </a:r>
          </a:p>
        </p:txBody>
      </p:sp>
      <p:pic>
        <p:nvPicPr>
          <p:cNvPr id="246" name="Screen Shot 2016-05-25 at 13.59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7632" y="4903536"/>
            <a:ext cx="4208845" cy="3822712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Shape 247"/>
          <p:cNvSpPr/>
          <p:nvPr/>
        </p:nvSpPr>
        <p:spPr>
          <a:xfrm>
            <a:off x="9371170" y="4075964"/>
            <a:ext cx="10291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after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xfrm>
            <a:off x="3490327" y="1094432"/>
            <a:ext cx="7238411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conclusie/discussie</a:t>
            </a:r>
          </a:p>
        </p:txBody>
      </p:sp>
      <p:sp>
        <p:nvSpPr>
          <p:cNvPr id="250" name="Shape 250"/>
          <p:cNvSpPr/>
          <p:nvPr/>
        </p:nvSpPr>
        <p:spPr>
          <a:xfrm>
            <a:off x="485449" y="2016039"/>
            <a:ext cx="11577965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vervolg onderzoek gefocust op plaatsing water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algoritmes bereiken lokaal optimum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—&gt; water staat vast vanaf het begin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run time verbeteren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simulated annealing cooling scheme moet beter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sociale waarde meenemen</a:t>
            </a:r>
          </a:p>
        </p:txBody>
      </p:sp>
      <p:sp>
        <p:nvSpPr>
          <p:cNvPr id="251" name="Shape 25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slow" advClick="1" p14:dur="8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0420_May_10_20bestof100_15456840.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0514" y="3055064"/>
            <a:ext cx="5672189" cy="506830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>
            <p:ph type="title"/>
          </p:nvPr>
        </p:nvSpPr>
        <p:spPr>
          <a:xfrm>
            <a:off x="1084351" y="1094432"/>
            <a:ext cx="11099801" cy="859136"/>
          </a:xfrm>
          <a:prstGeom prst="rect">
            <a:avLst/>
          </a:prstGeom>
        </p:spPr>
        <p:txBody>
          <a:bodyPr/>
          <a:lstStyle>
            <a:lvl1pPr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introductie</a:t>
            </a:r>
          </a:p>
        </p:txBody>
      </p:sp>
      <p:sp>
        <p:nvSpPr>
          <p:cNvPr id="133" name="Shape 133"/>
          <p:cNvSpPr/>
          <p:nvPr/>
        </p:nvSpPr>
        <p:spPr>
          <a:xfrm>
            <a:off x="1712973" y="2807916"/>
            <a:ext cx="5049825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3"/>
              </a:buBlip>
            </a:pPr>
            <a:r>
              <a:t> probleem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doel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theorie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aanpak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toestandsruimte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heuristieken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random sampling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hill climber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simulated annealing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conclusie/discussie</a:t>
            </a: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3455742" y="1094432"/>
            <a:ext cx="7238412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(voorlopige) uitkomst</a:t>
            </a:r>
          </a:p>
        </p:txBody>
      </p:sp>
      <p:sp>
        <p:nvSpPr>
          <p:cNvPr id="254" name="Shape 2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5" name="11803410.0af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300" y="4093091"/>
            <a:ext cx="3715596" cy="3320018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770010" y="3510420"/>
            <a:ext cx="323217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 huizen, 2 water, €11803410</a:t>
            </a:r>
          </a:p>
        </p:txBody>
      </p:sp>
      <p:pic>
        <p:nvPicPr>
          <p:cNvPr id="25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2073" y="4093091"/>
            <a:ext cx="3715595" cy="3320018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Shape 258"/>
          <p:cNvSpPr/>
          <p:nvPr/>
        </p:nvSpPr>
        <p:spPr>
          <a:xfrm>
            <a:off x="5022007" y="3510420"/>
            <a:ext cx="329572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40 huizen, 2 water, € 19457820</a:t>
            </a:r>
          </a:p>
        </p:txBody>
      </p:sp>
      <p:pic>
        <p:nvPicPr>
          <p:cNvPr id="259" name="26145240.0befor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61357" y="4080919"/>
            <a:ext cx="3715596" cy="3320019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/>
          <p:nvPr/>
        </p:nvSpPr>
        <p:spPr>
          <a:xfrm>
            <a:off x="9203066" y="3510420"/>
            <a:ext cx="323217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60 huizen, 3 water, €27378440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3" name="Shape 263"/>
          <p:cNvSpPr/>
          <p:nvPr/>
        </p:nvSpPr>
        <p:spPr>
          <a:xfrm>
            <a:off x="5872481" y="3975100"/>
            <a:ext cx="983160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264" name="Shape 264"/>
          <p:cNvSpPr/>
          <p:nvPr/>
        </p:nvSpPr>
        <p:spPr>
          <a:xfrm>
            <a:off x="4653592" y="4397318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65" name="Shape 265"/>
          <p:cNvSpPr/>
          <p:nvPr/>
        </p:nvSpPr>
        <p:spPr>
          <a:xfrm>
            <a:off x="7420367" y="3740209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66" name="Shape 266"/>
          <p:cNvSpPr/>
          <p:nvPr/>
        </p:nvSpPr>
        <p:spPr>
          <a:xfrm>
            <a:off x="7420367" y="6213014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67" name="Shape 267"/>
          <p:cNvSpPr/>
          <p:nvPr/>
        </p:nvSpPr>
        <p:spPr>
          <a:xfrm>
            <a:off x="6019687" y="6213014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68" name="Shape 268"/>
          <p:cNvSpPr/>
          <p:nvPr/>
        </p:nvSpPr>
        <p:spPr>
          <a:xfrm>
            <a:off x="5258824" y="5429250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69" name="Shape 269"/>
          <p:cNvSpPr/>
          <p:nvPr/>
        </p:nvSpPr>
        <p:spPr>
          <a:xfrm>
            <a:off x="6884304" y="4893187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70" name="Shape 270"/>
          <p:cNvSpPr/>
          <p:nvPr/>
        </p:nvSpPr>
        <p:spPr>
          <a:xfrm>
            <a:off x="6330949" y="3319584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71" name="Shape 271"/>
          <p:cNvSpPr/>
          <p:nvPr/>
        </p:nvSpPr>
        <p:spPr>
          <a:xfrm>
            <a:off x="5258824" y="3319584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72" name="Shape 272"/>
          <p:cNvSpPr/>
          <p:nvPr/>
        </p:nvSpPr>
        <p:spPr>
          <a:xfrm>
            <a:off x="4169406" y="6414913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73" name="Shape 273"/>
          <p:cNvSpPr/>
          <p:nvPr/>
        </p:nvSpPr>
        <p:spPr>
          <a:xfrm>
            <a:off x="8319568" y="5429250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74" name="Shape 274"/>
          <p:cNvSpPr/>
          <p:nvPr/>
        </p:nvSpPr>
        <p:spPr>
          <a:xfrm>
            <a:off x="8319568" y="3025614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75" name="Shape 275"/>
          <p:cNvSpPr/>
          <p:nvPr/>
        </p:nvSpPr>
        <p:spPr>
          <a:xfrm>
            <a:off x="5691132" y="2178289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76" name="Shape 276"/>
          <p:cNvSpPr/>
          <p:nvPr/>
        </p:nvSpPr>
        <p:spPr>
          <a:xfrm>
            <a:off x="3771682" y="2420382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77" name="Shape 277"/>
          <p:cNvSpPr/>
          <p:nvPr/>
        </p:nvSpPr>
        <p:spPr>
          <a:xfrm>
            <a:off x="2976235" y="4893187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78" name="Shape 278"/>
          <p:cNvSpPr/>
          <p:nvPr/>
        </p:nvSpPr>
        <p:spPr>
          <a:xfrm>
            <a:off x="2128910" y="6881807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79" name="Shape 279"/>
          <p:cNvSpPr/>
          <p:nvPr/>
        </p:nvSpPr>
        <p:spPr>
          <a:xfrm>
            <a:off x="8648123" y="7193069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80" name="Shape 280"/>
          <p:cNvSpPr/>
          <p:nvPr/>
        </p:nvSpPr>
        <p:spPr>
          <a:xfrm>
            <a:off x="10792373" y="4893187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81" name="Shape 281"/>
          <p:cNvSpPr/>
          <p:nvPr/>
        </p:nvSpPr>
        <p:spPr>
          <a:xfrm>
            <a:off x="10792373" y="2697059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82" name="Shape 282"/>
          <p:cNvSpPr/>
          <p:nvPr/>
        </p:nvSpPr>
        <p:spPr>
          <a:xfrm>
            <a:off x="9011262" y="1624934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83" name="Shape 283"/>
          <p:cNvSpPr/>
          <p:nvPr/>
        </p:nvSpPr>
        <p:spPr>
          <a:xfrm>
            <a:off x="6745965" y="1200150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84" name="Shape 284"/>
          <p:cNvSpPr/>
          <p:nvPr/>
        </p:nvSpPr>
        <p:spPr>
          <a:xfrm>
            <a:off x="1869525" y="1044518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85" name="Shape 285"/>
          <p:cNvSpPr/>
          <p:nvPr/>
        </p:nvSpPr>
        <p:spPr>
          <a:xfrm>
            <a:off x="1419924" y="3740209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86" name="Shape 286"/>
          <p:cNvSpPr/>
          <p:nvPr/>
        </p:nvSpPr>
        <p:spPr>
          <a:xfrm>
            <a:off x="3771682" y="8927912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87" name="Shape 287"/>
          <p:cNvSpPr/>
          <p:nvPr/>
        </p:nvSpPr>
        <p:spPr>
          <a:xfrm>
            <a:off x="11847207" y="7838495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88" name="Shape 288"/>
          <p:cNvSpPr/>
          <p:nvPr/>
        </p:nvSpPr>
        <p:spPr>
          <a:xfrm>
            <a:off x="11985545" y="541126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89" name="Shape 289"/>
          <p:cNvSpPr/>
          <p:nvPr/>
        </p:nvSpPr>
        <p:spPr>
          <a:xfrm>
            <a:off x="7178275" y="7838495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2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8" presetID="2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8" presetID="2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8" presetID="2" grpId="1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8" presetID="2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8" presetID="2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8" presetID="2" grpId="1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8" presetID="2" grpId="1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8" presetID="2" grpId="1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8" presetID="2" grpId="1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clickEffect" presetSubtype="8" presetID="2" grpId="1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8" presetID="2" grpId="2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clickEffect" presetSubtype="8" presetID="2" grpId="2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ntr" nodeType="clickEffect" presetSubtype="8" presetID="2" grpId="2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ntr" nodeType="clickEffect" presetSubtype="8" presetID="2" grpId="2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Subtype="8" presetID="2" grpId="2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ntr" nodeType="clickEffect" presetSubtype="8" presetID="2" grpId="2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ntr" nodeType="clickEffect" presetSubtype="8" presetID="2" grpId="2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Class="entr" nodeType="clickEffect" presetSubtype="8" presetID="2" grpId="2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ntr" nodeType="clickEffect" presetSubtype="8" presetID="2" grpId="2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0" grpId="15"/>
      <p:bldP build="whole" bldLvl="1" animBg="1" rev="0" advAuto="0" spid="288" grpId="2"/>
      <p:bldP build="whole" bldLvl="1" animBg="1" rev="0" advAuto="0" spid="270" grpId="10"/>
      <p:bldP build="whole" bldLvl="1" animBg="1" rev="0" advAuto="0" spid="277" grpId="17"/>
      <p:bldP build="whole" bldLvl="1" animBg="1" rev="0" advAuto="0" spid="283" grpId="4"/>
      <p:bldP build="whole" bldLvl="1" animBg="1" rev="0" advAuto="0" spid="275" grpId="6"/>
      <p:bldP build="whole" bldLvl="1" animBg="1" rev="0" advAuto="0" spid="266" grpId="21"/>
      <p:bldP build="whole" bldLvl="1" animBg="1" rev="0" advAuto="0" spid="279" grpId="24"/>
      <p:bldP build="whole" bldLvl="1" animBg="1" rev="0" advAuto="0" spid="289" grpId="26"/>
      <p:bldP build="whole" bldLvl="1" animBg="1" rev="0" advAuto="0" spid="262" grpId="28"/>
      <p:bldP build="whole" bldLvl="1" animBg="1" rev="0" advAuto="0" spid="271" grpId="11"/>
      <p:bldP build="whole" bldLvl="1" animBg="1" rev="0" advAuto="0" spid="264" grpId="14"/>
      <p:bldP build="whole" bldLvl="1" animBg="1" rev="0" advAuto="0" spid="276" grpId="7"/>
      <p:bldP build="whole" bldLvl="1" animBg="1" rev="0" advAuto="0" spid="267" grpId="20"/>
      <p:bldP build="whole" bldLvl="1" animBg="1" rev="0" advAuto="0" spid="268" grpId="18"/>
      <p:bldP build="whole" bldLvl="1" animBg="1" rev="0" advAuto="0" spid="287" grpId="25"/>
      <p:bldP build="whole" bldLvl="1" animBg="1" rev="0" advAuto="0" spid="263" grpId="1"/>
      <p:bldP build="whole" bldLvl="1" animBg="1" rev="0" advAuto="0" spid="284" grpId="3"/>
      <p:bldP build="whole" bldLvl="1" animBg="1" rev="0" advAuto="0" spid="265" grpId="12"/>
      <p:bldP build="whole" bldLvl="1" animBg="1" rev="0" advAuto="0" spid="273" grpId="19"/>
      <p:bldP build="whole" bldLvl="1" animBg="1" rev="0" advAuto="0" spid="269" grpId="16"/>
      <p:bldP build="whole" bldLvl="1" animBg="1" rev="0" advAuto="0" spid="274" grpId="9"/>
      <p:bldP build="whole" bldLvl="1" animBg="1" rev="0" advAuto="0" spid="272" grpId="22"/>
      <p:bldP build="whole" bldLvl="1" animBg="1" rev="0" advAuto="0" spid="281" grpId="8"/>
      <p:bldP build="whole" bldLvl="1" animBg="1" rev="0" advAuto="0" spid="286" grpId="27"/>
      <p:bldP build="whole" bldLvl="1" animBg="1" rev="0" advAuto="0" spid="285" grpId="13"/>
      <p:bldP build="whole" bldLvl="1" animBg="1" rev="0" advAuto="0" spid="282" grpId="5"/>
      <p:bldP build="whole" bldLvl="1" animBg="1" rev="0" advAuto="0" spid="278" grpId="2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952500" y="1094432"/>
            <a:ext cx="11099800" cy="859136"/>
          </a:xfrm>
          <a:prstGeom prst="rect">
            <a:avLst/>
          </a:prstGeom>
        </p:spPr>
        <p:txBody>
          <a:bodyPr/>
          <a:lstStyle>
            <a:lvl1pPr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probleem</a:t>
            </a:r>
          </a:p>
        </p:txBody>
      </p:sp>
      <p:sp>
        <p:nvSpPr>
          <p:cNvPr id="137" name="Shape 137"/>
          <p:cNvSpPr/>
          <p:nvPr/>
        </p:nvSpPr>
        <p:spPr>
          <a:xfrm>
            <a:off x="2414415" y="2355620"/>
            <a:ext cx="11577965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fictieve woonwijk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huizen en water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verschillende typen huizen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plattegronden voor 20, 40 en 60 huizen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waardebereking: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totale vrije ruimte huizen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totale financiële waarde (!focus!)</a:t>
            </a: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" name="Screen Shot 2016-05-25 at 11.26.4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425" y="6785888"/>
            <a:ext cx="12389950" cy="1960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952500" y="1094432"/>
            <a:ext cx="11099800" cy="859136"/>
          </a:xfrm>
          <a:prstGeom prst="rect">
            <a:avLst/>
          </a:prstGeom>
        </p:spPr>
        <p:txBody>
          <a:bodyPr/>
          <a:lstStyle>
            <a:lvl1pPr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doel</a:t>
            </a:r>
          </a:p>
        </p:txBody>
      </p:sp>
      <p:sp>
        <p:nvSpPr>
          <p:cNvPr id="142" name="Shape 142"/>
          <p:cNvSpPr/>
          <p:nvPr/>
        </p:nvSpPr>
        <p:spPr>
          <a:xfrm>
            <a:off x="2203983" y="2373004"/>
            <a:ext cx="11577964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2 plattegronden voor 20, 40 en 60 huizen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optimale vrij ruimte huizen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optimale financiële waarde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5329856" y="1094432"/>
            <a:ext cx="2345088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theorie</a:t>
            </a:r>
          </a:p>
        </p:txBody>
      </p:sp>
      <p:sp>
        <p:nvSpPr>
          <p:cNvPr id="146" name="Shape 146"/>
          <p:cNvSpPr/>
          <p:nvPr/>
        </p:nvSpPr>
        <p:spPr>
          <a:xfrm>
            <a:off x="2343008" y="2798946"/>
            <a:ext cx="11577965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constraint optimization problem</a:t>
            </a:r>
          </a:p>
          <a:p>
            <a:pPr algn="l"/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sub-problem: closest pair of points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—&gt; nearest neighbour search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—&gt; linear search (gebruiken wij)</a:t>
            </a:r>
          </a:p>
        </p:txBody>
      </p:sp>
      <p:sp>
        <p:nvSpPr>
          <p:cNvPr id="147" name="Shape 147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5329856" y="1094432"/>
            <a:ext cx="2345088" cy="859136"/>
          </a:xfrm>
          <a:prstGeom prst="rect">
            <a:avLst/>
          </a:prstGeom>
        </p:spPr>
        <p:txBody>
          <a:bodyPr/>
          <a:lstStyle>
            <a:lvl1pPr algn="l" defTabSz="373887">
              <a:defRPr b="1" sz="5119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aanpak</a:t>
            </a:r>
          </a:p>
        </p:txBody>
      </p:sp>
      <p:sp>
        <p:nvSpPr>
          <p:cNvPr id="150" name="Shape 150"/>
          <p:cNvSpPr/>
          <p:nvPr/>
        </p:nvSpPr>
        <p:spPr>
          <a:xfrm>
            <a:off x="1449932" y="2083767"/>
            <a:ext cx="11577965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complexiteit —&gt; toestandsruimte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geldige mappen genereren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random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scenario’s hardcoded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heuristieken/algoritmes op startmappen loslaten</a:t>
            </a:r>
          </a:p>
        </p:txBody>
      </p:sp>
      <p:sp>
        <p:nvSpPr>
          <p:cNvPr id="151" name="Shape 151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3693936" y="1094432"/>
            <a:ext cx="5616928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toestandsruimte</a:t>
            </a:r>
          </a:p>
        </p:txBody>
      </p:sp>
      <p:sp>
        <p:nvSpPr>
          <p:cNvPr id="154" name="Shape 154"/>
          <p:cNvSpPr/>
          <p:nvPr/>
        </p:nvSpPr>
        <p:spPr>
          <a:xfrm>
            <a:off x="1239256" y="3160557"/>
            <a:ext cx="11577965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complexiteit van het probleem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verzameling mogelijke plattegronden</a:t>
            </a:r>
          </a:p>
          <a:p>
            <a:pPr algn="l"/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benadering bovengrens: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beschikbare opp. excl. water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maison’s &gt; bungalows &gt; eengezinswoningen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—&gt; </a:t>
            </a:r>
          </a:p>
        </p:txBody>
      </p:sp>
      <p:sp>
        <p:nvSpPr>
          <p:cNvPr id="155" name="Shape 155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6" name="Screen Shot 2016-05-25 at 11.29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3047" y="6499458"/>
            <a:ext cx="2036768" cy="6891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4456024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heuristieken</a:t>
            </a:r>
          </a:p>
        </p:txBody>
      </p:sp>
      <p:sp>
        <p:nvSpPr>
          <p:cNvPr id="159" name="Shape 159"/>
          <p:cNvSpPr/>
          <p:nvPr/>
        </p:nvSpPr>
        <p:spPr>
          <a:xfrm>
            <a:off x="1186891" y="2185455"/>
            <a:ext cx="1157796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46000"/>
              <a:buBlip>
                <a:blip r:embed="rId2"/>
              </a:buBlip>
            </a:lvl1pPr>
          </a:lstStyle>
          <a:p>
            <a:pPr/>
            <a:r>
              <a:t> sneller naar een goede oplossing door vuistregels</a:t>
            </a:r>
          </a:p>
        </p:txBody>
      </p:sp>
      <p:sp>
        <p:nvSpPr>
          <p:cNvPr id="160" name="Shape 160"/>
          <p:cNvSpPr/>
          <p:nvPr/>
        </p:nvSpPr>
        <p:spPr>
          <a:xfrm>
            <a:off x="1186891" y="2962766"/>
            <a:ext cx="11577965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water: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linker onderhoek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niet dichtbij de randen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huizen profiteren van deze vrije ruimte</a:t>
            </a:r>
          </a:p>
        </p:txBody>
      </p:sp>
      <p:sp>
        <p:nvSpPr>
          <p:cNvPr id="161" name="Shape 161"/>
          <p:cNvSpPr/>
          <p:nvPr/>
        </p:nvSpPr>
        <p:spPr>
          <a:xfrm>
            <a:off x="1186891" y="5378377"/>
            <a:ext cx="11577965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huizen: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volgorde 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verbetert run time </a:t>
            </a:r>
          </a:p>
        </p:txBody>
      </p:sp>
      <p:sp>
        <p:nvSpPr>
          <p:cNvPr id="162" name="Shape 162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1"/>
      <p:bldP build="whole" bldLvl="1" animBg="1" rev="0" advAuto="0" spid="161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1976014" y="2228606"/>
            <a:ext cx="11577965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stukken water: 1, 2, 3, 4 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ratio water: random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positie huis: random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—&gt; </a:t>
            </a:r>
            <a:r>
              <a:rPr b="1" i="1" sz="3100">
                <a:latin typeface="Helvetica"/>
                <a:ea typeface="Helvetica"/>
                <a:cs typeface="Helvetica"/>
                <a:sym typeface="Helvetica"/>
              </a:rPr>
              <a:t>restricted random sampling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runs: 100.000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bewaar de beste en slechtste map</a:t>
            </a:r>
          </a:p>
        </p:txBody>
      </p:sp>
      <p:pic>
        <p:nvPicPr>
          <p:cNvPr id="165" name="0405_May_10_60bestof100_29910180.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81255" y="5869146"/>
            <a:ext cx="3915120" cy="3498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0420_May_10_20bestof100_15456840.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9080" y="5869146"/>
            <a:ext cx="3915121" cy="3498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30168" y="5869146"/>
            <a:ext cx="3915120" cy="3498302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Shape 169"/>
          <p:cNvSpPr/>
          <p:nvPr>
            <p:ph type="title"/>
          </p:nvPr>
        </p:nvSpPr>
        <p:spPr>
          <a:xfrm>
            <a:off x="457803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random sampling</a:t>
            </a:r>
          </a:p>
        </p:txBody>
      </p:sp>
      <p:sp>
        <p:nvSpPr>
          <p:cNvPr id="170" name="Shape 170"/>
          <p:cNvSpPr/>
          <p:nvPr/>
        </p:nvSpPr>
        <p:spPr>
          <a:xfrm>
            <a:off x="7836005" y="1094432"/>
            <a:ext cx="4869001" cy="85913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73887">
              <a:defRPr sz="5119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algoritme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3"/>
      <p:bldP build="whole" bldLvl="1" animBg="1" rev="0" advAuto="0" spid="166" grpId="1"/>
      <p:bldP build="whole" bldLvl="1" animBg="1" rev="0" advAuto="0" spid="167" grpId="2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