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CEAF2-30EC-4F98-80FE-5D7C1A836EB8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FB0EB9-C426-4273-ACDD-EDE2A20099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7202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48FCF15-5AAD-43AD-A2F7-EA3A3BFEE51E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A1C6331-12F7-41A6-90A0-F1F5331CE6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9609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FCF15-5AAD-43AD-A2F7-EA3A3BFEE51E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6331-12F7-41A6-90A0-F1F5331CE6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0795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FCF15-5AAD-43AD-A2F7-EA3A3BFEE51E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6331-12F7-41A6-90A0-F1F5331CE6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722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FCF15-5AAD-43AD-A2F7-EA3A3BFEE51E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6331-12F7-41A6-90A0-F1F5331CE6D8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2644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FCF15-5AAD-43AD-A2F7-EA3A3BFEE51E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6331-12F7-41A6-90A0-F1F5331CE6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59301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FCF15-5AAD-43AD-A2F7-EA3A3BFEE51E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6331-12F7-41A6-90A0-F1F5331CE6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13767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FCF15-5AAD-43AD-A2F7-EA3A3BFEE51E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6331-12F7-41A6-90A0-F1F5331CE6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3497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FCF15-5AAD-43AD-A2F7-EA3A3BFEE51E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6331-12F7-41A6-90A0-F1F5331CE6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3254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FCF15-5AAD-43AD-A2F7-EA3A3BFEE51E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6331-12F7-41A6-90A0-F1F5331CE6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3439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FCF15-5AAD-43AD-A2F7-EA3A3BFEE51E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6331-12F7-41A6-90A0-F1F5331CE6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259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FCF15-5AAD-43AD-A2F7-EA3A3BFEE51E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6331-12F7-41A6-90A0-F1F5331CE6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25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FCF15-5AAD-43AD-A2F7-EA3A3BFEE51E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6331-12F7-41A6-90A0-F1F5331CE6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86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FCF15-5AAD-43AD-A2F7-EA3A3BFEE51E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6331-12F7-41A6-90A0-F1F5331CE6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9068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FCF15-5AAD-43AD-A2F7-EA3A3BFEE51E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6331-12F7-41A6-90A0-F1F5331CE6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3743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FCF15-5AAD-43AD-A2F7-EA3A3BFEE51E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6331-12F7-41A6-90A0-F1F5331CE6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885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FCF15-5AAD-43AD-A2F7-EA3A3BFEE51E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6331-12F7-41A6-90A0-F1F5331CE6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8162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FCF15-5AAD-43AD-A2F7-EA3A3BFEE51E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6331-12F7-41A6-90A0-F1F5331CE6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4738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FCF15-5AAD-43AD-A2F7-EA3A3BFEE51E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C6331-12F7-41A6-90A0-F1F5331CE6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3504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493698-0750-4B19-A65D-3CE5113B5A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-apple-system"/>
              </a:rPr>
              <a:t>Приложение для заказа билетов в кино на </a:t>
            </a:r>
            <a:r>
              <a:rPr lang="ru-RU" b="0" i="0" dirty="0" err="1">
                <a:effectLst/>
                <a:latin typeface="-apple-system"/>
              </a:rPr>
              <a:t>PyQT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0E41981-BDE2-4CD0-B963-0EAA2A7034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0" i="0" dirty="0">
                <a:solidFill>
                  <a:schemeClr val="tx2">
                    <a:lumMod val="90000"/>
                  </a:schemeClr>
                </a:solidFill>
                <a:effectLst/>
                <a:latin typeface="-apple-system"/>
              </a:rPr>
              <a:t>Полякова Юлия Александровна</a:t>
            </a:r>
          </a:p>
        </p:txBody>
      </p:sp>
    </p:spTree>
    <p:extLst>
      <p:ext uri="{BB962C8B-B14F-4D97-AF65-F5344CB8AC3E}">
        <p14:creationId xmlns:p14="http://schemas.microsoft.com/office/powerpoint/2010/main" val="3075791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8B4A27-D289-47F8-A4F1-14955FEFD86E}"/>
              </a:ext>
            </a:extLst>
          </p:cNvPr>
          <p:cNvSpPr txBox="1"/>
          <p:nvPr/>
        </p:nvSpPr>
        <p:spPr>
          <a:xfrm>
            <a:off x="1110343" y="265363"/>
            <a:ext cx="11010123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Интересные приемы</a:t>
            </a:r>
            <a:r>
              <a:rPr lang="ru-RU" dirty="0"/>
              <a:t>:</a:t>
            </a:r>
          </a:p>
          <a:p>
            <a:r>
              <a:rPr lang="en-US" dirty="0"/>
              <a:t>1. </a:t>
            </a:r>
            <a:r>
              <a:rPr lang="ru-RU" dirty="0"/>
              <a:t>Хранение в базе данных словаря в формате </a:t>
            </a:r>
            <a:r>
              <a:rPr lang="en-US" dirty="0"/>
              <a:t>json </a:t>
            </a:r>
            <a:r>
              <a:rPr lang="ru-RU" dirty="0"/>
              <a:t>строки.</a:t>
            </a:r>
          </a:p>
          <a:p>
            <a:r>
              <a:rPr lang="ru-RU" dirty="0"/>
              <a:t>   </a:t>
            </a:r>
            <a:r>
              <a:rPr lang="en-US" dirty="0" err="1"/>
              <a:t>self.price</a:t>
            </a:r>
            <a:r>
              <a:rPr lang="en-US" dirty="0"/>
              <a:t> = </a:t>
            </a:r>
            <a:r>
              <a:rPr lang="en-US" dirty="0" err="1"/>
              <a:t>json.loads</a:t>
            </a:r>
            <a:r>
              <a:rPr lang="en-US" dirty="0"/>
              <a:t>(# </a:t>
            </a:r>
            <a:r>
              <a:rPr lang="ru-RU" dirty="0"/>
              <a:t>строка из БД со словарем сцен)</a:t>
            </a:r>
          </a:p>
          <a:p>
            <a:r>
              <a:rPr lang="en-US" dirty="0"/>
              <a:t>2. </a:t>
            </a:r>
            <a:r>
              <a:rPr lang="ru-RU" dirty="0"/>
              <a:t>Использование </a:t>
            </a:r>
            <a:r>
              <a:rPr lang="en-US" dirty="0"/>
              <a:t>html </a:t>
            </a:r>
            <a:r>
              <a:rPr lang="ru-RU" dirty="0"/>
              <a:t>в форматированной строке:</a:t>
            </a:r>
          </a:p>
          <a:p>
            <a:r>
              <a:rPr lang="ru-RU" dirty="0"/>
              <a:t>   </a:t>
            </a:r>
            <a:r>
              <a:rPr lang="en-US" dirty="0"/>
              <a:t>f"&lt;b&gt;</a:t>
            </a:r>
            <a:r>
              <a:rPr lang="ru-RU" dirty="0"/>
              <a:t>Кинотеатр:&lt;/</a:t>
            </a:r>
            <a:r>
              <a:rPr lang="en-US" dirty="0"/>
              <a:t>b&gt; {</a:t>
            </a:r>
            <a:r>
              <a:rPr lang="en-US" dirty="0" err="1"/>
              <a:t>self.cinema_name</a:t>
            </a:r>
            <a:r>
              <a:rPr lang="en-US" dirty="0"/>
              <a:t>}&lt;</a:t>
            </a:r>
            <a:r>
              <a:rPr lang="en-US" dirty="0" err="1"/>
              <a:t>br</a:t>
            </a:r>
            <a:r>
              <a:rPr lang="en-US" dirty="0"/>
              <a:t>&gt;"</a:t>
            </a:r>
          </a:p>
          <a:p>
            <a:r>
              <a:rPr lang="en-US" dirty="0"/>
              <a:t>3. </a:t>
            </a:r>
            <a:r>
              <a:rPr lang="ru-RU" dirty="0"/>
              <a:t>При нажатии на таблицу происходит выделение всей строки:</a:t>
            </a:r>
          </a:p>
          <a:p>
            <a:r>
              <a:rPr lang="ru-RU" dirty="0"/>
              <a:t>   </a:t>
            </a:r>
            <a:r>
              <a:rPr lang="en-US" dirty="0" err="1"/>
              <a:t>self.tableCinema.setSelectionMode</a:t>
            </a:r>
            <a:r>
              <a:rPr lang="en-US" dirty="0"/>
              <a:t>(</a:t>
            </a:r>
            <a:r>
              <a:rPr lang="en-US" dirty="0" err="1"/>
              <a:t>QAbstractItemView.SingleSelection</a:t>
            </a:r>
            <a:r>
              <a:rPr lang="en-US" dirty="0"/>
              <a:t>)</a:t>
            </a:r>
          </a:p>
          <a:p>
            <a:r>
              <a:rPr lang="en-US" dirty="0"/>
              <a:t>   </a:t>
            </a:r>
            <a:r>
              <a:rPr lang="en-US" dirty="0" err="1"/>
              <a:t>self.tableCinema.setSelectionBehavior</a:t>
            </a:r>
            <a:r>
              <a:rPr lang="en-US" dirty="0"/>
              <a:t>(</a:t>
            </a:r>
            <a:r>
              <a:rPr lang="en-US" dirty="0" err="1"/>
              <a:t>QAbstractItemView.SelectRows</a:t>
            </a:r>
            <a:r>
              <a:rPr lang="en-US" dirty="0"/>
              <a:t>)</a:t>
            </a:r>
          </a:p>
          <a:p>
            <a:r>
              <a:rPr lang="en-US" dirty="0"/>
              <a:t>4. </a:t>
            </a:r>
            <a:r>
              <a:rPr lang="ru-RU" dirty="0"/>
              <a:t>Передача параметров в </a:t>
            </a:r>
            <a:r>
              <a:rPr lang="en-US" dirty="0" err="1"/>
              <a:t>sql</a:t>
            </a:r>
            <a:r>
              <a:rPr lang="en-US" dirty="0"/>
              <a:t> </a:t>
            </a:r>
            <a:r>
              <a:rPr lang="ru-RU" dirty="0"/>
              <a:t>запросы двумя способами:</a:t>
            </a:r>
          </a:p>
          <a:p>
            <a:r>
              <a:rPr lang="en-US" dirty="0"/>
              <a:t>- </a:t>
            </a:r>
            <a:r>
              <a:rPr lang="ru-RU" dirty="0"/>
              <a:t>через кортежи и '?':</a:t>
            </a:r>
          </a:p>
          <a:p>
            <a:r>
              <a:rPr lang="ru-RU" dirty="0"/>
              <a:t>   ...</a:t>
            </a:r>
          </a:p>
          <a:p>
            <a:r>
              <a:rPr lang="ru-RU" dirty="0"/>
              <a:t>   </a:t>
            </a:r>
            <a:r>
              <a:rPr lang="en-US" dirty="0"/>
              <a:t>WHERE </a:t>
            </a:r>
            <a:r>
              <a:rPr lang="en-US" dirty="0" err="1"/>
              <a:t>s.date</a:t>
            </a:r>
            <a:r>
              <a:rPr lang="en-US" dirty="0"/>
              <a:t> = ?</a:t>
            </a:r>
          </a:p>
          <a:p>
            <a:r>
              <a:rPr lang="en-US" dirty="0"/>
              <a:t>     and c.id = ?</a:t>
            </a:r>
          </a:p>
          <a:p>
            <a:r>
              <a:rPr lang="en-US" dirty="0"/>
              <a:t>     and (g.id = ? or 0 = ?)</a:t>
            </a:r>
          </a:p>
          <a:p>
            <a:r>
              <a:rPr lang="en-US" dirty="0"/>
              <a:t>   ORDER BY </a:t>
            </a:r>
            <a:r>
              <a:rPr lang="en-US" dirty="0" err="1"/>
              <a:t>f.title</a:t>
            </a:r>
            <a:endParaRPr lang="en-US" dirty="0"/>
          </a:p>
          <a:p>
            <a:r>
              <a:rPr lang="en-US" dirty="0"/>
              <a:t>   """, (</a:t>
            </a:r>
            <a:r>
              <a:rPr lang="en-US" dirty="0" err="1"/>
              <a:t>self.currentDate</a:t>
            </a:r>
            <a:r>
              <a:rPr lang="en-US" dirty="0"/>
              <a:t>, </a:t>
            </a:r>
            <a:r>
              <a:rPr lang="en-US" dirty="0" err="1"/>
              <a:t>self.cinema</a:t>
            </a:r>
            <a:r>
              <a:rPr lang="en-US" dirty="0"/>
              <a:t>, </a:t>
            </a:r>
            <a:r>
              <a:rPr lang="en-US" dirty="0" err="1"/>
              <a:t>self.currentGenre</a:t>
            </a:r>
            <a:r>
              <a:rPr lang="en-US" dirty="0"/>
              <a:t>, </a:t>
            </a:r>
            <a:r>
              <a:rPr lang="en-US" dirty="0" err="1"/>
              <a:t>self.currentGenre</a:t>
            </a:r>
            <a:r>
              <a:rPr lang="en-US" dirty="0"/>
              <a:t>))</a:t>
            </a:r>
          </a:p>
          <a:p>
            <a:r>
              <a:rPr lang="en-US" dirty="0"/>
              <a:t>- </a:t>
            </a:r>
            <a:r>
              <a:rPr lang="ru-RU" dirty="0"/>
              <a:t>с помощью </a:t>
            </a:r>
            <a:r>
              <a:rPr lang="ru-RU" dirty="0" err="1"/>
              <a:t>именнованых</a:t>
            </a:r>
            <a:r>
              <a:rPr lang="ru-RU" dirty="0"/>
              <a:t> параметров и </a:t>
            </a:r>
            <a:r>
              <a:rPr lang="en-US" dirty="0"/>
              <a:t>json:</a:t>
            </a:r>
          </a:p>
          <a:p>
            <a:r>
              <a:rPr lang="en-US" dirty="0"/>
              <a:t>   ...</a:t>
            </a:r>
          </a:p>
          <a:p>
            <a:r>
              <a:rPr lang="en-US" dirty="0"/>
              <a:t>   WHERE </a:t>
            </a:r>
            <a:r>
              <a:rPr lang="en-US" dirty="0" err="1"/>
              <a:t>t.session_id</a:t>
            </a:r>
            <a:r>
              <a:rPr lang="en-US" dirty="0"/>
              <a:t> = :ID""", {"ID": </a:t>
            </a:r>
            <a:r>
              <a:rPr lang="en-US" dirty="0" err="1"/>
              <a:t>self.session_id</a:t>
            </a:r>
            <a:r>
              <a:rPr lang="en-US" dirty="0"/>
              <a:t>})</a:t>
            </a:r>
          </a:p>
          <a:p>
            <a:r>
              <a:rPr lang="en-US" dirty="0"/>
              <a:t>5. </a:t>
            </a:r>
            <a:r>
              <a:rPr lang="ru-RU" dirty="0"/>
              <a:t>При подсчёте кол-ва свободных мест на сеансе использовался сложный подзапрос с группировкой:</a:t>
            </a:r>
          </a:p>
          <a:p>
            <a:r>
              <a:rPr lang="ru-RU" dirty="0"/>
              <a:t>...</a:t>
            </a:r>
          </a:p>
          <a:p>
            <a:r>
              <a:rPr lang="en-US" dirty="0"/>
              <a:t>LEFT JOIN (SELECT </a:t>
            </a:r>
            <a:r>
              <a:rPr lang="en-US" dirty="0" err="1"/>
              <a:t>t.session_id</a:t>
            </a:r>
            <a:r>
              <a:rPr lang="en-US" dirty="0"/>
              <a:t>, count(*) as </a:t>
            </a:r>
            <a:r>
              <a:rPr lang="en-US" dirty="0" err="1"/>
              <a:t>cnt</a:t>
            </a:r>
            <a:r>
              <a:rPr lang="en-US" dirty="0"/>
              <a:t> FROM ticket t GROUP BY </a:t>
            </a:r>
            <a:r>
              <a:rPr lang="en-US" dirty="0" err="1"/>
              <a:t>t.session_id</a:t>
            </a:r>
            <a:r>
              <a:rPr lang="en-US" dirty="0"/>
              <a:t>) z ON s.id = </a:t>
            </a:r>
            <a:r>
              <a:rPr lang="en-US" dirty="0" err="1"/>
              <a:t>z.session_id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4655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9A05FE-BC1E-4F63-91EF-150289355CE1}"/>
              </a:ext>
            </a:extLst>
          </p:cNvPr>
          <p:cNvSpPr txBox="1"/>
          <p:nvPr/>
        </p:nvSpPr>
        <p:spPr>
          <a:xfrm>
            <a:off x="2075688" y="1262945"/>
            <a:ext cx="75346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Библиотеки, необходимые для запуска</a:t>
            </a:r>
            <a:r>
              <a:rPr lang="en-US" sz="2800" dirty="0"/>
              <a:t>:</a:t>
            </a:r>
            <a:endParaRPr lang="ru-RU" sz="2800" dirty="0"/>
          </a:p>
          <a:p>
            <a:r>
              <a:rPr lang="en-US" sz="2800" dirty="0"/>
              <a:t>pip install PyQt5</a:t>
            </a:r>
          </a:p>
          <a:p>
            <a:r>
              <a:rPr lang="en-US" sz="2800" dirty="0"/>
              <a:t>pip install </a:t>
            </a:r>
            <a:r>
              <a:rPr lang="en-US" sz="2800" dirty="0" err="1"/>
              <a:t>pysqlite</a:t>
            </a:r>
            <a:endParaRPr lang="en-US" sz="2800" dirty="0"/>
          </a:p>
          <a:p>
            <a:r>
              <a:rPr lang="en-US" sz="2800" dirty="0"/>
              <a:t>pip install </a:t>
            </a:r>
            <a:r>
              <a:rPr lang="en-US" sz="2800" dirty="0" err="1"/>
              <a:t>DateTime</a:t>
            </a:r>
            <a:endParaRPr lang="en-US" sz="2800" dirty="0"/>
          </a:p>
          <a:p>
            <a:r>
              <a:rPr lang="en-US" sz="2800" dirty="0"/>
              <a:t>pip install </a:t>
            </a:r>
            <a:r>
              <a:rPr lang="en-US" sz="2800" dirty="0" err="1"/>
              <a:t>simplejson</a:t>
            </a:r>
            <a:endParaRPr lang="en-US" sz="2800" dirty="0"/>
          </a:p>
          <a:p>
            <a:r>
              <a:rPr lang="en-US" sz="2800" dirty="0"/>
              <a:t>pip install </a:t>
            </a:r>
            <a:r>
              <a:rPr lang="en-US" sz="2800" dirty="0" err="1"/>
              <a:t>enum</a:t>
            </a:r>
            <a:endParaRPr lang="en-US" sz="2800" dirty="0"/>
          </a:p>
          <a:p>
            <a:endParaRPr lang="en-US" sz="2800" dirty="0"/>
          </a:p>
          <a:p>
            <a:r>
              <a:rPr lang="ru-RU" sz="2800" dirty="0"/>
              <a:t>Запуск проекта</a:t>
            </a:r>
            <a:r>
              <a:rPr lang="en-US" sz="2800" dirty="0"/>
              <a:t>:</a:t>
            </a:r>
            <a:endParaRPr lang="ru-RU" sz="2800" dirty="0"/>
          </a:p>
          <a:p>
            <a:r>
              <a:rPr lang="ru-RU" sz="2800" dirty="0"/>
              <a:t>Выполнить </a:t>
            </a:r>
            <a:r>
              <a:rPr lang="en-US" sz="2800" dirty="0"/>
              <a:t>cinema.py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936525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0728E2-2375-4280-9E3B-6CBD5C82F2BA}"/>
              </a:ext>
            </a:extLst>
          </p:cNvPr>
          <p:cNvSpPr txBox="1"/>
          <p:nvPr/>
        </p:nvSpPr>
        <p:spPr>
          <a:xfrm>
            <a:off x="1984248" y="1837945"/>
            <a:ext cx="885139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Заключение: </a:t>
            </a:r>
            <a:r>
              <a:rPr lang="ru-RU" sz="2400" dirty="0"/>
              <a:t>я создала удобное приложение для заказа билетов в кино, позволяющее выбрать кинотеатр, дату, фильм, время, зал и места, а также напечатать заказ. Сейчас такое приложение может быть довольно актуальным. В дальнейшем можно использовать его в промышленных целях, например, для бронирования билетов в кино на веб-сайте. На развитие можно сделать кодирование информации в </a:t>
            </a:r>
            <a:r>
              <a:rPr lang="en-US" sz="2400" dirty="0"/>
              <a:t>QR-</a:t>
            </a:r>
            <a:r>
              <a:rPr lang="ru-RU" sz="2400" dirty="0"/>
              <a:t>код и вывести в диалоге печати.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284522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3EEC37-E505-4ED5-8A60-D99E12D86CA6}"/>
              </a:ext>
            </a:extLst>
          </p:cNvPr>
          <p:cNvSpPr txBox="1"/>
          <p:nvPr/>
        </p:nvSpPr>
        <p:spPr>
          <a:xfrm>
            <a:off x="3686556" y="772561"/>
            <a:ext cx="4818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Спасибо за внимание!</a:t>
            </a:r>
          </a:p>
        </p:txBody>
      </p:sp>
      <p:sp>
        <p:nvSpPr>
          <p:cNvPr id="3" name="Улыбающееся лицо 2">
            <a:extLst>
              <a:ext uri="{FF2B5EF4-FFF2-40B4-BE49-F238E27FC236}">
                <a16:creationId xmlns:a16="http://schemas.microsoft.com/office/drawing/2014/main" id="{CA02D2C4-C88D-4B6B-BF01-0E6F29F915DC}"/>
              </a:ext>
            </a:extLst>
          </p:cNvPr>
          <p:cNvSpPr/>
          <p:nvPr/>
        </p:nvSpPr>
        <p:spPr>
          <a:xfrm>
            <a:off x="5012436" y="1700784"/>
            <a:ext cx="2167128" cy="216712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16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2BE336-A6AA-457E-84F8-B727E48AE4A1}"/>
              </a:ext>
            </a:extLst>
          </p:cNvPr>
          <p:cNvSpPr txBox="1"/>
          <p:nvPr/>
        </p:nvSpPr>
        <p:spPr>
          <a:xfrm>
            <a:off x="1828800" y="2087219"/>
            <a:ext cx="2753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Идея проекта: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0E3922-7BBB-4C19-834F-DAD302C0ED14}"/>
              </a:ext>
            </a:extLst>
          </p:cNvPr>
          <p:cNvSpPr txBox="1"/>
          <p:nvPr/>
        </p:nvSpPr>
        <p:spPr>
          <a:xfrm>
            <a:off x="1703435" y="2801012"/>
            <a:ext cx="90777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Удобное приложение для заказа билетов в кино, позволяющее выбрать кинотеатр, дату, фильм, время, зал и места, а также напечатать заказ.</a:t>
            </a:r>
          </a:p>
        </p:txBody>
      </p:sp>
    </p:spTree>
    <p:extLst>
      <p:ext uri="{BB962C8B-B14F-4D97-AF65-F5344CB8AC3E}">
        <p14:creationId xmlns:p14="http://schemas.microsoft.com/office/powerpoint/2010/main" val="2773887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17B7DF-F326-4939-9C1B-3BDD8F52A675}"/>
              </a:ext>
            </a:extLst>
          </p:cNvPr>
          <p:cNvSpPr txBox="1"/>
          <p:nvPr/>
        </p:nvSpPr>
        <p:spPr>
          <a:xfrm>
            <a:off x="1225826" y="243512"/>
            <a:ext cx="10098155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400" i="0" dirty="0">
                <a:solidFill>
                  <a:schemeClr val="tx2"/>
                </a:solidFill>
                <a:effectLst/>
                <a:latin typeface="-apple-system"/>
              </a:rPr>
              <a:t>Проект состоит из пяти классов.</a:t>
            </a:r>
          </a:p>
          <a:p>
            <a:pPr algn="l">
              <a:buFont typeface="+mj-lt"/>
              <a:buAutoNum type="arabicPeriod"/>
            </a:pPr>
            <a:r>
              <a:rPr lang="ru-RU" sz="2400" i="0" dirty="0">
                <a:solidFill>
                  <a:schemeClr val="tx2"/>
                </a:solidFill>
                <a:effectLst/>
                <a:latin typeface="-apple-system"/>
              </a:rPr>
              <a:t>State(</a:t>
            </a:r>
            <a:r>
              <a:rPr lang="ru-RU" sz="2400" i="0" dirty="0" err="1">
                <a:solidFill>
                  <a:schemeClr val="tx2"/>
                </a:solidFill>
                <a:effectLst/>
                <a:latin typeface="-apple-system"/>
              </a:rPr>
              <a:t>Enum</a:t>
            </a:r>
            <a:r>
              <a:rPr lang="ru-RU" sz="2400" i="0" dirty="0">
                <a:solidFill>
                  <a:schemeClr val="tx2"/>
                </a:solidFill>
                <a:effectLst/>
                <a:latin typeface="-apple-system"/>
              </a:rPr>
              <a:t>) - состояние выбранного места.</a:t>
            </a:r>
          </a:p>
          <a:p>
            <a:pPr algn="l">
              <a:buFont typeface="+mj-lt"/>
              <a:buAutoNum type="arabicPeriod"/>
            </a:pPr>
            <a:r>
              <a:rPr lang="ru-RU" sz="2400" i="0" dirty="0" err="1">
                <a:solidFill>
                  <a:schemeClr val="tx2"/>
                </a:solidFill>
                <a:effectLst/>
                <a:latin typeface="-apple-system"/>
              </a:rPr>
              <a:t>PlaceButton</a:t>
            </a:r>
            <a:r>
              <a:rPr lang="ru-RU" sz="2400" i="0" dirty="0">
                <a:solidFill>
                  <a:schemeClr val="tx2"/>
                </a:solidFill>
                <a:effectLst/>
                <a:latin typeface="-apple-system"/>
              </a:rPr>
              <a:t>(</a:t>
            </a:r>
            <a:r>
              <a:rPr lang="ru-RU" sz="2400" i="0" dirty="0" err="1">
                <a:solidFill>
                  <a:schemeClr val="tx2"/>
                </a:solidFill>
                <a:effectLst/>
                <a:latin typeface="-apple-system"/>
              </a:rPr>
              <a:t>QPushButton</a:t>
            </a:r>
            <a:r>
              <a:rPr lang="ru-RU" sz="2400" i="0" dirty="0">
                <a:solidFill>
                  <a:schemeClr val="tx2"/>
                </a:solidFill>
                <a:effectLst/>
                <a:latin typeface="-apple-system"/>
              </a:rPr>
              <a:t>) - класс особой кнопки для мест в зале. В зависимости от состояния кнопки меняет ее цвет.</a:t>
            </a:r>
          </a:p>
          <a:p>
            <a:pPr algn="l">
              <a:buFont typeface="+mj-lt"/>
              <a:buAutoNum type="arabicPeriod"/>
            </a:pPr>
            <a:r>
              <a:rPr lang="ru-RU" sz="2400" i="0" dirty="0" err="1">
                <a:solidFill>
                  <a:schemeClr val="tx2"/>
                </a:solidFill>
                <a:effectLst/>
                <a:latin typeface="-apple-system"/>
              </a:rPr>
              <a:t>TicketDialog</a:t>
            </a:r>
            <a:r>
              <a:rPr lang="ru-RU" sz="2400" i="0" dirty="0">
                <a:solidFill>
                  <a:schemeClr val="tx2"/>
                </a:solidFill>
                <a:effectLst/>
                <a:latin typeface="-apple-system"/>
              </a:rPr>
              <a:t>(</a:t>
            </a:r>
            <a:r>
              <a:rPr lang="ru-RU" sz="2400" i="0" dirty="0" err="1">
                <a:solidFill>
                  <a:schemeClr val="tx2"/>
                </a:solidFill>
                <a:effectLst/>
                <a:latin typeface="-apple-system"/>
              </a:rPr>
              <a:t>QDialog</a:t>
            </a:r>
            <a:r>
              <a:rPr lang="ru-RU" sz="2400" i="0" dirty="0">
                <a:solidFill>
                  <a:schemeClr val="tx2"/>
                </a:solidFill>
                <a:effectLst/>
                <a:latin typeface="-apple-system"/>
              </a:rPr>
              <a:t>) - диалог выбора мест. Дизайн диалога загружается из </a:t>
            </a:r>
            <a:r>
              <a:rPr lang="ru-RU" sz="2400" i="0" dirty="0" err="1">
                <a:solidFill>
                  <a:schemeClr val="tx2"/>
                </a:solidFill>
                <a:effectLst/>
                <a:latin typeface="-apple-system"/>
              </a:rPr>
              <a:t>ui</a:t>
            </a:r>
            <a:r>
              <a:rPr lang="ru-RU" sz="2400" i="0" dirty="0">
                <a:solidFill>
                  <a:schemeClr val="tx2"/>
                </a:solidFill>
                <a:effectLst/>
                <a:latin typeface="-apple-system"/>
              </a:rPr>
              <a:t> файла. Из БД берется информация о выбранном сеансе, размере зала и выкупленных местах. На основании этих данных создаются кнопки выбора мест. </a:t>
            </a:r>
          </a:p>
          <a:p>
            <a:pPr algn="l">
              <a:buFont typeface="+mj-lt"/>
              <a:buAutoNum type="arabicPeriod"/>
            </a:pPr>
            <a:r>
              <a:rPr lang="ru-RU" sz="2400" i="0" dirty="0" err="1">
                <a:solidFill>
                  <a:schemeClr val="tx2"/>
                </a:solidFill>
                <a:effectLst/>
                <a:latin typeface="-apple-system"/>
              </a:rPr>
              <a:t>PrintDialog</a:t>
            </a:r>
            <a:r>
              <a:rPr lang="ru-RU" sz="2400" i="0" dirty="0">
                <a:solidFill>
                  <a:schemeClr val="tx2"/>
                </a:solidFill>
                <a:effectLst/>
                <a:latin typeface="-apple-system"/>
              </a:rPr>
              <a:t>(</a:t>
            </a:r>
            <a:r>
              <a:rPr lang="ru-RU" sz="2400" i="0" dirty="0" err="1">
                <a:solidFill>
                  <a:schemeClr val="tx2"/>
                </a:solidFill>
                <a:effectLst/>
                <a:latin typeface="-apple-system"/>
              </a:rPr>
              <a:t>QDialog</a:t>
            </a:r>
            <a:r>
              <a:rPr lang="ru-RU" sz="2400" i="0" dirty="0">
                <a:solidFill>
                  <a:schemeClr val="tx2"/>
                </a:solidFill>
                <a:effectLst/>
                <a:latin typeface="-apple-system"/>
              </a:rPr>
              <a:t>) - диалог отображения и печати заказа на принтере. Принимает на вход всю информацию о заказе. Формирует заказ для печати, вызывает окно печати принтера. Дизайн диалога загружается из </a:t>
            </a:r>
            <a:r>
              <a:rPr lang="ru-RU" sz="2400" i="0" dirty="0" err="1">
                <a:solidFill>
                  <a:schemeClr val="tx2"/>
                </a:solidFill>
                <a:effectLst/>
                <a:latin typeface="-apple-system"/>
              </a:rPr>
              <a:t>ui</a:t>
            </a:r>
            <a:r>
              <a:rPr lang="ru-RU" sz="2400" i="0" dirty="0">
                <a:solidFill>
                  <a:schemeClr val="tx2"/>
                </a:solidFill>
                <a:effectLst/>
                <a:latin typeface="-apple-system"/>
              </a:rPr>
              <a:t> файла.</a:t>
            </a:r>
          </a:p>
          <a:p>
            <a:pPr algn="l">
              <a:buFont typeface="+mj-lt"/>
              <a:buAutoNum type="arabicPeriod"/>
            </a:pPr>
            <a:r>
              <a:rPr lang="ru-RU" sz="2400" i="0" dirty="0" err="1">
                <a:solidFill>
                  <a:schemeClr val="tx2"/>
                </a:solidFill>
                <a:effectLst/>
                <a:latin typeface="-apple-system"/>
              </a:rPr>
              <a:t>MyWidget</a:t>
            </a:r>
            <a:r>
              <a:rPr lang="ru-RU" sz="2400" i="0" dirty="0">
                <a:solidFill>
                  <a:schemeClr val="tx2"/>
                </a:solidFill>
                <a:effectLst/>
                <a:latin typeface="-apple-system"/>
              </a:rPr>
              <a:t>(</a:t>
            </a:r>
            <a:r>
              <a:rPr lang="ru-RU" sz="2400" i="0" dirty="0" err="1">
                <a:solidFill>
                  <a:schemeClr val="tx2"/>
                </a:solidFill>
                <a:effectLst/>
                <a:latin typeface="-apple-system"/>
              </a:rPr>
              <a:t>QMainWindow</a:t>
            </a:r>
            <a:r>
              <a:rPr lang="ru-RU" sz="2400" i="0" dirty="0">
                <a:solidFill>
                  <a:schemeClr val="tx2"/>
                </a:solidFill>
                <a:effectLst/>
                <a:latin typeface="-apple-system"/>
              </a:rPr>
              <a:t>) - главное окно. Дизайн загружается из </a:t>
            </a:r>
            <a:r>
              <a:rPr lang="ru-RU" sz="2400" i="0" dirty="0" err="1">
                <a:solidFill>
                  <a:schemeClr val="tx2"/>
                </a:solidFill>
                <a:effectLst/>
                <a:latin typeface="-apple-system"/>
              </a:rPr>
              <a:t>ui</a:t>
            </a:r>
            <a:r>
              <a:rPr lang="ru-RU" sz="2400" i="0" dirty="0">
                <a:solidFill>
                  <a:schemeClr val="tx2"/>
                </a:solidFill>
                <a:effectLst/>
                <a:latin typeface="-apple-system"/>
              </a:rPr>
              <a:t> файла. В этом классе реализованы основные действия пользователя: пошаговый выбор кинотеатра, фильма и сеанса. Для этого с помощью виджета </a:t>
            </a:r>
            <a:r>
              <a:rPr lang="ru-RU" sz="2400" i="0" dirty="0" err="1">
                <a:solidFill>
                  <a:schemeClr val="tx2"/>
                </a:solidFill>
                <a:effectLst/>
                <a:latin typeface="-apple-system"/>
              </a:rPr>
              <a:t>QStackedWidget</a:t>
            </a:r>
            <a:r>
              <a:rPr lang="ru-RU" sz="2400" i="0" dirty="0">
                <a:solidFill>
                  <a:schemeClr val="tx2"/>
                </a:solidFill>
                <a:effectLst/>
                <a:latin typeface="-apple-system"/>
              </a:rPr>
              <a:t> организовано три слоя (страницы), на которых размещены таблицы с данными и кнопки переходов между страницами. </a:t>
            </a:r>
            <a:endParaRPr lang="ru-RU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74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7C306D-C5DA-4BCC-A88D-9F174535B639}"/>
              </a:ext>
            </a:extLst>
          </p:cNvPr>
          <p:cNvSpPr txBox="1"/>
          <p:nvPr/>
        </p:nvSpPr>
        <p:spPr>
          <a:xfrm>
            <a:off x="2855843" y="134258"/>
            <a:ext cx="6480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Первая страница </a:t>
            </a:r>
            <a:r>
              <a:rPr lang="ru-RU" sz="2800" i="0" dirty="0" err="1">
                <a:solidFill>
                  <a:schemeClr val="tx2"/>
                </a:solidFill>
                <a:effectLst/>
                <a:latin typeface="-apple-system"/>
              </a:rPr>
              <a:t>QStackedWidget</a:t>
            </a:r>
            <a:r>
              <a:rPr lang="ru-RU" sz="2800" dirty="0"/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9402630-DC60-4FC2-A9F2-F98310833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996" y="741087"/>
            <a:ext cx="8816008" cy="3638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F455469-1646-4201-B76E-09C95458BFB9}"/>
              </a:ext>
            </a:extLst>
          </p:cNvPr>
          <p:cNvSpPr txBox="1"/>
          <p:nvPr/>
        </p:nvSpPr>
        <p:spPr>
          <a:xfrm>
            <a:off x="1603512" y="4547253"/>
            <a:ext cx="91837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 помощью нажатия на таблицу можно выбрать кинотеатр, а затем нажать кнопку «Выбрать» и перейти на следующую страницу.</a:t>
            </a:r>
          </a:p>
          <a:p>
            <a:r>
              <a:rPr lang="ru-RU" sz="2400" dirty="0"/>
              <a:t>Здесь используются: </a:t>
            </a:r>
            <a:r>
              <a:rPr lang="en-US" sz="2400" dirty="0" err="1"/>
              <a:t>QVBoxLayout</a:t>
            </a:r>
            <a:r>
              <a:rPr lang="en-US" sz="2400" dirty="0"/>
              <a:t>, </a:t>
            </a:r>
            <a:r>
              <a:rPr lang="en-US" sz="2400" dirty="0" err="1"/>
              <a:t>QGridLayout</a:t>
            </a:r>
            <a:r>
              <a:rPr lang="en-US" sz="2400" dirty="0"/>
              <a:t>, </a:t>
            </a:r>
            <a:r>
              <a:rPr lang="en-US" sz="2400" dirty="0" err="1"/>
              <a:t>QHBoxLayout</a:t>
            </a:r>
            <a:r>
              <a:rPr lang="en-US" sz="2400" dirty="0"/>
              <a:t>, </a:t>
            </a:r>
            <a:r>
              <a:rPr lang="en-US" sz="2400" dirty="0" err="1"/>
              <a:t>QLabel</a:t>
            </a:r>
            <a:r>
              <a:rPr lang="en-US" sz="2400" dirty="0"/>
              <a:t>, </a:t>
            </a:r>
            <a:r>
              <a:rPr lang="en-US" sz="2400" dirty="0" err="1"/>
              <a:t>QTableWidget</a:t>
            </a:r>
            <a:r>
              <a:rPr lang="en-US" sz="2400" dirty="0"/>
              <a:t>, </a:t>
            </a:r>
            <a:r>
              <a:rPr lang="en-US" sz="2400" dirty="0" err="1"/>
              <a:t>QPushButton</a:t>
            </a:r>
            <a:r>
              <a:rPr lang="en-US" sz="2400" dirty="0"/>
              <a:t>.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54042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165FF1-D7B9-4CED-9759-B60C187F3943}"/>
              </a:ext>
            </a:extLst>
          </p:cNvPr>
          <p:cNvSpPr txBox="1"/>
          <p:nvPr/>
        </p:nvSpPr>
        <p:spPr>
          <a:xfrm>
            <a:off x="2855843" y="134258"/>
            <a:ext cx="6480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Вторая страница </a:t>
            </a:r>
            <a:r>
              <a:rPr lang="ru-RU" sz="2800" i="0" dirty="0" err="1">
                <a:solidFill>
                  <a:schemeClr val="tx2"/>
                </a:solidFill>
                <a:effectLst/>
                <a:latin typeface="-apple-system"/>
              </a:rPr>
              <a:t>QStackedWidget</a:t>
            </a:r>
            <a:r>
              <a:rPr lang="ru-RU" sz="2800" dirty="0"/>
              <a:t>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3EE1AFF-629B-4D0D-A69E-D2F0FA403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108" y="755375"/>
            <a:ext cx="6131615" cy="397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469A35A-8001-435B-92EA-F02A12797698}"/>
              </a:ext>
            </a:extLst>
          </p:cNvPr>
          <p:cNvSpPr txBox="1"/>
          <p:nvPr/>
        </p:nvSpPr>
        <p:spPr>
          <a:xfrm>
            <a:off x="7232904" y="849646"/>
            <a:ext cx="40239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Страница выбора фильмов. Здесь есть возможность сортировки по жанрам и выбора даты. Также выводится информация о фильме и его постер. Здесь также можно нажать на строку в таблице и на кнопку «Выбрать» и перейти на следующую страницу.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E009C3-54A4-49A5-8D46-FA3F78E40668}"/>
              </a:ext>
            </a:extLst>
          </p:cNvPr>
          <p:cNvSpPr txBox="1"/>
          <p:nvPr/>
        </p:nvSpPr>
        <p:spPr>
          <a:xfrm>
            <a:off x="935108" y="5053800"/>
            <a:ext cx="99553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Здесь используются: </a:t>
            </a:r>
            <a:r>
              <a:rPr lang="en-US" sz="2400" dirty="0" err="1"/>
              <a:t>QVBoxLayout</a:t>
            </a:r>
            <a:r>
              <a:rPr lang="en-US" sz="2400" dirty="0"/>
              <a:t>, </a:t>
            </a:r>
            <a:r>
              <a:rPr lang="en-US" sz="2400" dirty="0" err="1"/>
              <a:t>QHBoxLayout</a:t>
            </a:r>
            <a:r>
              <a:rPr lang="en-US" sz="2400" dirty="0"/>
              <a:t>, </a:t>
            </a:r>
            <a:r>
              <a:rPr lang="en-US" sz="2400" dirty="0" err="1"/>
              <a:t>QLabel</a:t>
            </a:r>
            <a:r>
              <a:rPr lang="en-US" sz="2400" dirty="0"/>
              <a:t>,</a:t>
            </a:r>
            <a:r>
              <a:rPr lang="ru-RU" sz="2400" dirty="0"/>
              <a:t> </a:t>
            </a:r>
            <a:r>
              <a:rPr lang="en-US" sz="2400" dirty="0" err="1"/>
              <a:t>QComboBox</a:t>
            </a:r>
            <a:r>
              <a:rPr lang="en-US" sz="2400" dirty="0"/>
              <a:t>, </a:t>
            </a:r>
            <a:r>
              <a:rPr lang="en-US" sz="2400" dirty="0" err="1"/>
              <a:t>QDateEdit</a:t>
            </a:r>
            <a:r>
              <a:rPr lang="en-US" sz="2400" dirty="0"/>
              <a:t>, </a:t>
            </a:r>
            <a:r>
              <a:rPr lang="en-US" sz="2400" dirty="0" err="1"/>
              <a:t>QTableWidget</a:t>
            </a:r>
            <a:r>
              <a:rPr lang="en-US" sz="2400" dirty="0"/>
              <a:t>, </a:t>
            </a:r>
            <a:r>
              <a:rPr lang="en-US" sz="2400" dirty="0" err="1"/>
              <a:t>QTextEdit</a:t>
            </a:r>
            <a:r>
              <a:rPr lang="en-US" sz="2400" dirty="0"/>
              <a:t>, </a:t>
            </a:r>
            <a:r>
              <a:rPr lang="en-US" sz="2400" dirty="0" err="1"/>
              <a:t>QLabel</a:t>
            </a:r>
            <a:r>
              <a:rPr lang="en-US" sz="2400" dirty="0"/>
              <a:t> </a:t>
            </a:r>
            <a:r>
              <a:rPr lang="ru-RU" sz="2400" dirty="0"/>
              <a:t>с </a:t>
            </a:r>
            <a:r>
              <a:rPr lang="en-US" sz="2400" dirty="0" err="1"/>
              <a:t>Qpixmap</a:t>
            </a:r>
            <a:r>
              <a:rPr lang="en-US" sz="2400" dirty="0"/>
              <a:t>,  </a:t>
            </a:r>
            <a:r>
              <a:rPr lang="en-US" sz="2400" dirty="0" err="1"/>
              <a:t>QPushButton</a:t>
            </a:r>
            <a:r>
              <a:rPr lang="en-US" sz="2400" dirty="0"/>
              <a:t>. </a:t>
            </a:r>
            <a:r>
              <a:rPr lang="ru-RU" sz="2400" dirty="0"/>
              <a:t>А также </a:t>
            </a:r>
            <a:r>
              <a:rPr lang="en-US" sz="2400" dirty="0"/>
              <a:t>Spacer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05094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E4DB42-4F0B-4084-BC02-CCFB64E5FFB9}"/>
              </a:ext>
            </a:extLst>
          </p:cNvPr>
          <p:cNvSpPr txBox="1"/>
          <p:nvPr/>
        </p:nvSpPr>
        <p:spPr>
          <a:xfrm>
            <a:off x="2855843" y="134258"/>
            <a:ext cx="6480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Третья страница </a:t>
            </a:r>
            <a:r>
              <a:rPr lang="ru-RU" sz="2800" i="0" dirty="0" err="1">
                <a:solidFill>
                  <a:schemeClr val="tx2"/>
                </a:solidFill>
                <a:effectLst/>
                <a:latin typeface="-apple-system"/>
              </a:rPr>
              <a:t>QStackedWidget</a:t>
            </a:r>
            <a:r>
              <a:rPr lang="ru-RU" sz="2800" dirty="0"/>
              <a:t>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21212BD-D567-4C5D-BAC7-D43F52DA9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988" y="813817"/>
            <a:ext cx="6480313" cy="410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E3A90B-BFDB-4D00-90AB-55172C7E8944}"/>
              </a:ext>
            </a:extLst>
          </p:cNvPr>
          <p:cNvSpPr txBox="1"/>
          <p:nvPr/>
        </p:nvSpPr>
        <p:spPr>
          <a:xfrm>
            <a:off x="994410" y="1160182"/>
            <a:ext cx="40576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Страница выбора сеансов. В </a:t>
            </a:r>
            <a:r>
              <a:rPr lang="en-US" sz="2400" dirty="0" err="1"/>
              <a:t>QLineEdit</a:t>
            </a:r>
            <a:r>
              <a:rPr lang="en-US" sz="2400" dirty="0"/>
              <a:t> </a:t>
            </a:r>
            <a:r>
              <a:rPr lang="ru-RU" sz="2400" dirty="0"/>
              <a:t>выводится информация о кинотеатре и фильме. В таблице указано название зала, время сеанса, а еще кол-во свободных мест, которое заполняется с помощью сложного подзапроса с группировкой.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729BD4-48E7-4E4D-990F-4B31312B6B96}"/>
              </a:ext>
            </a:extLst>
          </p:cNvPr>
          <p:cNvSpPr txBox="1"/>
          <p:nvPr/>
        </p:nvSpPr>
        <p:spPr>
          <a:xfrm>
            <a:off x="886968" y="5282319"/>
            <a:ext cx="9829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Здесь используются: </a:t>
            </a:r>
            <a:r>
              <a:rPr lang="en-US" sz="2400" dirty="0" err="1"/>
              <a:t>QVBoxLayout</a:t>
            </a:r>
            <a:r>
              <a:rPr lang="en-US" sz="2400" dirty="0"/>
              <a:t>, </a:t>
            </a:r>
            <a:r>
              <a:rPr lang="en-US" sz="2400" dirty="0" err="1"/>
              <a:t>QHBoxLayout</a:t>
            </a:r>
            <a:r>
              <a:rPr lang="en-US" sz="2400" dirty="0"/>
              <a:t>, </a:t>
            </a:r>
            <a:r>
              <a:rPr lang="en-US" sz="2400" dirty="0" err="1"/>
              <a:t>QLabel</a:t>
            </a:r>
            <a:r>
              <a:rPr lang="en-US" sz="2400" dirty="0"/>
              <a:t>,</a:t>
            </a:r>
            <a:r>
              <a:rPr lang="ru-RU" sz="2400" dirty="0"/>
              <a:t> </a:t>
            </a:r>
            <a:r>
              <a:rPr lang="en-US" sz="2400" dirty="0" err="1"/>
              <a:t>QLineEdit</a:t>
            </a:r>
            <a:r>
              <a:rPr lang="en-US" sz="2400" dirty="0"/>
              <a:t>, </a:t>
            </a:r>
            <a:r>
              <a:rPr lang="en-US" sz="2400" dirty="0" err="1"/>
              <a:t>QTableWidget</a:t>
            </a:r>
            <a:r>
              <a:rPr lang="en-US" sz="2400" dirty="0"/>
              <a:t>, </a:t>
            </a:r>
            <a:r>
              <a:rPr lang="en-US" sz="2400" dirty="0" err="1"/>
              <a:t>QPushButton</a:t>
            </a:r>
            <a:r>
              <a:rPr lang="en-US" sz="2400" dirty="0"/>
              <a:t>. </a:t>
            </a:r>
            <a:r>
              <a:rPr lang="ru-RU" sz="2400" dirty="0"/>
              <a:t>А также </a:t>
            </a:r>
            <a:r>
              <a:rPr lang="en-US" sz="2400" dirty="0"/>
              <a:t>Spacer.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25855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AD11EF-2159-4F63-852D-31289159BDF8}"/>
              </a:ext>
            </a:extLst>
          </p:cNvPr>
          <p:cNvSpPr txBox="1"/>
          <p:nvPr/>
        </p:nvSpPr>
        <p:spPr>
          <a:xfrm>
            <a:off x="3333750" y="139613"/>
            <a:ext cx="5524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Диалоговое окно заказа билетов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4A48F80-562D-48B9-93C8-D48CEF78D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82" y="732134"/>
            <a:ext cx="6005908" cy="400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5EDA97-4D75-4A95-80E7-0EC369F1C8AD}"/>
              </a:ext>
            </a:extLst>
          </p:cNvPr>
          <p:cNvSpPr txBox="1"/>
          <p:nvPr/>
        </p:nvSpPr>
        <p:spPr>
          <a:xfrm>
            <a:off x="7104888" y="662833"/>
            <a:ext cx="489471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Сверху выводится информация о кинотеатре, фильме, зале и времени сеанса. Из БД берется Размер зала и выкупленные места. С помощью всех этих данных создаются кнопки выбора мест. Ранее проданные места помечаются красным цветом. На кнопках подписывается цена билета на этом месте. При нажатии кнопка меняет цвет на зеленый.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7A15D1-996C-4ED6-A26E-EBC976343FF7}"/>
              </a:ext>
            </a:extLst>
          </p:cNvPr>
          <p:cNvSpPr txBox="1"/>
          <p:nvPr/>
        </p:nvSpPr>
        <p:spPr>
          <a:xfrm>
            <a:off x="884582" y="4896262"/>
            <a:ext cx="1054541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Если не выбраны места, появляется предупреждающий </a:t>
            </a:r>
            <a:r>
              <a:rPr lang="en-US" sz="2400" dirty="0" err="1"/>
              <a:t>QMessageBox</a:t>
            </a:r>
            <a:r>
              <a:rPr lang="ru-RU" sz="2400" dirty="0"/>
              <a:t>,</a:t>
            </a:r>
          </a:p>
          <a:p>
            <a:r>
              <a:rPr lang="ru-RU" sz="2400" dirty="0"/>
              <a:t>а если выбраны, то информационный с суммой и номером заказа.</a:t>
            </a:r>
          </a:p>
          <a:p>
            <a:r>
              <a:rPr lang="ru-RU" sz="2400" dirty="0"/>
              <a:t>Здесь используются: </a:t>
            </a:r>
            <a:r>
              <a:rPr lang="en-US" sz="2400" dirty="0" err="1"/>
              <a:t>QVBoxLayout</a:t>
            </a:r>
            <a:r>
              <a:rPr lang="en-US" sz="2400" dirty="0"/>
              <a:t>, </a:t>
            </a:r>
            <a:r>
              <a:rPr lang="en-US" sz="2400" dirty="0" err="1"/>
              <a:t>QGridLayout</a:t>
            </a:r>
            <a:r>
              <a:rPr lang="en-US" sz="2400" dirty="0"/>
              <a:t>, </a:t>
            </a:r>
            <a:r>
              <a:rPr lang="en-US" sz="2400" dirty="0" err="1"/>
              <a:t>QLineEdit</a:t>
            </a:r>
            <a:r>
              <a:rPr lang="en-US" sz="2400" dirty="0"/>
              <a:t>, </a:t>
            </a:r>
            <a:r>
              <a:rPr lang="en-US" sz="2400" dirty="0" err="1"/>
              <a:t>QLabel</a:t>
            </a:r>
            <a:r>
              <a:rPr lang="en-US" sz="2400" dirty="0"/>
              <a:t>, </a:t>
            </a:r>
            <a:r>
              <a:rPr lang="en-US" sz="2400" dirty="0" err="1"/>
              <a:t>PlaceButton</a:t>
            </a:r>
            <a:r>
              <a:rPr lang="en-US" sz="2400" dirty="0"/>
              <a:t>, </a:t>
            </a:r>
            <a:r>
              <a:rPr lang="en-US" sz="2400" dirty="0" err="1"/>
              <a:t>QDialogButtonBox</a:t>
            </a:r>
            <a:r>
              <a:rPr lang="ru-RU" sz="2400" dirty="0"/>
              <a:t>, </a:t>
            </a:r>
            <a:r>
              <a:rPr lang="en-US" sz="2400" dirty="0" err="1"/>
              <a:t>QMessageBox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09009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168AF484-08D0-4052-BDDB-FB5FF6B83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608" y="1054432"/>
            <a:ext cx="3736848" cy="4749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26ECAF8-68C7-4B6F-9D5B-97AD1A300EDE}"/>
              </a:ext>
            </a:extLst>
          </p:cNvPr>
          <p:cNvSpPr txBox="1"/>
          <p:nvPr/>
        </p:nvSpPr>
        <p:spPr>
          <a:xfrm>
            <a:off x="3115056" y="165437"/>
            <a:ext cx="5961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Диалоговое окно печати заказа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7B2E08-C0EA-4314-842E-491EB0B81CA7}"/>
              </a:ext>
            </a:extLst>
          </p:cNvPr>
          <p:cNvSpPr txBox="1"/>
          <p:nvPr/>
        </p:nvSpPr>
        <p:spPr>
          <a:xfrm>
            <a:off x="4965192" y="1054432"/>
            <a:ext cx="60350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 </a:t>
            </a:r>
            <a:r>
              <a:rPr lang="en-US" sz="2400" dirty="0" err="1"/>
              <a:t>QTextEdit</a:t>
            </a:r>
            <a:r>
              <a:rPr lang="en-US" sz="2400" dirty="0"/>
              <a:t> </a:t>
            </a:r>
            <a:r>
              <a:rPr lang="ru-RU" sz="2400" dirty="0"/>
              <a:t>формируется заказ, отформатированный с помощью </a:t>
            </a:r>
            <a:r>
              <a:rPr lang="en-US" sz="2400" dirty="0"/>
              <a:t>html.</a:t>
            </a:r>
            <a:r>
              <a:rPr lang="ru-RU" sz="2400" dirty="0"/>
              <a:t> В нем вся информация о заказе. При нажатии кнопки «Печать» открывается встроенное окно печати принтера </a:t>
            </a:r>
            <a:r>
              <a:rPr lang="en-US" sz="2400" dirty="0" err="1"/>
              <a:t>PrintDialog</a:t>
            </a:r>
            <a:r>
              <a:rPr lang="ru-RU" sz="2400" dirty="0"/>
              <a:t>.</a:t>
            </a:r>
          </a:p>
          <a:p>
            <a:endParaRPr lang="ru-RU" sz="2400" dirty="0"/>
          </a:p>
          <a:p>
            <a:r>
              <a:rPr lang="ru-RU" sz="2400" dirty="0"/>
              <a:t>Используются: </a:t>
            </a:r>
            <a:r>
              <a:rPr lang="en-US" sz="2400" dirty="0" err="1"/>
              <a:t>QHBoxLayout</a:t>
            </a:r>
            <a:r>
              <a:rPr lang="en-US" sz="2400" dirty="0"/>
              <a:t>, </a:t>
            </a:r>
            <a:r>
              <a:rPr lang="en-US" sz="2400" dirty="0" err="1"/>
              <a:t>QPushButton</a:t>
            </a:r>
            <a:r>
              <a:rPr lang="en-US" sz="2400" dirty="0"/>
              <a:t>, Spacer, </a:t>
            </a:r>
            <a:r>
              <a:rPr lang="en-US" sz="2400" dirty="0" err="1"/>
              <a:t>QTextEdit</a:t>
            </a:r>
            <a:r>
              <a:rPr lang="en-US" sz="2400" dirty="0"/>
              <a:t>, </a:t>
            </a:r>
            <a:r>
              <a:rPr lang="en-US" sz="2400" dirty="0" err="1"/>
              <a:t>PrintDialog</a:t>
            </a:r>
            <a:r>
              <a:rPr lang="en-US" sz="2400" dirty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39823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B1ADA2-49A7-4968-B079-8FBBE8FD21FF}"/>
              </a:ext>
            </a:extLst>
          </p:cNvPr>
          <p:cNvSpPr txBox="1"/>
          <p:nvPr/>
        </p:nvSpPr>
        <p:spPr>
          <a:xfrm>
            <a:off x="2189747" y="681789"/>
            <a:ext cx="7812506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Описание БД </a:t>
            </a:r>
            <a:r>
              <a:rPr lang="en-US" sz="2800" dirty="0" err="1"/>
              <a:t>cinema_db.sqlite</a:t>
            </a:r>
            <a:r>
              <a:rPr lang="en-US" sz="2800" dirty="0"/>
              <a:t>:</a:t>
            </a:r>
          </a:p>
          <a:p>
            <a:endParaRPr lang="en-US" dirty="0"/>
          </a:p>
          <a:p>
            <a:r>
              <a:rPr lang="ru-RU" sz="2400" dirty="0"/>
              <a:t>В базе данных 6 таблиц:</a:t>
            </a:r>
          </a:p>
          <a:p>
            <a:endParaRPr lang="ru-RU" sz="2400" dirty="0"/>
          </a:p>
          <a:p>
            <a:r>
              <a:rPr lang="en-US" sz="2400" dirty="0"/>
              <a:t>cinema: id, title, address, phone, url1, url2; </a:t>
            </a:r>
            <a:r>
              <a:rPr lang="ru-RU" sz="2400" dirty="0"/>
              <a:t>связана с </a:t>
            </a:r>
            <a:r>
              <a:rPr lang="en-US" sz="2400" dirty="0"/>
              <a:t>room</a:t>
            </a:r>
          </a:p>
          <a:p>
            <a:r>
              <a:rPr lang="en-US" sz="2400" dirty="0"/>
              <a:t>room: id, </a:t>
            </a:r>
            <a:r>
              <a:rPr lang="en-US" sz="2400" dirty="0" err="1"/>
              <a:t>cinema_id</a:t>
            </a:r>
            <a:r>
              <a:rPr lang="en-US" sz="2400" dirty="0"/>
              <a:t>, name, rows, cols; </a:t>
            </a:r>
            <a:r>
              <a:rPr lang="ru-RU" sz="2400" dirty="0"/>
              <a:t>связана с </a:t>
            </a:r>
            <a:r>
              <a:rPr lang="en-US" sz="2400" dirty="0"/>
              <a:t>session</a:t>
            </a:r>
          </a:p>
          <a:p>
            <a:r>
              <a:rPr lang="en-US" sz="2400" dirty="0"/>
              <a:t>session: id, </a:t>
            </a:r>
            <a:r>
              <a:rPr lang="en-US" sz="2400" dirty="0" err="1"/>
              <a:t>room_id</a:t>
            </a:r>
            <a:r>
              <a:rPr lang="en-US" sz="2400" dirty="0"/>
              <a:t>, </a:t>
            </a:r>
            <a:r>
              <a:rPr lang="en-US" sz="2400" dirty="0" err="1"/>
              <a:t>film_id</a:t>
            </a:r>
            <a:r>
              <a:rPr lang="en-US" sz="2400" dirty="0"/>
              <a:t>, date, time, price; </a:t>
            </a:r>
            <a:r>
              <a:rPr lang="ru-RU" sz="2400" dirty="0"/>
              <a:t>связана с </a:t>
            </a:r>
            <a:r>
              <a:rPr lang="en-US" sz="2400" dirty="0"/>
              <a:t>ticket </a:t>
            </a:r>
            <a:r>
              <a:rPr lang="ru-RU" sz="2400" dirty="0"/>
              <a:t>и </a:t>
            </a:r>
            <a:r>
              <a:rPr lang="en-US" sz="2400" dirty="0"/>
              <a:t>film</a:t>
            </a:r>
          </a:p>
          <a:p>
            <a:r>
              <a:rPr lang="en-US" sz="2400" dirty="0"/>
              <a:t>ticket: id, </a:t>
            </a:r>
            <a:r>
              <a:rPr lang="en-US" sz="2400" dirty="0" err="1"/>
              <a:t>session_id</a:t>
            </a:r>
            <a:r>
              <a:rPr lang="en-US" sz="2400" dirty="0"/>
              <a:t>, row, col, </a:t>
            </a:r>
            <a:r>
              <a:rPr lang="en-US" sz="2400" dirty="0" err="1"/>
              <a:t>order_name</a:t>
            </a:r>
            <a:r>
              <a:rPr lang="en-US" sz="2400" dirty="0"/>
              <a:t>, price</a:t>
            </a:r>
          </a:p>
          <a:p>
            <a:r>
              <a:rPr lang="en-US" sz="2400" dirty="0"/>
              <a:t>film: id, title, original, </a:t>
            </a:r>
            <a:r>
              <a:rPr lang="en-US" sz="2400" dirty="0" err="1"/>
              <a:t>genre_id</a:t>
            </a:r>
            <a:r>
              <a:rPr lang="en-US" sz="2400" dirty="0"/>
              <a:t>, annotation, description, premiere, producer, duration, country, release, rating, poster; </a:t>
            </a:r>
            <a:r>
              <a:rPr lang="ru-RU" sz="2400" dirty="0"/>
              <a:t>связана с </a:t>
            </a:r>
            <a:r>
              <a:rPr lang="en-US" sz="2400" dirty="0"/>
              <a:t>genre</a:t>
            </a:r>
          </a:p>
          <a:p>
            <a:r>
              <a:rPr lang="en-US" sz="2400" dirty="0"/>
              <a:t>genre: id, title, name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017407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Синий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193</TotalTime>
  <Words>996</Words>
  <Application>Microsoft Office PowerPoint</Application>
  <PresentationFormat>Широкоэкранный</PresentationFormat>
  <Paragraphs>71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-apple-system</vt:lpstr>
      <vt:lpstr>Arial</vt:lpstr>
      <vt:lpstr>Calibri</vt:lpstr>
      <vt:lpstr>Tw Cen MT</vt:lpstr>
      <vt:lpstr>Контур</vt:lpstr>
      <vt:lpstr>Приложение для заказа билетов в кино на PyQT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для заказа билетов в кино на PyQT</dc:title>
  <dc:creator>Юлия</dc:creator>
  <cp:lastModifiedBy>Юлия</cp:lastModifiedBy>
  <cp:revision>7</cp:revision>
  <dcterms:created xsi:type="dcterms:W3CDTF">2021-11-12T11:04:00Z</dcterms:created>
  <dcterms:modified xsi:type="dcterms:W3CDTF">2021-11-12T14:17:58Z</dcterms:modified>
</cp:coreProperties>
</file>