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Abril Fatface" panose="02000503000000020003" pitchFamily="2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lacial Indifference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7" d="100"/>
          <a:sy n="37" d="100"/>
        </p:scale>
        <p:origin x="9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0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" y="-1876187"/>
            <a:ext cx="9001521" cy="13449300"/>
            <a:chOff x="0" y="0"/>
            <a:chExt cx="2587296" cy="31277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87296" cy="3127792"/>
            </a:xfrm>
            <a:custGeom>
              <a:avLst/>
              <a:gdLst/>
              <a:ahLst/>
              <a:cxnLst/>
              <a:rect l="l" t="t" r="r" b="b"/>
              <a:pathLst>
                <a:path w="2587296" h="3127792">
                  <a:moveTo>
                    <a:pt x="0" y="0"/>
                  </a:moveTo>
                  <a:lnTo>
                    <a:pt x="2587296" y="0"/>
                  </a:lnTo>
                  <a:lnTo>
                    <a:pt x="2587296" y="3127792"/>
                  </a:lnTo>
                  <a:lnTo>
                    <a:pt x="0" y="3127792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/>
            <a:lstStyle/>
            <a:p>
              <a:endParaRPr lang="de-AT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1" y="7915200"/>
            <a:ext cx="18288001" cy="2590800"/>
            <a:chOff x="0" y="0"/>
            <a:chExt cx="4492325" cy="60252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92325" cy="602521"/>
            </a:xfrm>
            <a:custGeom>
              <a:avLst/>
              <a:gdLst/>
              <a:ahLst/>
              <a:cxnLst/>
              <a:rect l="l" t="t" r="r" b="b"/>
              <a:pathLst>
                <a:path w="4492325" h="602521">
                  <a:moveTo>
                    <a:pt x="0" y="0"/>
                  </a:moveTo>
                  <a:lnTo>
                    <a:pt x="4492325" y="0"/>
                  </a:lnTo>
                  <a:lnTo>
                    <a:pt x="4492325" y="602521"/>
                  </a:lnTo>
                  <a:lnTo>
                    <a:pt x="0" y="602521"/>
                  </a:lnTo>
                  <a:close/>
                </a:path>
              </a:pathLst>
            </a:custGeom>
            <a:solidFill>
              <a:srgbClr val="EB2645">
                <a:alpha val="42745"/>
              </a:srgbClr>
            </a:solidFill>
          </p:spPr>
          <p:txBody>
            <a:bodyPr/>
            <a:lstStyle/>
            <a:p>
              <a:endParaRPr lang="de-AT"/>
            </a:p>
          </p:txBody>
        </p:sp>
      </p:grpSp>
      <p:sp>
        <p:nvSpPr>
          <p:cNvPr id="6" name="Freeform 6"/>
          <p:cNvSpPr/>
          <p:nvPr/>
        </p:nvSpPr>
        <p:spPr>
          <a:xfrm>
            <a:off x="152400" y="8191500"/>
            <a:ext cx="1809508" cy="1623362"/>
          </a:xfrm>
          <a:custGeom>
            <a:avLst/>
            <a:gdLst/>
            <a:ahLst/>
            <a:cxnLst/>
            <a:rect l="l" t="t" r="r" b="b"/>
            <a:pathLst>
              <a:path w="1809508" h="1623362">
                <a:moveTo>
                  <a:pt x="0" y="0"/>
                </a:moveTo>
                <a:lnTo>
                  <a:pt x="1809508" y="0"/>
                </a:lnTo>
                <a:lnTo>
                  <a:pt x="1809508" y="1623362"/>
                </a:lnTo>
                <a:lnTo>
                  <a:pt x="0" y="16233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7" name="TextBox 7"/>
          <p:cNvSpPr txBox="1"/>
          <p:nvPr/>
        </p:nvSpPr>
        <p:spPr>
          <a:xfrm>
            <a:off x="4779017" y="2114924"/>
            <a:ext cx="8115300" cy="3104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37"/>
              </a:lnSpc>
            </a:pPr>
            <a:r>
              <a:rPr lang="en-US" sz="21173" dirty="0">
                <a:solidFill>
                  <a:srgbClr val="910421"/>
                </a:solidFill>
                <a:latin typeface="Abril Fatface" panose="020B0604020202020204" charset="0"/>
              </a:rPr>
              <a:t>car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24950" y="4220746"/>
            <a:ext cx="8115300" cy="3104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37"/>
              </a:lnSpc>
            </a:pPr>
            <a:r>
              <a:rPr lang="en-US" sz="21173" spc="1947" dirty="0">
                <a:solidFill>
                  <a:srgbClr val="F6F6F6"/>
                </a:solidFill>
                <a:latin typeface="Abril Fatface" panose="020B0604020202020204" charset="0"/>
              </a:rPr>
              <a:t>flux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0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22390" y="537767"/>
            <a:ext cx="16384887" cy="8830698"/>
            <a:chOff x="0" y="0"/>
            <a:chExt cx="2680843" cy="14448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80843" cy="1444851"/>
            </a:xfrm>
            <a:custGeom>
              <a:avLst/>
              <a:gdLst/>
              <a:ahLst/>
              <a:cxnLst/>
              <a:rect l="l" t="t" r="r" b="b"/>
              <a:pathLst>
                <a:path w="2680843" h="1444851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AT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024772" y="3358453"/>
            <a:ext cx="7388130" cy="282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77"/>
              </a:lnSpc>
            </a:pPr>
            <a:r>
              <a:rPr lang="en-US" sz="12743" dirty="0">
                <a:solidFill>
                  <a:srgbClr val="910421"/>
                </a:solidFill>
                <a:latin typeface="Abril Fatface"/>
              </a:rPr>
              <a:t>Solution</a:t>
            </a:r>
          </a:p>
          <a:p>
            <a:pPr>
              <a:lnSpc>
                <a:spcPts val="10577"/>
              </a:lnSpc>
            </a:pPr>
            <a:r>
              <a:rPr lang="en-US" sz="12743" dirty="0">
                <a:solidFill>
                  <a:srgbClr val="910421"/>
                </a:solidFill>
                <a:latin typeface="Abril Fatface"/>
              </a:rPr>
              <a:t>Strategy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161349" y="3358453"/>
            <a:ext cx="4751642" cy="34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 dirty="0">
                <a:solidFill>
                  <a:srgbClr val="000000"/>
                </a:solidFill>
                <a:latin typeface="Glacial Indifference"/>
              </a:rPr>
              <a:t>Microservice</a:t>
            </a:r>
          </a:p>
        </p:txBody>
      </p:sp>
      <p:sp>
        <p:nvSpPr>
          <p:cNvPr id="8" name="Freeform 8"/>
          <p:cNvSpPr/>
          <p:nvPr/>
        </p:nvSpPr>
        <p:spPr>
          <a:xfrm rot="-10800000">
            <a:off x="10816862" y="2293265"/>
            <a:ext cx="5446366" cy="1007420"/>
          </a:xfrm>
          <a:custGeom>
            <a:avLst/>
            <a:gdLst/>
            <a:ahLst/>
            <a:cxnLst/>
            <a:rect l="l" t="t" r="r" b="b"/>
            <a:pathLst>
              <a:path w="5446366" h="1007420">
                <a:moveTo>
                  <a:pt x="0" y="0"/>
                </a:moveTo>
                <a:lnTo>
                  <a:pt x="5446366" y="0"/>
                </a:lnTo>
                <a:lnTo>
                  <a:pt x="5446366" y="1007420"/>
                </a:lnTo>
                <a:lnTo>
                  <a:pt x="0" y="1007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9" name="TextBox 9"/>
          <p:cNvSpPr txBox="1"/>
          <p:nvPr/>
        </p:nvSpPr>
        <p:spPr>
          <a:xfrm>
            <a:off x="11344256" y="2590721"/>
            <a:ext cx="4391578" cy="447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4"/>
              </a:lnSpc>
            </a:pPr>
            <a:r>
              <a:rPr lang="en-US" sz="3755" spc="22" dirty="0">
                <a:solidFill>
                  <a:srgbClr val="F6F6F6"/>
                </a:solidFill>
                <a:latin typeface="Abril Fatface"/>
              </a:rPr>
              <a:t>SKALIERBARKEIT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164224" y="5402956"/>
            <a:ext cx="4751642" cy="34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 dirty="0">
                <a:solidFill>
                  <a:srgbClr val="000000"/>
                </a:solidFill>
                <a:latin typeface="Glacial Indifference"/>
              </a:rPr>
              <a:t>Microservices</a:t>
            </a:r>
          </a:p>
        </p:txBody>
      </p:sp>
      <p:sp>
        <p:nvSpPr>
          <p:cNvPr id="11" name="Freeform 11"/>
          <p:cNvSpPr/>
          <p:nvPr/>
        </p:nvSpPr>
        <p:spPr>
          <a:xfrm rot="-10800000">
            <a:off x="10816862" y="4268587"/>
            <a:ext cx="5446366" cy="1007420"/>
          </a:xfrm>
          <a:custGeom>
            <a:avLst/>
            <a:gdLst/>
            <a:ahLst/>
            <a:cxnLst/>
            <a:rect l="l" t="t" r="r" b="b"/>
            <a:pathLst>
              <a:path w="5446366" h="1007420">
                <a:moveTo>
                  <a:pt x="0" y="0"/>
                </a:moveTo>
                <a:lnTo>
                  <a:pt x="5446366" y="0"/>
                </a:lnTo>
                <a:lnTo>
                  <a:pt x="5446366" y="1007421"/>
                </a:lnTo>
                <a:lnTo>
                  <a:pt x="0" y="10074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12" name="TextBox 12"/>
          <p:cNvSpPr txBox="1"/>
          <p:nvPr/>
        </p:nvSpPr>
        <p:spPr>
          <a:xfrm>
            <a:off x="11344256" y="4483367"/>
            <a:ext cx="4391578" cy="682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6"/>
              </a:lnSpc>
            </a:pPr>
            <a:r>
              <a:rPr lang="en-US" sz="3055" spc="18">
                <a:solidFill>
                  <a:srgbClr val="F6F6F6"/>
                </a:solidFill>
                <a:latin typeface="Abril Fatface"/>
              </a:rPr>
              <a:t>GEODATEN &amp; STANDORTDIENSTE</a:t>
            </a:r>
          </a:p>
        </p:txBody>
      </p:sp>
      <p:sp>
        <p:nvSpPr>
          <p:cNvPr id="14" name="Freeform 14"/>
          <p:cNvSpPr/>
          <p:nvPr/>
        </p:nvSpPr>
        <p:spPr>
          <a:xfrm rot="-10800000">
            <a:off x="10816862" y="6414533"/>
            <a:ext cx="5446366" cy="1007420"/>
          </a:xfrm>
          <a:custGeom>
            <a:avLst/>
            <a:gdLst/>
            <a:ahLst/>
            <a:cxnLst/>
            <a:rect l="l" t="t" r="r" b="b"/>
            <a:pathLst>
              <a:path w="5446366" h="1007420">
                <a:moveTo>
                  <a:pt x="0" y="0"/>
                </a:moveTo>
                <a:lnTo>
                  <a:pt x="5446366" y="0"/>
                </a:lnTo>
                <a:lnTo>
                  <a:pt x="5446366" y="1007420"/>
                </a:lnTo>
                <a:lnTo>
                  <a:pt x="0" y="10074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15" name="TextBox 15"/>
          <p:cNvSpPr txBox="1"/>
          <p:nvPr/>
        </p:nvSpPr>
        <p:spPr>
          <a:xfrm>
            <a:off x="11164224" y="6708350"/>
            <a:ext cx="4813635" cy="504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5"/>
              </a:lnSpc>
            </a:pPr>
            <a:r>
              <a:rPr lang="en-US" sz="2291" spc="13">
                <a:solidFill>
                  <a:srgbClr val="F6F6F6"/>
                </a:solidFill>
                <a:latin typeface="Abril Fatface"/>
              </a:rPr>
              <a:t>BENUTZERAUTHENTIFIZIERUNG &amp; -VERWALTUNG</a:t>
            </a:r>
          </a:p>
        </p:txBody>
      </p:sp>
      <p:sp>
        <p:nvSpPr>
          <p:cNvPr id="16" name="AutoShape 16"/>
          <p:cNvSpPr/>
          <p:nvPr/>
        </p:nvSpPr>
        <p:spPr>
          <a:xfrm rot="-5400000">
            <a:off x="6566255" y="5067482"/>
            <a:ext cx="6292009" cy="0"/>
          </a:xfrm>
          <a:prstGeom prst="line">
            <a:avLst/>
          </a:prstGeom>
          <a:ln w="38100" cap="flat">
            <a:solidFill>
              <a:srgbClr val="010A4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17" name="Freeform 17"/>
          <p:cNvSpPr/>
          <p:nvPr/>
        </p:nvSpPr>
        <p:spPr>
          <a:xfrm>
            <a:off x="822390" y="7623680"/>
            <a:ext cx="1991932" cy="1787020"/>
          </a:xfrm>
          <a:custGeom>
            <a:avLst/>
            <a:gdLst/>
            <a:ahLst/>
            <a:cxnLst/>
            <a:rect l="l" t="t" r="r" b="b"/>
            <a:pathLst>
              <a:path w="1991932" h="1787020">
                <a:moveTo>
                  <a:pt x="0" y="0"/>
                </a:moveTo>
                <a:lnTo>
                  <a:pt x="1991932" y="0"/>
                </a:lnTo>
                <a:lnTo>
                  <a:pt x="1991932" y="1787021"/>
                </a:lnTo>
                <a:lnTo>
                  <a:pt x="0" y="17870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709437D8-9B9F-9E9D-E4A3-09ECF411E2BA}"/>
              </a:ext>
            </a:extLst>
          </p:cNvPr>
          <p:cNvSpPr txBox="1"/>
          <p:nvPr/>
        </p:nvSpPr>
        <p:spPr>
          <a:xfrm>
            <a:off x="11161349" y="7623680"/>
            <a:ext cx="4751642" cy="34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 dirty="0">
                <a:solidFill>
                  <a:srgbClr val="000000"/>
                </a:solidFill>
                <a:latin typeface="Glacial Indifference"/>
              </a:rPr>
              <a:t>Microservices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0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27683" y="583208"/>
            <a:ext cx="16384887" cy="8830698"/>
            <a:chOff x="0" y="0"/>
            <a:chExt cx="2680843" cy="14448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80843" cy="1444851"/>
            </a:xfrm>
            <a:custGeom>
              <a:avLst/>
              <a:gdLst/>
              <a:ahLst/>
              <a:cxnLst/>
              <a:rect l="l" t="t" r="r" b="b"/>
              <a:pathLst>
                <a:path w="2680843" h="1444851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AT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102524" y="3793152"/>
            <a:ext cx="7388130" cy="2108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26"/>
              </a:lnSpc>
            </a:pPr>
            <a:r>
              <a:rPr lang="en-US" sz="9544" dirty="0">
                <a:solidFill>
                  <a:srgbClr val="910421"/>
                </a:solidFill>
                <a:latin typeface="Abril Fatface"/>
              </a:rPr>
              <a:t>Architecture</a:t>
            </a:r>
          </a:p>
          <a:p>
            <a:pPr>
              <a:lnSpc>
                <a:spcPts val="7826"/>
              </a:lnSpc>
            </a:pPr>
            <a:r>
              <a:rPr lang="en-US" sz="9544" dirty="0">
                <a:solidFill>
                  <a:srgbClr val="910421"/>
                </a:solidFill>
                <a:latin typeface="Abril Fatface"/>
              </a:rPr>
              <a:t>Decisions</a:t>
            </a:r>
          </a:p>
        </p:txBody>
      </p:sp>
      <p:sp>
        <p:nvSpPr>
          <p:cNvPr id="7" name="AutoShape 7"/>
          <p:cNvSpPr/>
          <p:nvPr/>
        </p:nvSpPr>
        <p:spPr>
          <a:xfrm rot="-5400000">
            <a:off x="6566255" y="5067482"/>
            <a:ext cx="6292009" cy="0"/>
          </a:xfrm>
          <a:prstGeom prst="line">
            <a:avLst/>
          </a:prstGeom>
          <a:ln w="38100" cap="flat">
            <a:solidFill>
              <a:srgbClr val="010A4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8" name="Freeform 8"/>
          <p:cNvSpPr/>
          <p:nvPr/>
        </p:nvSpPr>
        <p:spPr>
          <a:xfrm>
            <a:off x="685800" y="7626886"/>
            <a:ext cx="1991932" cy="1787020"/>
          </a:xfrm>
          <a:custGeom>
            <a:avLst/>
            <a:gdLst/>
            <a:ahLst/>
            <a:cxnLst/>
            <a:rect l="l" t="t" r="r" b="b"/>
            <a:pathLst>
              <a:path w="1991932" h="1787020">
                <a:moveTo>
                  <a:pt x="0" y="0"/>
                </a:moveTo>
                <a:lnTo>
                  <a:pt x="1991932" y="0"/>
                </a:lnTo>
                <a:lnTo>
                  <a:pt x="1991932" y="1787021"/>
                </a:lnTo>
                <a:lnTo>
                  <a:pt x="0" y="1787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AT" dirty="0"/>
          </a:p>
        </p:txBody>
      </p:sp>
      <p:grpSp>
        <p:nvGrpSpPr>
          <p:cNvPr id="9" name="Group 9"/>
          <p:cNvGrpSpPr/>
          <p:nvPr/>
        </p:nvGrpSpPr>
        <p:grpSpPr>
          <a:xfrm>
            <a:off x="10182226" y="3001268"/>
            <a:ext cx="6228881" cy="1298275"/>
            <a:chOff x="0" y="0"/>
            <a:chExt cx="8305174" cy="1731034"/>
          </a:xfrm>
        </p:grpSpPr>
        <p:grpSp>
          <p:nvGrpSpPr>
            <p:cNvPr id="10" name="Group 10"/>
            <p:cNvGrpSpPr/>
            <p:nvPr/>
          </p:nvGrpSpPr>
          <p:grpSpPr>
            <a:xfrm rot="-5400000">
              <a:off x="3287070" y="-3287070"/>
              <a:ext cx="1731034" cy="8305174"/>
              <a:chOff x="0" y="0"/>
              <a:chExt cx="660400" cy="316847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60400" cy="316847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68476">
                    <a:moveTo>
                      <a:pt x="535940" y="3168475"/>
                    </a:moveTo>
                    <a:lnTo>
                      <a:pt x="124460" y="3168475"/>
                    </a:lnTo>
                    <a:cubicBezTo>
                      <a:pt x="55880" y="3168475"/>
                      <a:pt x="0" y="3112595"/>
                      <a:pt x="0" y="304401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5940" y="0"/>
                    </a:lnTo>
                    <a:cubicBezTo>
                      <a:pt x="604520" y="0"/>
                      <a:pt x="660400" y="55880"/>
                      <a:pt x="660400" y="124460"/>
                    </a:cubicBezTo>
                    <a:lnTo>
                      <a:pt x="660400" y="3044016"/>
                    </a:lnTo>
                    <a:cubicBezTo>
                      <a:pt x="660400" y="3112595"/>
                      <a:pt x="604520" y="3168476"/>
                      <a:pt x="535940" y="3168476"/>
                    </a:cubicBezTo>
                    <a:close/>
                  </a:path>
                </a:pathLst>
              </a:custGeom>
              <a:solidFill>
                <a:srgbClr val="EB2645">
                  <a:alpha val="25882"/>
                </a:srgbClr>
              </a:solidFill>
            </p:spPr>
            <p:txBody>
              <a:bodyPr/>
              <a:lstStyle/>
              <a:p>
                <a:endParaRPr lang="de-AT"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2579001" cy="1731034"/>
              <a:chOff x="0" y="0"/>
              <a:chExt cx="983905" cy="660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983905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983905" h="660400">
                    <a:moveTo>
                      <a:pt x="85944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59445" y="0"/>
                    </a:lnTo>
                    <a:cubicBezTo>
                      <a:pt x="928025" y="0"/>
                      <a:pt x="983905" y="55880"/>
                      <a:pt x="983905" y="124460"/>
                    </a:cubicBezTo>
                    <a:lnTo>
                      <a:pt x="983905" y="535940"/>
                    </a:lnTo>
                    <a:cubicBezTo>
                      <a:pt x="983905" y="604520"/>
                      <a:pt x="928025" y="660400"/>
                      <a:pt x="859445" y="660400"/>
                    </a:cubicBezTo>
                    <a:close/>
                  </a:path>
                </a:pathLst>
              </a:custGeom>
              <a:solidFill>
                <a:srgbClr val="EB2645"/>
              </a:solidFill>
            </p:spPr>
            <p:txBody>
              <a:bodyPr/>
              <a:lstStyle/>
              <a:p>
                <a:endParaRPr lang="de-AT"/>
              </a:p>
            </p:txBody>
          </p:sp>
        </p:grpSp>
      </p:grpSp>
      <p:grpSp>
        <p:nvGrpSpPr>
          <p:cNvPr id="14" name="Group 14"/>
          <p:cNvGrpSpPr/>
          <p:nvPr/>
        </p:nvGrpSpPr>
        <p:grpSpPr>
          <a:xfrm>
            <a:off x="10182225" y="4730908"/>
            <a:ext cx="6228881" cy="1277404"/>
            <a:chOff x="0" y="0"/>
            <a:chExt cx="8171662" cy="1703206"/>
          </a:xfrm>
        </p:grpSpPr>
        <p:grpSp>
          <p:nvGrpSpPr>
            <p:cNvPr id="15" name="Group 15"/>
            <p:cNvGrpSpPr/>
            <p:nvPr/>
          </p:nvGrpSpPr>
          <p:grpSpPr>
            <a:xfrm rot="-5400000">
              <a:off x="3234228" y="-3234228"/>
              <a:ext cx="1703206" cy="8171662"/>
              <a:chOff x="0" y="0"/>
              <a:chExt cx="660400" cy="3168475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60400" cy="316847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68476">
                    <a:moveTo>
                      <a:pt x="535940" y="3168475"/>
                    </a:moveTo>
                    <a:lnTo>
                      <a:pt x="124460" y="3168475"/>
                    </a:lnTo>
                    <a:cubicBezTo>
                      <a:pt x="55880" y="3168475"/>
                      <a:pt x="0" y="3112595"/>
                      <a:pt x="0" y="304401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5940" y="0"/>
                    </a:lnTo>
                    <a:cubicBezTo>
                      <a:pt x="604520" y="0"/>
                      <a:pt x="660400" y="55880"/>
                      <a:pt x="660400" y="124460"/>
                    </a:cubicBezTo>
                    <a:lnTo>
                      <a:pt x="660400" y="3044016"/>
                    </a:lnTo>
                    <a:cubicBezTo>
                      <a:pt x="660400" y="3112595"/>
                      <a:pt x="604520" y="3168476"/>
                      <a:pt x="535940" y="3168476"/>
                    </a:cubicBezTo>
                    <a:close/>
                  </a:path>
                </a:pathLst>
              </a:custGeom>
              <a:solidFill>
                <a:srgbClr val="910421">
                  <a:alpha val="25882"/>
                </a:srgbClr>
              </a:solidFill>
            </p:spPr>
            <p:txBody>
              <a:bodyPr/>
              <a:lstStyle/>
              <a:p>
                <a:endParaRPr lang="de-AT"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0" y="0"/>
              <a:ext cx="2537541" cy="1703206"/>
              <a:chOff x="0" y="0"/>
              <a:chExt cx="983905" cy="6604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983905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983905" h="660400">
                    <a:moveTo>
                      <a:pt x="85944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59445" y="0"/>
                    </a:lnTo>
                    <a:cubicBezTo>
                      <a:pt x="928025" y="0"/>
                      <a:pt x="983905" y="55880"/>
                      <a:pt x="983905" y="124460"/>
                    </a:cubicBezTo>
                    <a:lnTo>
                      <a:pt x="983905" y="535940"/>
                    </a:lnTo>
                    <a:cubicBezTo>
                      <a:pt x="983905" y="604520"/>
                      <a:pt x="928025" y="660400"/>
                      <a:pt x="859445" y="660400"/>
                    </a:cubicBezTo>
                    <a:close/>
                  </a:path>
                </a:pathLst>
              </a:custGeom>
              <a:solidFill>
                <a:srgbClr val="910421"/>
              </a:solidFill>
            </p:spPr>
            <p:txBody>
              <a:bodyPr/>
              <a:lstStyle/>
              <a:p>
                <a:endParaRPr lang="de-AT"/>
              </a:p>
            </p:txBody>
          </p:sp>
        </p:grpSp>
      </p:grpSp>
      <p:grpSp>
        <p:nvGrpSpPr>
          <p:cNvPr id="19" name="Group 19"/>
          <p:cNvGrpSpPr/>
          <p:nvPr/>
        </p:nvGrpSpPr>
        <p:grpSpPr>
          <a:xfrm>
            <a:off x="10182226" y="6505697"/>
            <a:ext cx="6228881" cy="1609603"/>
            <a:chOff x="0" y="0"/>
            <a:chExt cx="8305174" cy="1731034"/>
          </a:xfrm>
        </p:grpSpPr>
        <p:grpSp>
          <p:nvGrpSpPr>
            <p:cNvPr id="20" name="Group 20"/>
            <p:cNvGrpSpPr/>
            <p:nvPr/>
          </p:nvGrpSpPr>
          <p:grpSpPr>
            <a:xfrm rot="-5400000">
              <a:off x="3287070" y="-3287070"/>
              <a:ext cx="1731034" cy="8305174"/>
              <a:chOff x="0" y="0"/>
              <a:chExt cx="660400" cy="3168475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660400" cy="316847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68476">
                    <a:moveTo>
                      <a:pt x="535940" y="3168475"/>
                    </a:moveTo>
                    <a:lnTo>
                      <a:pt x="124460" y="3168475"/>
                    </a:lnTo>
                    <a:cubicBezTo>
                      <a:pt x="55880" y="3168475"/>
                      <a:pt x="0" y="3112595"/>
                      <a:pt x="0" y="304401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5940" y="0"/>
                    </a:lnTo>
                    <a:cubicBezTo>
                      <a:pt x="604520" y="0"/>
                      <a:pt x="660400" y="55880"/>
                      <a:pt x="660400" y="124460"/>
                    </a:cubicBezTo>
                    <a:lnTo>
                      <a:pt x="660400" y="3044016"/>
                    </a:lnTo>
                    <a:cubicBezTo>
                      <a:pt x="660400" y="3112595"/>
                      <a:pt x="604520" y="3168476"/>
                      <a:pt x="535940" y="3168476"/>
                    </a:cubicBezTo>
                    <a:close/>
                  </a:path>
                </a:pathLst>
              </a:custGeom>
              <a:solidFill>
                <a:srgbClr val="5E1914">
                  <a:alpha val="25882"/>
                </a:srgbClr>
              </a:solidFill>
            </p:spPr>
            <p:txBody>
              <a:bodyPr/>
              <a:lstStyle/>
              <a:p>
                <a:endParaRPr lang="de-AT"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0" y="0"/>
              <a:ext cx="2579001" cy="1731034"/>
              <a:chOff x="0" y="0"/>
              <a:chExt cx="983905" cy="6604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983905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983905" h="660400">
                    <a:moveTo>
                      <a:pt x="85944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59445" y="0"/>
                    </a:lnTo>
                    <a:cubicBezTo>
                      <a:pt x="928025" y="0"/>
                      <a:pt x="983905" y="55880"/>
                      <a:pt x="983905" y="124460"/>
                    </a:cubicBezTo>
                    <a:lnTo>
                      <a:pt x="983905" y="535940"/>
                    </a:lnTo>
                    <a:cubicBezTo>
                      <a:pt x="983905" y="604520"/>
                      <a:pt x="928025" y="660400"/>
                      <a:pt x="859445" y="660400"/>
                    </a:cubicBezTo>
                    <a:close/>
                  </a:path>
                </a:pathLst>
              </a:custGeom>
              <a:solidFill>
                <a:srgbClr val="5E1914"/>
              </a:solidFill>
            </p:spPr>
            <p:txBody>
              <a:bodyPr/>
              <a:lstStyle/>
              <a:p>
                <a:endParaRPr lang="de-AT"/>
              </a:p>
            </p:txBody>
          </p:sp>
        </p:grpSp>
      </p:grpSp>
      <p:sp>
        <p:nvSpPr>
          <p:cNvPr id="24" name="TextBox 24"/>
          <p:cNvSpPr txBox="1"/>
          <p:nvPr/>
        </p:nvSpPr>
        <p:spPr>
          <a:xfrm>
            <a:off x="10309348" y="3001268"/>
            <a:ext cx="1607601" cy="34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>
                <a:solidFill>
                  <a:srgbClr val="F6F6F6"/>
                </a:solidFill>
                <a:latin typeface="Glacial Indifference"/>
              </a:rPr>
              <a:t>Considered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116974" y="3001268"/>
            <a:ext cx="1135865" cy="34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>
                <a:solidFill>
                  <a:srgbClr val="F6F6F6"/>
                </a:solidFill>
                <a:latin typeface="Glacial Indifference"/>
              </a:rPr>
              <a:t>Decision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180997" y="4724537"/>
            <a:ext cx="1047183" cy="34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>
                <a:solidFill>
                  <a:srgbClr val="F6F6F6"/>
                </a:solidFill>
                <a:latin typeface="Glacial Indifference"/>
              </a:rPr>
              <a:t>Decision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309348" y="4730908"/>
            <a:ext cx="1607601" cy="34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>
                <a:solidFill>
                  <a:srgbClr val="F6F6F6"/>
                </a:solidFill>
                <a:latin typeface="Glacial Indifference"/>
              </a:rPr>
              <a:t>Considered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309348" y="6463063"/>
            <a:ext cx="1607601" cy="34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>
                <a:solidFill>
                  <a:srgbClr val="F6F6F6"/>
                </a:solidFill>
                <a:latin typeface="Glacial Indifference"/>
              </a:rPr>
              <a:t>Considered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58983" y="6473693"/>
            <a:ext cx="1037684" cy="34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>
                <a:solidFill>
                  <a:srgbClr val="F6F6F6"/>
                </a:solidFill>
                <a:latin typeface="Glacial Indifference"/>
              </a:rPr>
              <a:t>Decision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182226" y="2556263"/>
            <a:ext cx="5001833" cy="34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>
                <a:solidFill>
                  <a:srgbClr val="EB2645"/>
                </a:solidFill>
                <a:latin typeface="Glacial Indifference"/>
              </a:rPr>
              <a:t>Problem: Komplexität der Geschäftslogik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182226" y="4334012"/>
            <a:ext cx="5001833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96"/>
              </a:lnSpc>
            </a:pPr>
            <a:r>
              <a:rPr lang="en-US" sz="2247">
                <a:solidFill>
                  <a:srgbClr val="910421"/>
                </a:solidFill>
                <a:latin typeface="Glacial Indifference"/>
              </a:rPr>
              <a:t>Problem: Sicherheit und Datenschutz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182226" y="6164139"/>
            <a:ext cx="5942196" cy="34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 dirty="0">
                <a:solidFill>
                  <a:srgbClr val="5E1914"/>
                </a:solidFill>
                <a:latin typeface="Glacial Indifference"/>
              </a:rPr>
              <a:t>Problem: </a:t>
            </a:r>
            <a:r>
              <a:rPr lang="en-US" sz="2247" dirty="0" err="1">
                <a:solidFill>
                  <a:srgbClr val="5E1914"/>
                </a:solidFill>
                <a:latin typeface="Glacial Indifference"/>
              </a:rPr>
              <a:t>Echtzeit</a:t>
            </a:r>
            <a:r>
              <a:rPr lang="en-US" sz="2247" dirty="0">
                <a:solidFill>
                  <a:srgbClr val="5E1914"/>
                </a:solidFill>
                <a:latin typeface="Glacial Indifference"/>
              </a:rPr>
              <a:t>-Updates und </a:t>
            </a:r>
            <a:r>
              <a:rPr lang="en-US" sz="2247" dirty="0" err="1">
                <a:solidFill>
                  <a:srgbClr val="5E1914"/>
                </a:solidFill>
                <a:latin typeface="Glacial Indifference"/>
              </a:rPr>
              <a:t>Synchronisation</a:t>
            </a:r>
            <a:endParaRPr lang="en-US" sz="2247" dirty="0">
              <a:solidFill>
                <a:srgbClr val="5E1914"/>
              </a:solidFill>
              <a:latin typeface="Glacial Indifference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2247488" y="6760299"/>
            <a:ext cx="4163619" cy="1026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59"/>
              </a:lnSpc>
            </a:pPr>
            <a:r>
              <a:rPr lang="en-US" sz="1716" dirty="0">
                <a:solidFill>
                  <a:srgbClr val="5E1914"/>
                </a:solidFill>
                <a:latin typeface="Glacial Indifference"/>
              </a:rPr>
              <a:t>Event-Driven Architecture </a:t>
            </a:r>
            <a:r>
              <a:rPr lang="en-US" sz="1716" dirty="0" err="1">
                <a:solidFill>
                  <a:srgbClr val="5E1914"/>
                </a:solidFill>
                <a:latin typeface="Glacial Indifference"/>
              </a:rPr>
              <a:t>ermöglicht</a:t>
            </a:r>
            <a:r>
              <a:rPr lang="en-US" sz="1716" dirty="0">
                <a:solidFill>
                  <a:srgbClr val="5E1914"/>
                </a:solidFill>
                <a:latin typeface="Glacial Indifference"/>
              </a:rPr>
              <a:t> </a:t>
            </a:r>
            <a:r>
              <a:rPr lang="en-US" sz="1716" dirty="0" err="1">
                <a:solidFill>
                  <a:srgbClr val="5E1914"/>
                </a:solidFill>
                <a:latin typeface="Glacial Indifference"/>
              </a:rPr>
              <a:t>es</a:t>
            </a:r>
            <a:r>
              <a:rPr lang="en-US" sz="1716" dirty="0">
                <a:solidFill>
                  <a:srgbClr val="5E1914"/>
                </a:solidFill>
                <a:latin typeface="Glacial Indifference"/>
              </a:rPr>
              <a:t> </a:t>
            </a:r>
            <a:r>
              <a:rPr lang="en-US" sz="1716" dirty="0" err="1">
                <a:solidFill>
                  <a:srgbClr val="5E1914"/>
                </a:solidFill>
                <a:latin typeface="Glacial Indifference"/>
              </a:rPr>
              <a:t>verschiedenen</a:t>
            </a:r>
            <a:r>
              <a:rPr lang="en-US" sz="1716" dirty="0">
                <a:solidFill>
                  <a:srgbClr val="5E1914"/>
                </a:solidFill>
                <a:latin typeface="Glacial Indifference"/>
              </a:rPr>
              <a:t> </a:t>
            </a:r>
            <a:r>
              <a:rPr lang="en-US" sz="1716" dirty="0" err="1">
                <a:solidFill>
                  <a:srgbClr val="5E1914"/>
                </a:solidFill>
                <a:latin typeface="Glacial Indifference"/>
              </a:rPr>
              <a:t>Komponenten</a:t>
            </a:r>
            <a:r>
              <a:rPr lang="en-US" sz="1716" dirty="0">
                <a:solidFill>
                  <a:srgbClr val="5E1914"/>
                </a:solidFill>
                <a:latin typeface="Glacial Indifference"/>
              </a:rPr>
              <a:t> der </a:t>
            </a:r>
            <a:r>
              <a:rPr lang="en-US" sz="1716" dirty="0" err="1">
                <a:solidFill>
                  <a:srgbClr val="5E1914"/>
                </a:solidFill>
                <a:latin typeface="Glacial Indifference"/>
              </a:rPr>
              <a:t>Anwendung</a:t>
            </a:r>
            <a:r>
              <a:rPr lang="en-US" sz="1716" dirty="0">
                <a:solidFill>
                  <a:srgbClr val="5E1914"/>
                </a:solidFill>
                <a:latin typeface="Glacial Indifference"/>
              </a:rPr>
              <a:t>, </a:t>
            </a:r>
            <a:r>
              <a:rPr lang="en-US" sz="1716" dirty="0" err="1">
                <a:solidFill>
                  <a:srgbClr val="5E1914"/>
                </a:solidFill>
                <a:latin typeface="Glacial Indifference"/>
              </a:rPr>
              <a:t>durch</a:t>
            </a:r>
            <a:r>
              <a:rPr lang="en-US" sz="1716" dirty="0">
                <a:solidFill>
                  <a:srgbClr val="5E1914"/>
                </a:solidFill>
                <a:latin typeface="Glacial Indifference"/>
              </a:rPr>
              <a:t> </a:t>
            </a:r>
            <a:r>
              <a:rPr lang="en-US" sz="1716" dirty="0" err="1">
                <a:solidFill>
                  <a:srgbClr val="5E1914"/>
                </a:solidFill>
                <a:latin typeface="Glacial Indifference"/>
              </a:rPr>
              <a:t>Ereignisse</a:t>
            </a:r>
            <a:r>
              <a:rPr lang="en-US" sz="1716" dirty="0">
                <a:solidFill>
                  <a:srgbClr val="5E1914"/>
                </a:solidFill>
                <a:latin typeface="Glacial Indifference"/>
              </a:rPr>
              <a:t> </a:t>
            </a:r>
            <a:r>
              <a:rPr lang="en-US" sz="1716" dirty="0" err="1">
                <a:solidFill>
                  <a:srgbClr val="5E1914"/>
                </a:solidFill>
                <a:latin typeface="Glacial Indifference"/>
              </a:rPr>
              <a:t>zu</a:t>
            </a:r>
            <a:r>
              <a:rPr lang="en-US" sz="1716" dirty="0">
                <a:solidFill>
                  <a:srgbClr val="5E1914"/>
                </a:solidFill>
                <a:latin typeface="Glacial Indifference"/>
              </a:rPr>
              <a:t> </a:t>
            </a:r>
            <a:r>
              <a:rPr lang="en-US" sz="1716" dirty="0" err="1">
                <a:solidFill>
                  <a:srgbClr val="5E1914"/>
                </a:solidFill>
                <a:latin typeface="Glacial Indifference"/>
              </a:rPr>
              <a:t>kommunizieren</a:t>
            </a:r>
            <a:endParaRPr lang="en-US" sz="1716" dirty="0">
              <a:solidFill>
                <a:srgbClr val="5E1914"/>
              </a:solidFill>
              <a:latin typeface="Glacial Indifference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2180997" y="4998557"/>
            <a:ext cx="400447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36"/>
              </a:lnSpc>
            </a:pPr>
            <a:r>
              <a:rPr lang="en-US" sz="1947">
                <a:solidFill>
                  <a:srgbClr val="910421"/>
                </a:solidFill>
                <a:latin typeface="Glacial Indifference"/>
              </a:rPr>
              <a:t>Implementieren von Sicherheitsmaßnahmen wie Authentifizierung, Autorisierung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180997" y="3333299"/>
            <a:ext cx="4129975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6"/>
              </a:lnSpc>
            </a:pPr>
            <a:r>
              <a:rPr lang="en-US" sz="1847">
                <a:solidFill>
                  <a:srgbClr val="EB2645"/>
                </a:solidFill>
                <a:latin typeface="Glacial Indifference"/>
              </a:rPr>
              <a:t>Domain-Driven Design (DDD), um die Geschäftslogik klar zu strukturieren und in abgegrenzte Domänen zu unterteilen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289453" y="3468582"/>
            <a:ext cx="1647391" cy="323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000" dirty="0" err="1">
                <a:solidFill>
                  <a:srgbClr val="F6F6F6"/>
                </a:solidFill>
                <a:latin typeface="Glacial Indifference"/>
              </a:rPr>
              <a:t>Microservices</a:t>
            </a:r>
            <a:endParaRPr lang="en-US" sz="2000" dirty="0">
              <a:solidFill>
                <a:srgbClr val="F6F6F6"/>
              </a:solidFill>
              <a:latin typeface="Glacial Indifference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0481290" y="5202923"/>
            <a:ext cx="1263718" cy="34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 dirty="0">
                <a:solidFill>
                  <a:srgbClr val="F6F6F6"/>
                </a:solidFill>
                <a:latin typeface="Glacial Indifference"/>
              </a:rPr>
              <a:t>Monolithic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481289" y="6962999"/>
            <a:ext cx="1263718" cy="67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 dirty="0">
                <a:solidFill>
                  <a:srgbClr val="F6F6F6"/>
                </a:solidFill>
                <a:latin typeface="Glacial Indifference"/>
              </a:rPr>
              <a:t>Separate</a:t>
            </a:r>
          </a:p>
          <a:p>
            <a:pPr algn="ctr">
              <a:lnSpc>
                <a:spcPts val="2696"/>
              </a:lnSpc>
            </a:pPr>
            <a:r>
              <a:rPr lang="en-US" sz="2247" dirty="0">
                <a:solidFill>
                  <a:srgbClr val="F6F6F6"/>
                </a:solidFill>
                <a:latin typeface="Glacial Indifference"/>
              </a:rPr>
              <a:t>App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0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22390" y="416998"/>
            <a:ext cx="16384887" cy="8830698"/>
            <a:chOff x="0" y="0"/>
            <a:chExt cx="2680843" cy="14448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80843" cy="1444851"/>
            </a:xfrm>
            <a:custGeom>
              <a:avLst/>
              <a:gdLst/>
              <a:ahLst/>
              <a:cxnLst/>
              <a:rect l="l" t="t" r="r" b="b"/>
              <a:pathLst>
                <a:path w="2680843" h="1444851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AT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092801" y="2960303"/>
            <a:ext cx="7388130" cy="4087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07"/>
              </a:lnSpc>
            </a:pPr>
            <a:r>
              <a:rPr lang="en-US" sz="12244" dirty="0">
                <a:solidFill>
                  <a:srgbClr val="910421"/>
                </a:solidFill>
                <a:latin typeface="Abril Fatface"/>
              </a:rPr>
              <a:t>Risk &amp;</a:t>
            </a:r>
          </a:p>
          <a:p>
            <a:pPr>
              <a:lnSpc>
                <a:spcPts val="10407"/>
              </a:lnSpc>
            </a:pPr>
            <a:r>
              <a:rPr lang="en-US" sz="12244" dirty="0">
                <a:solidFill>
                  <a:srgbClr val="910421"/>
                </a:solidFill>
                <a:latin typeface="Abril Fatface"/>
              </a:rPr>
              <a:t>Technical</a:t>
            </a:r>
          </a:p>
          <a:p>
            <a:pPr>
              <a:lnSpc>
                <a:spcPts val="10407"/>
              </a:lnSpc>
            </a:pPr>
            <a:r>
              <a:rPr lang="en-US" sz="12244" dirty="0">
                <a:solidFill>
                  <a:srgbClr val="910421"/>
                </a:solidFill>
                <a:latin typeface="Abril Fatface"/>
              </a:rPr>
              <a:t>Debt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164224" y="3425137"/>
            <a:ext cx="4751642" cy="34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 dirty="0" err="1">
                <a:solidFill>
                  <a:srgbClr val="000000"/>
                </a:solidFill>
                <a:latin typeface="Glacial Indifference"/>
              </a:rPr>
              <a:t>unzureichende</a:t>
            </a:r>
            <a:r>
              <a:rPr lang="en-US" sz="2247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2247" dirty="0" err="1">
                <a:solidFill>
                  <a:srgbClr val="000000"/>
                </a:solidFill>
                <a:latin typeface="Glacial Indifference"/>
              </a:rPr>
              <a:t>Sicherheitsmaßnahmen</a:t>
            </a:r>
            <a:endParaRPr lang="en-US" sz="2247" dirty="0">
              <a:solidFill>
                <a:srgbClr val="000000"/>
              </a:solidFill>
              <a:latin typeface="Glacial Indifference"/>
            </a:endParaRPr>
          </a:p>
        </p:txBody>
      </p:sp>
      <p:sp>
        <p:nvSpPr>
          <p:cNvPr id="8" name="Freeform 8"/>
          <p:cNvSpPr/>
          <p:nvPr/>
        </p:nvSpPr>
        <p:spPr>
          <a:xfrm rot="-10800000">
            <a:off x="10847858" y="2328652"/>
            <a:ext cx="5446366" cy="1007420"/>
          </a:xfrm>
          <a:custGeom>
            <a:avLst/>
            <a:gdLst/>
            <a:ahLst/>
            <a:cxnLst/>
            <a:rect l="l" t="t" r="r" b="b"/>
            <a:pathLst>
              <a:path w="5446366" h="1007420">
                <a:moveTo>
                  <a:pt x="0" y="0"/>
                </a:moveTo>
                <a:lnTo>
                  <a:pt x="5446366" y="0"/>
                </a:lnTo>
                <a:lnTo>
                  <a:pt x="5446366" y="1007420"/>
                </a:lnTo>
                <a:lnTo>
                  <a:pt x="0" y="1007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9" name="TextBox 9"/>
          <p:cNvSpPr txBox="1"/>
          <p:nvPr/>
        </p:nvSpPr>
        <p:spPr>
          <a:xfrm>
            <a:off x="11344256" y="2689755"/>
            <a:ext cx="4391578" cy="447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4"/>
              </a:lnSpc>
            </a:pPr>
            <a:r>
              <a:rPr lang="en-US" sz="3755" spc="22" dirty="0">
                <a:solidFill>
                  <a:srgbClr val="F6F6F6"/>
                </a:solidFill>
                <a:latin typeface="Abril Fatface"/>
              </a:rPr>
              <a:t>SICHERHEIT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164224" y="5402956"/>
            <a:ext cx="4751642" cy="34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>
                <a:solidFill>
                  <a:srgbClr val="000000"/>
                </a:solidFill>
                <a:latin typeface="Glacial Indifference"/>
              </a:rPr>
              <a:t>mangelnde Fehlerbehandlung</a:t>
            </a:r>
          </a:p>
        </p:txBody>
      </p:sp>
      <p:sp>
        <p:nvSpPr>
          <p:cNvPr id="11" name="Freeform 11"/>
          <p:cNvSpPr/>
          <p:nvPr/>
        </p:nvSpPr>
        <p:spPr>
          <a:xfrm rot="-10800000">
            <a:off x="10816862" y="4268587"/>
            <a:ext cx="5446366" cy="1007420"/>
          </a:xfrm>
          <a:custGeom>
            <a:avLst/>
            <a:gdLst/>
            <a:ahLst/>
            <a:cxnLst/>
            <a:rect l="l" t="t" r="r" b="b"/>
            <a:pathLst>
              <a:path w="5446366" h="1007420">
                <a:moveTo>
                  <a:pt x="0" y="0"/>
                </a:moveTo>
                <a:lnTo>
                  <a:pt x="5446366" y="0"/>
                </a:lnTo>
                <a:lnTo>
                  <a:pt x="5446366" y="1007421"/>
                </a:lnTo>
                <a:lnTo>
                  <a:pt x="0" y="10074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12" name="TextBox 12"/>
          <p:cNvSpPr txBox="1"/>
          <p:nvPr/>
        </p:nvSpPr>
        <p:spPr>
          <a:xfrm>
            <a:off x="11344256" y="4645292"/>
            <a:ext cx="4391578" cy="35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6"/>
              </a:lnSpc>
            </a:pPr>
            <a:r>
              <a:rPr lang="en-US" sz="3055" spc="18">
                <a:solidFill>
                  <a:srgbClr val="F6F6F6"/>
                </a:solidFill>
                <a:latin typeface="Abril Fatface"/>
              </a:rPr>
              <a:t>FEHLERHANDELING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164224" y="7548902"/>
            <a:ext cx="4751642" cy="683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>
                <a:solidFill>
                  <a:srgbClr val="000000"/>
                </a:solidFill>
                <a:latin typeface="Glacial Indifference"/>
              </a:rPr>
              <a:t>aufgrund schlechter Performance vom Nutzer abgelehnt</a:t>
            </a:r>
          </a:p>
        </p:txBody>
      </p:sp>
      <p:sp>
        <p:nvSpPr>
          <p:cNvPr id="14" name="Freeform 14"/>
          <p:cNvSpPr/>
          <p:nvPr/>
        </p:nvSpPr>
        <p:spPr>
          <a:xfrm rot="-10800000">
            <a:off x="10816862" y="6414533"/>
            <a:ext cx="5446366" cy="1007420"/>
          </a:xfrm>
          <a:custGeom>
            <a:avLst/>
            <a:gdLst/>
            <a:ahLst/>
            <a:cxnLst/>
            <a:rect l="l" t="t" r="r" b="b"/>
            <a:pathLst>
              <a:path w="5446366" h="1007420">
                <a:moveTo>
                  <a:pt x="0" y="0"/>
                </a:moveTo>
                <a:lnTo>
                  <a:pt x="5446366" y="0"/>
                </a:lnTo>
                <a:lnTo>
                  <a:pt x="5446366" y="1007420"/>
                </a:lnTo>
                <a:lnTo>
                  <a:pt x="0" y="10074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15" name="TextBox 15"/>
          <p:cNvSpPr txBox="1"/>
          <p:nvPr/>
        </p:nvSpPr>
        <p:spPr>
          <a:xfrm>
            <a:off x="11164224" y="6773692"/>
            <a:ext cx="4813635" cy="402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9"/>
              </a:lnSpc>
            </a:pPr>
            <a:r>
              <a:rPr lang="en-US" sz="3391" spc="20">
                <a:solidFill>
                  <a:srgbClr val="F6F6F6"/>
                </a:solidFill>
                <a:latin typeface="Abril Fatface"/>
              </a:rPr>
              <a:t>LEISTUNGSRISIKEN</a:t>
            </a:r>
          </a:p>
        </p:txBody>
      </p:sp>
      <p:sp>
        <p:nvSpPr>
          <p:cNvPr id="16" name="AutoShape 16"/>
          <p:cNvSpPr/>
          <p:nvPr/>
        </p:nvSpPr>
        <p:spPr>
          <a:xfrm rot="-5400000">
            <a:off x="6566255" y="5067482"/>
            <a:ext cx="6292009" cy="0"/>
          </a:xfrm>
          <a:prstGeom prst="line">
            <a:avLst/>
          </a:prstGeom>
          <a:ln w="38100" cap="flat">
            <a:solidFill>
              <a:srgbClr val="010A4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17" name="Freeform 17"/>
          <p:cNvSpPr/>
          <p:nvPr/>
        </p:nvSpPr>
        <p:spPr>
          <a:xfrm>
            <a:off x="685800" y="7460676"/>
            <a:ext cx="1991932" cy="1787020"/>
          </a:xfrm>
          <a:custGeom>
            <a:avLst/>
            <a:gdLst/>
            <a:ahLst/>
            <a:cxnLst/>
            <a:rect l="l" t="t" r="r" b="b"/>
            <a:pathLst>
              <a:path w="1991932" h="1787020">
                <a:moveTo>
                  <a:pt x="0" y="0"/>
                </a:moveTo>
                <a:lnTo>
                  <a:pt x="1991932" y="0"/>
                </a:lnTo>
                <a:lnTo>
                  <a:pt x="1991932" y="1787021"/>
                </a:lnTo>
                <a:lnTo>
                  <a:pt x="0" y="17870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Benutzerdefiniert</PresentationFormat>
  <Paragraphs>37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Calibri</vt:lpstr>
      <vt:lpstr>Arial</vt:lpstr>
      <vt:lpstr>Abril Fatface</vt:lpstr>
      <vt:lpstr>Glacial Indifference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prepared by warner &amp; spencer</dc:title>
  <cp:lastModifiedBy>Kristina Radonjic</cp:lastModifiedBy>
  <cp:revision>6</cp:revision>
  <dcterms:created xsi:type="dcterms:W3CDTF">2006-08-16T00:00:00Z</dcterms:created>
  <dcterms:modified xsi:type="dcterms:W3CDTF">2023-10-12T17:03:03Z</dcterms:modified>
  <dc:identifier>DAFxDrQ8o5k</dc:identifier>
</cp:coreProperties>
</file>