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8288000" cy="10287000"/>
  <p:notesSz cx="6858000" cy="9144000"/>
  <p:embeddedFontLst>
    <p:embeddedFont>
      <p:font typeface="Glacial Indifference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Abril Fatfac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1086" y="-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1876187"/>
            <a:ext cx="9001521" cy="13449300"/>
            <a:chOff x="0" y="0"/>
            <a:chExt cx="2587296" cy="31277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87296" cy="3127792"/>
            </a:xfrm>
            <a:custGeom>
              <a:avLst/>
              <a:gdLst/>
              <a:ahLst/>
              <a:cxnLst/>
              <a:rect l="l" t="t" r="r" b="b"/>
              <a:pathLst>
                <a:path w="2587296" h="3127792">
                  <a:moveTo>
                    <a:pt x="0" y="0"/>
                  </a:moveTo>
                  <a:lnTo>
                    <a:pt x="2587296" y="0"/>
                  </a:lnTo>
                  <a:lnTo>
                    <a:pt x="2587296" y="3127792"/>
                  </a:lnTo>
                  <a:lnTo>
                    <a:pt x="0" y="3127792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de-AT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1" y="7915200"/>
            <a:ext cx="18288001" cy="2590800"/>
            <a:chOff x="0" y="0"/>
            <a:chExt cx="4492325" cy="60252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92325" cy="602521"/>
            </a:xfrm>
            <a:custGeom>
              <a:avLst/>
              <a:gdLst/>
              <a:ahLst/>
              <a:cxnLst/>
              <a:rect l="l" t="t" r="r" b="b"/>
              <a:pathLst>
                <a:path w="4492325" h="602521">
                  <a:moveTo>
                    <a:pt x="0" y="0"/>
                  </a:moveTo>
                  <a:lnTo>
                    <a:pt x="4492325" y="0"/>
                  </a:lnTo>
                  <a:lnTo>
                    <a:pt x="4492325" y="602521"/>
                  </a:lnTo>
                  <a:lnTo>
                    <a:pt x="0" y="602521"/>
                  </a:lnTo>
                  <a:close/>
                </a:path>
              </a:pathLst>
            </a:custGeom>
            <a:solidFill>
              <a:srgbClr val="EB2645">
                <a:alpha val="42745"/>
              </a:srgbClr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" name="Freeform 6"/>
          <p:cNvSpPr/>
          <p:nvPr/>
        </p:nvSpPr>
        <p:spPr>
          <a:xfrm>
            <a:off x="152400" y="8191500"/>
            <a:ext cx="1809508" cy="1623362"/>
          </a:xfrm>
          <a:custGeom>
            <a:avLst/>
            <a:gdLst/>
            <a:ahLst/>
            <a:cxnLst/>
            <a:rect l="l" t="t" r="r" b="b"/>
            <a:pathLst>
              <a:path w="1809508" h="1623362">
                <a:moveTo>
                  <a:pt x="0" y="0"/>
                </a:moveTo>
                <a:lnTo>
                  <a:pt x="1809508" y="0"/>
                </a:lnTo>
                <a:lnTo>
                  <a:pt x="1809508" y="1623362"/>
                </a:lnTo>
                <a:lnTo>
                  <a:pt x="0" y="1623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7" name="TextBox 7"/>
          <p:cNvSpPr txBox="1"/>
          <p:nvPr/>
        </p:nvSpPr>
        <p:spPr>
          <a:xfrm>
            <a:off x="4779017" y="2114924"/>
            <a:ext cx="8115300" cy="310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7"/>
              </a:lnSpc>
            </a:pPr>
            <a:r>
              <a:rPr lang="en-US" sz="21173" dirty="0">
                <a:solidFill>
                  <a:srgbClr val="910421"/>
                </a:solidFill>
                <a:latin typeface="Abril Fatface" panose="020B0604020202020204" charset="0"/>
              </a:rPr>
              <a:t>car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24950" y="4220746"/>
            <a:ext cx="8115300" cy="310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137"/>
              </a:lnSpc>
            </a:pPr>
            <a:r>
              <a:rPr lang="en-US" sz="21173" spc="1947" dirty="0">
                <a:solidFill>
                  <a:srgbClr val="F6F6F6"/>
                </a:solidFill>
                <a:latin typeface="Abril Fatface" panose="020B0604020202020204" charset="0"/>
              </a:rPr>
              <a:t>flux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22390" y="416998"/>
            <a:ext cx="16384887" cy="8830698"/>
            <a:chOff x="0" y="0"/>
            <a:chExt cx="2680843" cy="14448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0847858" y="2328652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9" name="TextBox 9"/>
          <p:cNvSpPr txBox="1"/>
          <p:nvPr/>
        </p:nvSpPr>
        <p:spPr>
          <a:xfrm>
            <a:off x="11344256" y="2689755"/>
            <a:ext cx="4391578" cy="44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</a:pPr>
            <a:r>
              <a:rPr lang="en-US" sz="3755" spc="22" dirty="0" smtClean="0">
                <a:solidFill>
                  <a:srgbClr val="F6F6F6"/>
                </a:solidFill>
                <a:latin typeface="Abril Fatface"/>
              </a:rPr>
              <a:t>Book a ride</a:t>
            </a:r>
            <a:endParaRPr lang="en-US" sz="3755" spc="22" dirty="0">
              <a:solidFill>
                <a:srgbClr val="F6F6F6"/>
              </a:solidFill>
              <a:latin typeface="Abril Fatface"/>
            </a:endParaRPr>
          </a:p>
        </p:txBody>
      </p:sp>
      <p:sp>
        <p:nvSpPr>
          <p:cNvPr id="11" name="Freeform 11"/>
          <p:cNvSpPr/>
          <p:nvPr/>
        </p:nvSpPr>
        <p:spPr>
          <a:xfrm rot="-10800000">
            <a:off x="10816862" y="4268587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1"/>
                </a:lnTo>
                <a:lnTo>
                  <a:pt x="0" y="1007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2" name="TextBox 12"/>
          <p:cNvSpPr txBox="1"/>
          <p:nvPr/>
        </p:nvSpPr>
        <p:spPr>
          <a:xfrm>
            <a:off x="11344256" y="4645292"/>
            <a:ext cx="4391578" cy="35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 dirty="0" smtClean="0">
                <a:solidFill>
                  <a:srgbClr val="F6F6F6"/>
                </a:solidFill>
                <a:latin typeface="Abril Fatface"/>
              </a:rPr>
              <a:t>Pay your ride</a:t>
            </a:r>
            <a:endParaRPr lang="en-US" sz="3055" spc="18" dirty="0">
              <a:solidFill>
                <a:srgbClr val="F6F6F6"/>
              </a:solidFill>
              <a:latin typeface="Abril Fatface"/>
            </a:endParaRPr>
          </a:p>
        </p:txBody>
      </p:sp>
      <p:sp>
        <p:nvSpPr>
          <p:cNvPr id="14" name="Freeform 14"/>
          <p:cNvSpPr/>
          <p:nvPr/>
        </p:nvSpPr>
        <p:spPr>
          <a:xfrm rot="-10800000">
            <a:off x="10816862" y="6414533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5" name="TextBox 15"/>
          <p:cNvSpPr txBox="1"/>
          <p:nvPr/>
        </p:nvSpPr>
        <p:spPr>
          <a:xfrm>
            <a:off x="11164224" y="6773692"/>
            <a:ext cx="4813635" cy="38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9"/>
              </a:lnSpc>
            </a:pPr>
            <a:r>
              <a:rPr lang="en-US" sz="3391" spc="20" dirty="0" smtClean="0">
                <a:solidFill>
                  <a:srgbClr val="F6F6F6"/>
                </a:solidFill>
                <a:latin typeface="Abril Fatface"/>
              </a:rPr>
              <a:t>Track your ride</a:t>
            </a:r>
            <a:endParaRPr lang="en-US" sz="3391" spc="20" dirty="0">
              <a:solidFill>
                <a:srgbClr val="F6F6F6"/>
              </a:solidFill>
              <a:latin typeface="Abril Fatface"/>
            </a:endParaRPr>
          </a:p>
        </p:txBody>
      </p:sp>
      <p:sp>
        <p:nvSpPr>
          <p:cNvPr id="16" name="AutoShape 16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7" name="Freeform 17"/>
          <p:cNvSpPr/>
          <p:nvPr/>
        </p:nvSpPr>
        <p:spPr>
          <a:xfrm>
            <a:off x="685800" y="7460676"/>
            <a:ext cx="1991932" cy="1787020"/>
          </a:xfrm>
          <a:custGeom>
            <a:avLst/>
            <a:gdLst/>
            <a:ahLst/>
            <a:cxnLst/>
            <a:rect l="l" t="t" r="r" b="b"/>
            <a:pathLst>
              <a:path w="1991932" h="1787020">
                <a:moveTo>
                  <a:pt x="0" y="0"/>
                </a:moveTo>
                <a:lnTo>
                  <a:pt x="1991932" y="0"/>
                </a:lnTo>
                <a:lnTo>
                  <a:pt x="1991932" y="1787021"/>
                </a:lnTo>
                <a:lnTo>
                  <a:pt x="0" y="1787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8" name="TextBox 6"/>
          <p:cNvSpPr txBox="1"/>
          <p:nvPr/>
        </p:nvSpPr>
        <p:spPr>
          <a:xfrm>
            <a:off x="1295400" y="3358453"/>
            <a:ext cx="8117502" cy="271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77"/>
              </a:lnSpc>
            </a:pPr>
            <a:r>
              <a:rPr lang="en-US" sz="9600" dirty="0">
                <a:solidFill>
                  <a:srgbClr val="910421"/>
                </a:solidFill>
                <a:latin typeface="Abril Fatface"/>
              </a:rPr>
              <a:t>Requirements </a:t>
            </a:r>
            <a:r>
              <a:rPr lang="en-US" sz="9600" dirty="0" smtClean="0">
                <a:solidFill>
                  <a:srgbClr val="910421"/>
                </a:solidFill>
                <a:latin typeface="Abril Fatface"/>
              </a:rPr>
              <a:t/>
            </a:r>
            <a:br>
              <a:rPr lang="en-US" sz="9600" dirty="0" smtClean="0">
                <a:solidFill>
                  <a:srgbClr val="910421"/>
                </a:solidFill>
                <a:latin typeface="Abril Fatface"/>
              </a:rPr>
            </a:br>
            <a:r>
              <a:rPr lang="en-US" sz="9600" dirty="0" smtClean="0">
                <a:solidFill>
                  <a:srgbClr val="910421"/>
                </a:solidFill>
                <a:latin typeface="Abril Fatface"/>
              </a:rPr>
              <a:t>Overview</a:t>
            </a:r>
            <a:endParaRPr lang="en-US" sz="9600" dirty="0">
              <a:solidFill>
                <a:srgbClr val="910421"/>
              </a:solidFill>
              <a:latin typeface="Abril Fatfa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27683" y="583208"/>
            <a:ext cx="16384887" cy="8830698"/>
            <a:chOff x="0" y="0"/>
            <a:chExt cx="2680843" cy="14448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25419" y="4491109"/>
            <a:ext cx="7388130" cy="106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26"/>
              </a:lnSpc>
            </a:pPr>
            <a:r>
              <a:rPr lang="en-US" sz="9600" dirty="0">
                <a:solidFill>
                  <a:srgbClr val="910421"/>
                </a:solidFill>
                <a:latin typeface="Abril Fatface"/>
              </a:rPr>
              <a:t>Stakeholder</a:t>
            </a:r>
            <a:endParaRPr lang="en-US" sz="9600" dirty="0">
              <a:solidFill>
                <a:srgbClr val="910421"/>
              </a:solidFill>
              <a:latin typeface="Abril Fatface"/>
            </a:endParaRPr>
          </a:p>
        </p:txBody>
      </p:sp>
      <p:sp>
        <p:nvSpPr>
          <p:cNvPr id="7" name="AutoShape 7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8" name="Freeform 8"/>
          <p:cNvSpPr/>
          <p:nvPr/>
        </p:nvSpPr>
        <p:spPr>
          <a:xfrm>
            <a:off x="685800" y="7626886"/>
            <a:ext cx="1991932" cy="1787020"/>
          </a:xfrm>
          <a:custGeom>
            <a:avLst/>
            <a:gdLst/>
            <a:ahLst/>
            <a:cxnLst/>
            <a:rect l="l" t="t" r="r" b="b"/>
            <a:pathLst>
              <a:path w="1991932" h="1787020">
                <a:moveTo>
                  <a:pt x="0" y="0"/>
                </a:moveTo>
                <a:lnTo>
                  <a:pt x="1991932" y="0"/>
                </a:lnTo>
                <a:lnTo>
                  <a:pt x="1991932" y="1787021"/>
                </a:lnTo>
                <a:lnTo>
                  <a:pt x="0" y="1787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 dirty="0"/>
          </a:p>
        </p:txBody>
      </p:sp>
      <p:grpSp>
        <p:nvGrpSpPr>
          <p:cNvPr id="9" name="Group 9"/>
          <p:cNvGrpSpPr/>
          <p:nvPr/>
        </p:nvGrpSpPr>
        <p:grpSpPr>
          <a:xfrm>
            <a:off x="10182226" y="3001268"/>
            <a:ext cx="6228881" cy="1298275"/>
            <a:chOff x="0" y="0"/>
            <a:chExt cx="8305174" cy="1731034"/>
          </a:xfrm>
        </p:grpSpPr>
        <p:grpSp>
          <p:nvGrpSpPr>
            <p:cNvPr id="10" name="Group 10"/>
            <p:cNvGrpSpPr/>
            <p:nvPr/>
          </p:nvGrpSpPr>
          <p:grpSpPr>
            <a:xfrm rot="-5400000">
              <a:off x="3287070" y="-3287070"/>
              <a:ext cx="1731034" cy="8305174"/>
              <a:chOff x="0" y="0"/>
              <a:chExt cx="660400" cy="316847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60400" cy="316847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6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6"/>
                    </a:lnTo>
                    <a:cubicBezTo>
                      <a:pt x="660400" y="3112595"/>
                      <a:pt x="604520" y="3168476"/>
                      <a:pt x="535940" y="3168476"/>
                    </a:cubicBezTo>
                    <a:close/>
                  </a:path>
                </a:pathLst>
              </a:custGeom>
              <a:solidFill>
                <a:srgbClr val="EB2645">
                  <a:alpha val="25882"/>
                </a:srgbClr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579001" cy="1731034"/>
              <a:chOff x="0" y="0"/>
              <a:chExt cx="983905" cy="6604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EB2645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10182225" y="4730908"/>
            <a:ext cx="6228881" cy="1277404"/>
            <a:chOff x="0" y="0"/>
            <a:chExt cx="8171662" cy="1703206"/>
          </a:xfrm>
        </p:grpSpPr>
        <p:grpSp>
          <p:nvGrpSpPr>
            <p:cNvPr id="15" name="Group 15"/>
            <p:cNvGrpSpPr/>
            <p:nvPr/>
          </p:nvGrpSpPr>
          <p:grpSpPr>
            <a:xfrm rot="-5400000">
              <a:off x="3234228" y="-3234228"/>
              <a:ext cx="1703206" cy="8171662"/>
              <a:chOff x="0" y="0"/>
              <a:chExt cx="660400" cy="316847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60400" cy="316847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6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6"/>
                    </a:lnTo>
                    <a:cubicBezTo>
                      <a:pt x="660400" y="3112595"/>
                      <a:pt x="604520" y="3168476"/>
                      <a:pt x="535940" y="3168476"/>
                    </a:cubicBezTo>
                    <a:close/>
                  </a:path>
                </a:pathLst>
              </a:custGeom>
              <a:solidFill>
                <a:srgbClr val="910421">
                  <a:alpha val="25882"/>
                </a:srgbClr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2537541" cy="1703206"/>
              <a:chOff x="0" y="0"/>
              <a:chExt cx="983905" cy="6604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910421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</p:grpSp>
      <p:grpSp>
        <p:nvGrpSpPr>
          <p:cNvPr id="19" name="Group 19"/>
          <p:cNvGrpSpPr/>
          <p:nvPr/>
        </p:nvGrpSpPr>
        <p:grpSpPr>
          <a:xfrm>
            <a:off x="10182226" y="6505697"/>
            <a:ext cx="6228881" cy="1609603"/>
            <a:chOff x="0" y="0"/>
            <a:chExt cx="8305174" cy="1731034"/>
          </a:xfrm>
        </p:grpSpPr>
        <p:grpSp>
          <p:nvGrpSpPr>
            <p:cNvPr id="20" name="Group 20"/>
            <p:cNvGrpSpPr/>
            <p:nvPr/>
          </p:nvGrpSpPr>
          <p:grpSpPr>
            <a:xfrm rot="-5400000">
              <a:off x="3287070" y="-3287070"/>
              <a:ext cx="1731034" cy="8305174"/>
              <a:chOff x="0" y="0"/>
              <a:chExt cx="660400" cy="316847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60400" cy="316847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68476">
                    <a:moveTo>
                      <a:pt x="535940" y="3168475"/>
                    </a:moveTo>
                    <a:lnTo>
                      <a:pt x="124460" y="3168475"/>
                    </a:lnTo>
                    <a:cubicBezTo>
                      <a:pt x="55880" y="3168475"/>
                      <a:pt x="0" y="3112595"/>
                      <a:pt x="0" y="304401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535940" y="0"/>
                    </a:lnTo>
                    <a:cubicBezTo>
                      <a:pt x="604520" y="0"/>
                      <a:pt x="660400" y="55880"/>
                      <a:pt x="660400" y="124460"/>
                    </a:cubicBezTo>
                    <a:lnTo>
                      <a:pt x="660400" y="3044016"/>
                    </a:lnTo>
                    <a:cubicBezTo>
                      <a:pt x="660400" y="3112595"/>
                      <a:pt x="604520" y="3168476"/>
                      <a:pt x="535940" y="3168476"/>
                    </a:cubicBezTo>
                    <a:close/>
                  </a:path>
                </a:pathLst>
              </a:custGeom>
              <a:solidFill>
                <a:srgbClr val="5E1914">
                  <a:alpha val="25882"/>
                </a:srgbClr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0" y="0"/>
              <a:ext cx="2579001" cy="1731034"/>
              <a:chOff x="0" y="0"/>
              <a:chExt cx="983905" cy="660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83905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983905" h="660400">
                    <a:moveTo>
                      <a:pt x="859445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59445" y="0"/>
                    </a:lnTo>
                    <a:cubicBezTo>
                      <a:pt x="928025" y="0"/>
                      <a:pt x="983905" y="55880"/>
                      <a:pt x="983905" y="124460"/>
                    </a:cubicBezTo>
                    <a:lnTo>
                      <a:pt x="983905" y="535940"/>
                    </a:lnTo>
                    <a:cubicBezTo>
                      <a:pt x="983905" y="604520"/>
                      <a:pt x="928025" y="660400"/>
                      <a:pt x="859445" y="660400"/>
                    </a:cubicBezTo>
                    <a:close/>
                  </a:path>
                </a:pathLst>
              </a:custGeom>
              <a:solidFill>
                <a:srgbClr val="5E1914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</p:grpSp>
      <p:sp>
        <p:nvSpPr>
          <p:cNvPr id="31" name="TextBox 31"/>
          <p:cNvSpPr txBox="1"/>
          <p:nvPr/>
        </p:nvSpPr>
        <p:spPr>
          <a:xfrm>
            <a:off x="2127245" y="5544479"/>
            <a:ext cx="5001833" cy="33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96"/>
              </a:lnSpc>
            </a:pPr>
            <a:r>
              <a:rPr lang="en-US" sz="2247" dirty="0" smtClean="0">
                <a:solidFill>
                  <a:srgbClr val="910421"/>
                </a:solidFill>
                <a:latin typeface="Glacial Indifference"/>
              </a:rPr>
              <a:t>John </a:t>
            </a:r>
            <a:r>
              <a:rPr lang="en-US" sz="2247" dirty="0" err="1" smtClean="0">
                <a:solidFill>
                  <a:srgbClr val="910421"/>
                </a:solidFill>
                <a:latin typeface="Glacial Indifference"/>
              </a:rPr>
              <a:t>Flix</a:t>
            </a:r>
            <a:r>
              <a:rPr lang="en-US" sz="2247" dirty="0" smtClean="0">
                <a:solidFill>
                  <a:srgbClr val="910421"/>
                </a:solidFill>
                <a:latin typeface="Glacial Indifference"/>
              </a:rPr>
              <a:t> (</a:t>
            </a:r>
            <a:r>
              <a:rPr lang="en-US" sz="2247" dirty="0" smtClean="0">
                <a:solidFill>
                  <a:srgbClr val="910421"/>
                </a:solidFill>
                <a:latin typeface="Glacial Indifference"/>
              </a:rPr>
              <a:t>Investor)</a:t>
            </a:r>
            <a:endParaRPr lang="en-US" sz="2247" dirty="0">
              <a:solidFill>
                <a:srgbClr val="910421"/>
              </a:solidFill>
              <a:latin typeface="Glacial Indifferenc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2235763" y="6900919"/>
            <a:ext cx="4093018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59"/>
              </a:lnSpc>
            </a:pPr>
            <a:r>
              <a:rPr lang="en-US" sz="1716" dirty="0" smtClean="0">
                <a:solidFill>
                  <a:srgbClr val="5E1914"/>
                </a:solidFill>
                <a:latin typeface="Glacial Indifference"/>
              </a:rPr>
              <a:t>With the above stated facts we are capable of finding ways to make </a:t>
            </a:r>
            <a:r>
              <a:rPr lang="en-US" sz="1716" dirty="0">
                <a:solidFill>
                  <a:srgbClr val="5E1914"/>
                </a:solidFill>
                <a:latin typeface="Glacial Indifference"/>
              </a:rPr>
              <a:t>this product “one of a kind”.</a:t>
            </a:r>
            <a:endParaRPr lang="en-US" sz="1716" dirty="0">
              <a:solidFill>
                <a:srgbClr val="5E1914"/>
              </a:solidFill>
              <a:latin typeface="Glacial Indifference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198805" y="4927181"/>
            <a:ext cx="4004479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6"/>
              </a:lnSpc>
            </a:pP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By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working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with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a global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company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like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us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, Mr.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Flix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has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the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advantage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of</a:t>
            </a:r>
            <a:r>
              <a:rPr lang="de-AT" dirty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the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Know-How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from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all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around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the</a:t>
            </a:r>
            <a:r>
              <a:rPr lang="de-AT" dirty="0">
                <a:solidFill>
                  <a:srgbClr val="910421"/>
                </a:solidFill>
                <a:latin typeface="Glacial Indifference"/>
              </a:rPr>
              <a:t> </a:t>
            </a:r>
            <a:r>
              <a:rPr lang="de-AT" dirty="0" err="1" smtClean="0">
                <a:solidFill>
                  <a:srgbClr val="910421"/>
                </a:solidFill>
                <a:latin typeface="Glacial Indifference"/>
              </a:rPr>
              <a:t>world</a:t>
            </a:r>
            <a:r>
              <a:rPr lang="de-AT" dirty="0" smtClean="0">
                <a:solidFill>
                  <a:srgbClr val="910421"/>
                </a:solidFill>
                <a:latin typeface="Glacial Indifference"/>
              </a:rPr>
              <a:t>.</a:t>
            </a:r>
            <a:endParaRPr lang="en-US" dirty="0">
              <a:solidFill>
                <a:srgbClr val="910421"/>
              </a:solidFill>
              <a:latin typeface="Glacial Indifference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2198805" y="3346446"/>
            <a:ext cx="4129975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16"/>
              </a:lnSpc>
            </a:pPr>
            <a:r>
              <a:rPr lang="en-US" sz="1847" dirty="0" smtClean="0">
                <a:solidFill>
                  <a:srgbClr val="EB2645"/>
                </a:solidFill>
                <a:latin typeface="Glacial Indifference"/>
              </a:rPr>
              <a:t>The team needs to be strong and  have a clear vision for this project.</a:t>
            </a:r>
            <a:endParaRPr lang="en-US" sz="1847" dirty="0">
              <a:solidFill>
                <a:srgbClr val="EB2645"/>
              </a:solidFill>
              <a:latin typeface="Glacial Indifference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289453" y="3468582"/>
            <a:ext cx="1647391" cy="323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000" dirty="0" smtClean="0">
                <a:solidFill>
                  <a:srgbClr val="F6F6F6"/>
                </a:solidFill>
                <a:latin typeface="Glacial Indifference"/>
              </a:rPr>
              <a:t>team</a:t>
            </a:r>
            <a:endParaRPr lang="en-US" sz="2000" dirty="0">
              <a:solidFill>
                <a:srgbClr val="F6F6F6"/>
              </a:solidFill>
              <a:latin typeface="Glacial Indifference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481290" y="5202923"/>
            <a:ext cx="1263718" cy="317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dirty="0" smtClean="0">
                <a:solidFill>
                  <a:srgbClr val="F6F6F6"/>
                </a:solidFill>
                <a:latin typeface="Glacial Indifference"/>
              </a:rPr>
              <a:t>advantages</a:t>
            </a:r>
            <a:endParaRPr lang="en-US" dirty="0">
              <a:solidFill>
                <a:srgbClr val="F6F6F6"/>
              </a:solidFill>
              <a:latin typeface="Glacial Indifference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0481290" y="7144619"/>
            <a:ext cx="1263718" cy="331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6"/>
              </a:lnSpc>
            </a:pPr>
            <a:r>
              <a:rPr lang="en-US" sz="2247" dirty="0" smtClean="0">
                <a:solidFill>
                  <a:srgbClr val="F6F6F6"/>
                </a:solidFill>
                <a:latin typeface="Glacial Indifference"/>
              </a:rPr>
              <a:t>USP</a:t>
            </a:r>
            <a:endParaRPr lang="en-US" sz="2247" dirty="0">
              <a:solidFill>
                <a:srgbClr val="F6F6F6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0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22390" y="537767"/>
            <a:ext cx="16384887" cy="8830698"/>
            <a:chOff x="0" y="0"/>
            <a:chExt cx="2680843" cy="144485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0843" cy="1444851"/>
            </a:xfrm>
            <a:custGeom>
              <a:avLst/>
              <a:gdLst/>
              <a:ahLst/>
              <a:cxnLst/>
              <a:rect l="l" t="t" r="r" b="b"/>
              <a:pathLst>
                <a:path w="2680843" h="1444851">
                  <a:moveTo>
                    <a:pt x="0" y="0"/>
                  </a:moveTo>
                  <a:lnTo>
                    <a:pt x="2680843" y="0"/>
                  </a:lnTo>
                  <a:lnTo>
                    <a:pt x="2680843" y="1444851"/>
                  </a:lnTo>
                  <a:lnTo>
                    <a:pt x="0" y="14448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0816862" y="2293265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9" name="TextBox 9"/>
          <p:cNvSpPr txBox="1"/>
          <p:nvPr/>
        </p:nvSpPr>
        <p:spPr>
          <a:xfrm>
            <a:off x="11344256" y="2590721"/>
            <a:ext cx="4391578" cy="44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54"/>
              </a:lnSpc>
            </a:pPr>
            <a:r>
              <a:rPr lang="en-US" sz="3755" spc="22" dirty="0">
                <a:solidFill>
                  <a:srgbClr val="F6F6F6"/>
                </a:solidFill>
                <a:latin typeface="Abril Fatface"/>
              </a:rPr>
              <a:t>SCALABILITY</a:t>
            </a:r>
            <a:endParaRPr lang="en-US" sz="3755" spc="22" dirty="0">
              <a:solidFill>
                <a:srgbClr val="F6F6F6"/>
              </a:solidFill>
              <a:latin typeface="Abril Fatface"/>
            </a:endParaRPr>
          </a:p>
        </p:txBody>
      </p:sp>
      <p:sp>
        <p:nvSpPr>
          <p:cNvPr id="11" name="Freeform 11"/>
          <p:cNvSpPr/>
          <p:nvPr/>
        </p:nvSpPr>
        <p:spPr>
          <a:xfrm rot="-10800000">
            <a:off x="10816862" y="4268587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1"/>
                </a:lnTo>
                <a:lnTo>
                  <a:pt x="0" y="1007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2" name="TextBox 12"/>
          <p:cNvSpPr txBox="1"/>
          <p:nvPr/>
        </p:nvSpPr>
        <p:spPr>
          <a:xfrm>
            <a:off x="11344256" y="4483367"/>
            <a:ext cx="4391578" cy="68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3055" spc="18" dirty="0">
                <a:solidFill>
                  <a:srgbClr val="F6F6F6"/>
                </a:solidFill>
                <a:latin typeface="Abril Fatface"/>
              </a:rPr>
              <a:t>GEODATA &amp; LOCATION SERVICES</a:t>
            </a:r>
            <a:endParaRPr lang="en-US" sz="3055" spc="18" dirty="0">
              <a:solidFill>
                <a:srgbClr val="F6F6F6"/>
              </a:solidFill>
              <a:latin typeface="Abril Fatface"/>
            </a:endParaRPr>
          </a:p>
        </p:txBody>
      </p:sp>
      <p:sp>
        <p:nvSpPr>
          <p:cNvPr id="14" name="Freeform 14"/>
          <p:cNvSpPr/>
          <p:nvPr/>
        </p:nvSpPr>
        <p:spPr>
          <a:xfrm rot="-10800000">
            <a:off x="10816862" y="6414533"/>
            <a:ext cx="5446366" cy="1007420"/>
          </a:xfrm>
          <a:custGeom>
            <a:avLst/>
            <a:gdLst/>
            <a:ahLst/>
            <a:cxnLst/>
            <a:rect l="l" t="t" r="r" b="b"/>
            <a:pathLst>
              <a:path w="5446366" h="1007420">
                <a:moveTo>
                  <a:pt x="0" y="0"/>
                </a:moveTo>
                <a:lnTo>
                  <a:pt x="5446366" y="0"/>
                </a:lnTo>
                <a:lnTo>
                  <a:pt x="5446366" y="1007420"/>
                </a:lnTo>
                <a:lnTo>
                  <a:pt x="0" y="10074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5" name="TextBox 15"/>
          <p:cNvSpPr txBox="1"/>
          <p:nvPr/>
        </p:nvSpPr>
        <p:spPr>
          <a:xfrm>
            <a:off x="11164224" y="6708350"/>
            <a:ext cx="4813635" cy="50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5"/>
              </a:lnSpc>
            </a:pPr>
            <a:r>
              <a:rPr lang="en-US" sz="2291" spc="13" dirty="0">
                <a:solidFill>
                  <a:srgbClr val="F6F6F6"/>
                </a:solidFill>
                <a:latin typeface="Abril Fatface"/>
              </a:rPr>
              <a:t>USER AUTHENTICATION &amp; MANAGEMENT</a:t>
            </a:r>
            <a:endParaRPr lang="en-US" sz="2291" spc="13" dirty="0">
              <a:solidFill>
                <a:srgbClr val="F6F6F6"/>
              </a:solidFill>
              <a:latin typeface="Abril Fatface"/>
            </a:endParaRPr>
          </a:p>
        </p:txBody>
      </p:sp>
      <p:sp>
        <p:nvSpPr>
          <p:cNvPr id="16" name="AutoShape 16"/>
          <p:cNvSpPr/>
          <p:nvPr/>
        </p:nvSpPr>
        <p:spPr>
          <a:xfrm rot="-5400000">
            <a:off x="6566255" y="5067482"/>
            <a:ext cx="6292009" cy="0"/>
          </a:xfrm>
          <a:prstGeom prst="line">
            <a:avLst/>
          </a:prstGeom>
          <a:ln w="38100" cap="flat">
            <a:solidFill>
              <a:srgbClr val="010A4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7" name="Freeform 17"/>
          <p:cNvSpPr/>
          <p:nvPr/>
        </p:nvSpPr>
        <p:spPr>
          <a:xfrm>
            <a:off x="822390" y="7623680"/>
            <a:ext cx="1991932" cy="1787020"/>
          </a:xfrm>
          <a:custGeom>
            <a:avLst/>
            <a:gdLst/>
            <a:ahLst/>
            <a:cxnLst/>
            <a:rect l="l" t="t" r="r" b="b"/>
            <a:pathLst>
              <a:path w="1991932" h="1787020">
                <a:moveTo>
                  <a:pt x="0" y="0"/>
                </a:moveTo>
                <a:lnTo>
                  <a:pt x="1991932" y="0"/>
                </a:lnTo>
                <a:lnTo>
                  <a:pt x="1991932" y="1787021"/>
                </a:lnTo>
                <a:lnTo>
                  <a:pt x="0" y="1787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8" name="TextBox 6"/>
          <p:cNvSpPr txBox="1"/>
          <p:nvPr/>
        </p:nvSpPr>
        <p:spPr>
          <a:xfrm>
            <a:off x="2936211" y="3465872"/>
            <a:ext cx="5831999" cy="277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07"/>
              </a:lnSpc>
            </a:pPr>
            <a:r>
              <a:rPr lang="en-US" sz="12244" dirty="0">
                <a:solidFill>
                  <a:srgbClr val="910421"/>
                </a:solidFill>
                <a:latin typeface="Abril Fatface"/>
              </a:rPr>
              <a:t>Quality Goals</a:t>
            </a:r>
            <a:endParaRPr lang="en-US" sz="12244" dirty="0">
              <a:solidFill>
                <a:srgbClr val="910421"/>
              </a:solidFill>
              <a:latin typeface="Abril Fatfa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Benutzerdefiniert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Glacial Indifference</vt:lpstr>
      <vt:lpstr>Arial</vt:lpstr>
      <vt:lpstr>Calibri</vt:lpstr>
      <vt:lpstr>Abril Fatface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by warner &amp; spencer</dc:title>
  <cp:lastModifiedBy>Radonjic Kristina</cp:lastModifiedBy>
  <cp:revision>8</cp:revision>
  <dcterms:created xsi:type="dcterms:W3CDTF">2006-08-16T00:00:00Z</dcterms:created>
  <dcterms:modified xsi:type="dcterms:W3CDTF">2023-10-17T16:19:28Z</dcterms:modified>
  <dc:identifier>DAFxDrQ8o5k</dc:identifier>
</cp:coreProperties>
</file>