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263" r:id="rId2"/>
    <p:sldId id="261" r:id="rId3"/>
    <p:sldId id="264" r:id="rId4"/>
    <p:sldId id="265" r:id="rId5"/>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6"/>
    <a:srgbClr val="72777A"/>
    <a:srgbClr val="8B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652" autoAdjust="0"/>
  </p:normalViewPr>
  <p:slideViewPr>
    <p:cSldViewPr snapToGrid="0">
      <p:cViewPr varScale="1">
        <p:scale>
          <a:sx n="120" d="100"/>
          <a:sy n="120" d="100"/>
        </p:scale>
        <p:origin x="398" y="8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251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7B9070-9281-4B15-842B-9B135EE24603}" type="datetimeFigureOut">
              <a:rPr lang="de-AT" smtClean="0"/>
              <a:t>07.06.2023</a:t>
            </a:fld>
            <a:endParaRPr lang="de-AT"/>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7FC8AE-2100-403C-A265-5E8967C6F3BC}" type="slidenum">
              <a:rPr lang="de-AT" smtClean="0"/>
              <a:t>‹#›</a:t>
            </a:fld>
            <a:endParaRPr lang="de-AT"/>
          </a:p>
        </p:txBody>
      </p:sp>
    </p:spTree>
    <p:extLst>
      <p:ext uri="{BB962C8B-B14F-4D97-AF65-F5344CB8AC3E}">
        <p14:creationId xmlns:p14="http://schemas.microsoft.com/office/powerpoint/2010/main" val="3065233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A4CAD-2332-440A-B5F3-F5F26A7FAEC2}" type="datetimeFigureOut">
              <a:rPr lang="en-US" smtClean="0"/>
              <a:t>6/7/2023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E4289-A74F-4222-9B90-D9BDCFD3E13B}" type="slidenum">
              <a:rPr lang="en-US" smtClean="0"/>
              <a:t>‹#›</a:t>
            </a:fld>
            <a:endParaRPr lang="en-US"/>
          </a:p>
        </p:txBody>
      </p:sp>
    </p:spTree>
    <p:extLst>
      <p:ext uri="{BB962C8B-B14F-4D97-AF65-F5344CB8AC3E}">
        <p14:creationId xmlns:p14="http://schemas.microsoft.com/office/powerpoint/2010/main" val="334970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Foto Technikum Ta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C87-611C-4FE7-801A-2BABE5B2689B}"/>
              </a:ext>
            </a:extLst>
          </p:cNvPr>
          <p:cNvSpPr>
            <a:spLocks noGrp="1"/>
          </p:cNvSpPr>
          <p:nvPr>
            <p:ph type="title" hasCustomPrompt="1"/>
          </p:nvPr>
        </p:nvSpPr>
        <p:spPr>
          <a:xfrm>
            <a:off x="3128963" y="3599414"/>
            <a:ext cx="5897562" cy="439153"/>
          </a:xfrm>
        </p:spPr>
        <p:txBody>
          <a:bodyPr/>
          <a:lstStyle>
            <a:lvl1pPr>
              <a:defRPr>
                <a:solidFill>
                  <a:schemeClr val="bg1"/>
                </a:solidFill>
                <a:highlight>
                  <a:srgbClr val="005A96"/>
                </a:highlight>
              </a:defRPr>
            </a:lvl1pPr>
          </a:lstStyle>
          <a:p>
            <a:r>
              <a:rPr lang="en-US" dirty="0" err="1"/>
              <a:t>Titel</a:t>
            </a:r>
            <a:endParaRPr lang="en-GB" dirty="0"/>
          </a:p>
        </p:txBody>
      </p:sp>
      <p:sp>
        <p:nvSpPr>
          <p:cNvPr id="5" name="Text Placeholder 4">
            <a:extLst>
              <a:ext uri="{FF2B5EF4-FFF2-40B4-BE49-F238E27FC236}">
                <a16:creationId xmlns:a16="http://schemas.microsoft.com/office/drawing/2014/main" id="{EE5C50F5-E4A6-49CB-8F10-BB04F428948E}"/>
              </a:ext>
            </a:extLst>
          </p:cNvPr>
          <p:cNvSpPr>
            <a:spLocks noGrp="1"/>
          </p:cNvSpPr>
          <p:nvPr>
            <p:ph type="body" sz="quarter" idx="10" hasCustomPrompt="1"/>
          </p:nvPr>
        </p:nvSpPr>
        <p:spPr>
          <a:xfrm>
            <a:off x="3128963" y="4294464"/>
            <a:ext cx="5897561" cy="359569"/>
          </a:xfrm>
        </p:spPr>
        <p:txBody>
          <a:bodyPr>
            <a:normAutofit/>
          </a:bodyPr>
          <a:lstStyle>
            <a:lvl1pPr marL="0" indent="0">
              <a:buNone/>
              <a:defRPr>
                <a:solidFill>
                  <a:schemeClr val="bg1"/>
                </a:solidFill>
                <a:highlight>
                  <a:srgbClr val="005A96"/>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9" name="Grafik 8" descr="FH Technikum Wien - University of Applied Sciences">
            <a:extLst>
              <a:ext uri="{FF2B5EF4-FFF2-40B4-BE49-F238E27FC236}">
                <a16:creationId xmlns:a16="http://schemas.microsoft.com/office/drawing/2014/main" id="{E912822A-9B89-4584-AA9B-A21C38C2402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7"/>
            <a:ext cx="3366982" cy="2121660"/>
          </a:xfrm>
          <a:prstGeom prst="rect">
            <a:avLst/>
          </a:prstGeom>
        </p:spPr>
      </p:pic>
    </p:spTree>
    <p:extLst>
      <p:ext uri="{BB962C8B-B14F-4D97-AF65-F5344CB8AC3E}">
        <p14:creationId xmlns:p14="http://schemas.microsoft.com/office/powerpoint/2010/main" val="218049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SFOLIE 01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dirty="0"/>
          </a:p>
        </p:txBody>
      </p:sp>
      <p:sp>
        <p:nvSpPr>
          <p:cNvPr id="23" name="Titelplatzhalter 1"/>
          <p:cNvSpPr>
            <a:spLocks noGrp="1"/>
          </p:cNvSpPr>
          <p:nvPr>
            <p:ph type="title" hasCustomPrompt="1"/>
          </p:nvPr>
        </p:nvSpPr>
        <p:spPr>
          <a:xfrm>
            <a:off x="180001" y="114303"/>
            <a:ext cx="8768791"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6" name="Textplatzhalter 5">
            <a:extLst>
              <a:ext uri="{FF2B5EF4-FFF2-40B4-BE49-F238E27FC236}">
                <a16:creationId xmlns:a16="http://schemas.microsoft.com/office/drawing/2014/main" id="{3F425C1B-10D2-421C-8EE6-8F68F5FA0A06}"/>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BF34B061-0D40-4791-A41B-682280B19424}"/>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A7E1EF4B-A968-4425-8367-098DB2AEE2ED}"/>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a:t>
            </a:fld>
            <a:endParaRPr lang="en-GB"/>
          </a:p>
        </p:txBody>
      </p:sp>
      <p:pic>
        <p:nvPicPr>
          <p:cNvPr id="10" name="Grafik 9">
            <a:extLst>
              <a:ext uri="{FF2B5EF4-FFF2-40B4-BE49-F238E27FC236}">
                <a16:creationId xmlns:a16="http://schemas.microsoft.com/office/drawing/2014/main" id="{9D14491A-EBBE-4FB6-8BA1-C103D150F47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3754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SFOLIE 02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5" name="Textplatzhalter 4">
            <a:extLst>
              <a:ext uri="{FF2B5EF4-FFF2-40B4-BE49-F238E27FC236}">
                <a16:creationId xmlns:a16="http://schemas.microsoft.com/office/drawing/2014/main" id="{C099191E-06C2-47AD-9B0A-CAC1645FCDE3}"/>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4" name="Textplatzhalter 4">
            <a:extLst>
              <a:ext uri="{FF2B5EF4-FFF2-40B4-BE49-F238E27FC236}">
                <a16:creationId xmlns:a16="http://schemas.microsoft.com/office/drawing/2014/main" id="{1FF655F9-8F0F-4E00-A8EE-9C12E1706B9C}"/>
              </a:ext>
            </a:extLst>
          </p:cNvPr>
          <p:cNvSpPr>
            <a:spLocks noGrp="1"/>
          </p:cNvSpPr>
          <p:nvPr>
            <p:ph type="body" sz="quarter" idx="16"/>
          </p:nvPr>
        </p:nvSpPr>
        <p:spPr>
          <a:xfrm>
            <a:off x="4615632" y="606217"/>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CEA78A91-4834-4955-816B-A33BE7851562}"/>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F41B1D30-8D96-496B-A7F3-BDA41722B7FA}"/>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a:t>
            </a:fld>
            <a:endParaRPr lang="en-GB"/>
          </a:p>
        </p:txBody>
      </p:sp>
      <p:pic>
        <p:nvPicPr>
          <p:cNvPr id="12" name="Grafik 11">
            <a:extLst>
              <a:ext uri="{FF2B5EF4-FFF2-40B4-BE49-F238E27FC236}">
                <a16:creationId xmlns:a16="http://schemas.microsoft.com/office/drawing/2014/main" id="{6A200EBB-4D2E-465A-BA44-8D8FD4CE5E3B}"/>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976244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SFOLIE 01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0" name="Textplatzhalter 5">
            <a:extLst>
              <a:ext uri="{FF2B5EF4-FFF2-40B4-BE49-F238E27FC236}">
                <a16:creationId xmlns:a16="http://schemas.microsoft.com/office/drawing/2014/main" id="{0F4D230B-92FB-4F80-A5D8-47442699E09E}"/>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5107673A-A21E-4664-8E91-00B707F809AF}"/>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D3828A2C-43CF-4B24-AB3D-CA11C4FC4B0E}"/>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a:t>
            </a:fld>
            <a:endParaRPr lang="en-GB"/>
          </a:p>
        </p:txBody>
      </p:sp>
      <p:pic>
        <p:nvPicPr>
          <p:cNvPr id="12" name="Grafik 11">
            <a:extLst>
              <a:ext uri="{FF2B5EF4-FFF2-40B4-BE49-F238E27FC236}">
                <a16:creationId xmlns:a16="http://schemas.microsoft.com/office/drawing/2014/main" id="{E502DC7D-CE2C-49A4-AB84-DE425786F45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106112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SFOLIE 02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4" name="Textplatzhalter 4">
            <a:extLst>
              <a:ext uri="{FF2B5EF4-FFF2-40B4-BE49-F238E27FC236}">
                <a16:creationId xmlns:a16="http://schemas.microsoft.com/office/drawing/2014/main" id="{C1810ADF-882B-4FFD-A401-52EBD2C3FFDA}"/>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6" name="Textplatzhalter 4">
            <a:extLst>
              <a:ext uri="{FF2B5EF4-FFF2-40B4-BE49-F238E27FC236}">
                <a16:creationId xmlns:a16="http://schemas.microsoft.com/office/drawing/2014/main" id="{918F80D2-235B-4BC1-AB73-F792A6E717CD}"/>
              </a:ext>
            </a:extLst>
          </p:cNvPr>
          <p:cNvSpPr>
            <a:spLocks noGrp="1"/>
          </p:cNvSpPr>
          <p:nvPr>
            <p:ph type="body" sz="quarter" idx="16"/>
          </p:nvPr>
        </p:nvSpPr>
        <p:spPr>
          <a:xfrm>
            <a:off x="4644000"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9913C93F-4C12-40C1-A6ED-7A7506D85F4A}"/>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2589EC2F-2384-4108-93D2-F2F7A438456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a:t>
            </a:fld>
            <a:endParaRPr lang="en-GB"/>
          </a:p>
        </p:txBody>
      </p:sp>
      <p:pic>
        <p:nvPicPr>
          <p:cNvPr id="12" name="Grafik 11">
            <a:extLst>
              <a:ext uri="{FF2B5EF4-FFF2-40B4-BE49-F238E27FC236}">
                <a16:creationId xmlns:a16="http://schemas.microsoft.com/office/drawing/2014/main" id="{B062C44E-6AED-4204-AA3F-E6AC415283B6}"/>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3504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Foto Technikum Nac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86F4-3070-4C24-8038-34CAB4816F1D}"/>
              </a:ext>
            </a:extLst>
          </p:cNvPr>
          <p:cNvSpPr>
            <a:spLocks noGrp="1"/>
          </p:cNvSpPr>
          <p:nvPr>
            <p:ph type="title" hasCustomPrompt="1"/>
          </p:nvPr>
        </p:nvSpPr>
        <p:spPr>
          <a:xfrm>
            <a:off x="3133971" y="3599413"/>
            <a:ext cx="5861296" cy="439153"/>
          </a:xfrm>
        </p:spPr>
        <p:txBody>
          <a:bodyPr/>
          <a:lstStyle>
            <a:lvl1pPr>
              <a:defRPr>
                <a:solidFill>
                  <a:schemeClr val="bg1"/>
                </a:solidFill>
                <a:highlight>
                  <a:srgbClr val="72777A"/>
                </a:highlight>
              </a:defRPr>
            </a:lvl1pPr>
          </a:lstStyle>
          <a:p>
            <a:r>
              <a:rPr lang="de-DE" dirty="0"/>
              <a:t>Titel</a:t>
            </a:r>
            <a:endParaRPr lang="en-GB" dirty="0"/>
          </a:p>
        </p:txBody>
      </p:sp>
      <p:sp>
        <p:nvSpPr>
          <p:cNvPr id="9" name="Text Placeholder 4">
            <a:extLst>
              <a:ext uri="{FF2B5EF4-FFF2-40B4-BE49-F238E27FC236}">
                <a16:creationId xmlns:a16="http://schemas.microsoft.com/office/drawing/2014/main" id="{416AE9FB-C334-42DE-8F45-21484CB840FF}"/>
              </a:ext>
            </a:extLst>
          </p:cNvPr>
          <p:cNvSpPr>
            <a:spLocks noGrp="1"/>
          </p:cNvSpPr>
          <p:nvPr>
            <p:ph type="body" sz="quarter" idx="11" hasCustomPrompt="1"/>
          </p:nvPr>
        </p:nvSpPr>
        <p:spPr>
          <a:xfrm>
            <a:off x="3141785" y="4279053"/>
            <a:ext cx="5861295" cy="359569"/>
          </a:xfrm>
        </p:spPr>
        <p:txBody>
          <a:bodyPr wrap="square">
            <a:normAutofit/>
          </a:bodyPr>
          <a:lstStyle>
            <a:lvl1pPr marL="0" indent="0">
              <a:buNone/>
              <a:defRPr>
                <a:solidFill>
                  <a:schemeClr val="bg1"/>
                </a:solidFill>
                <a:highlight>
                  <a:srgbClr val="72777A"/>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36DE48FA-9F9C-4F81-A9C6-3FAA23DE153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6"/>
            <a:ext cx="3366982" cy="2121660"/>
          </a:xfrm>
          <a:prstGeom prst="rect">
            <a:avLst/>
          </a:prstGeom>
        </p:spPr>
      </p:pic>
    </p:spTree>
    <p:extLst>
      <p:ext uri="{BB962C8B-B14F-4D97-AF65-F5344CB8AC3E}">
        <p14:creationId xmlns:p14="http://schemas.microsoft.com/office/powerpoint/2010/main" val="93418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Balken Grau">
    <p:spTree>
      <p:nvGrpSpPr>
        <p:cNvPr id="1" name=""/>
        <p:cNvGrpSpPr/>
        <p:nvPr/>
      </p:nvGrpSpPr>
      <p:grpSpPr>
        <a:xfrm>
          <a:off x="0" y="0"/>
          <a:ext cx="0" cy="0"/>
          <a:chOff x="0" y="0"/>
          <a:chExt cx="0" cy="0"/>
        </a:xfrm>
      </p:grpSpPr>
      <p:sp>
        <p:nvSpPr>
          <p:cNvPr id="6"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rmAutofit/>
          </a:bodyPr>
          <a:lstStyle>
            <a:lvl1pPr>
              <a:defRPr sz="2700">
                <a:solidFill>
                  <a:schemeClr val="accent1"/>
                </a:solidFill>
              </a:defRPr>
            </a:lvl1pPr>
          </a:lstStyle>
          <a:p>
            <a:r>
              <a:rPr lang="de-DE" dirty="0"/>
              <a:t>Titel</a:t>
            </a:r>
            <a:endParaRPr lang="de-AT" dirty="0"/>
          </a:p>
        </p:txBody>
      </p:sp>
      <p:sp>
        <p:nvSpPr>
          <p:cNvPr id="5" name="Text Placeholder 4">
            <a:extLst>
              <a:ext uri="{FF2B5EF4-FFF2-40B4-BE49-F238E27FC236}">
                <a16:creationId xmlns:a16="http://schemas.microsoft.com/office/drawing/2014/main" id="{C1C28234-80A7-441C-9E93-EC38F62D8059}"/>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3" name="Grafik 2" descr="FH Technikum Wien - University of Applied Sciences">
            <a:extLst>
              <a:ext uri="{FF2B5EF4-FFF2-40B4-BE49-F238E27FC236}">
                <a16:creationId xmlns:a16="http://schemas.microsoft.com/office/drawing/2014/main" id="{297655D6-11DD-4FCD-A16D-41373134CF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69021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Balken Blau">
    <p:spTree>
      <p:nvGrpSpPr>
        <p:cNvPr id="1" name=""/>
        <p:cNvGrpSpPr/>
        <p:nvPr/>
      </p:nvGrpSpPr>
      <p:grpSpPr>
        <a:xfrm>
          <a:off x="0" y="0"/>
          <a:ext cx="0" cy="0"/>
          <a:chOff x="0" y="0"/>
          <a:chExt cx="0" cy="0"/>
        </a:xfrm>
      </p:grpSpPr>
      <p:sp>
        <p:nvSpPr>
          <p:cNvPr id="4"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Autofit/>
          </a:bodyPr>
          <a:lstStyle>
            <a:lvl1pPr>
              <a:defRPr sz="2700">
                <a:solidFill>
                  <a:srgbClr val="005A96"/>
                </a:solidFill>
              </a:defRPr>
            </a:lvl1pPr>
          </a:lstStyle>
          <a:p>
            <a:r>
              <a:rPr lang="de-DE" dirty="0"/>
              <a:t>Titel</a:t>
            </a:r>
            <a:endParaRPr lang="de-AT" dirty="0"/>
          </a:p>
        </p:txBody>
      </p:sp>
      <p:sp>
        <p:nvSpPr>
          <p:cNvPr id="6" name="Text Placeholder 4">
            <a:extLst>
              <a:ext uri="{FF2B5EF4-FFF2-40B4-BE49-F238E27FC236}">
                <a16:creationId xmlns:a16="http://schemas.microsoft.com/office/drawing/2014/main" id="{1993B6AF-0521-4A85-891D-947C2C556B45}"/>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521AFF37-CD1E-46E6-AE37-FDEED49D26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94087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FOLIE Balken Blau">
    <p:spTree>
      <p:nvGrpSpPr>
        <p:cNvPr id="1" name=""/>
        <p:cNvGrpSpPr/>
        <p:nvPr/>
      </p:nvGrpSpPr>
      <p:grpSpPr>
        <a:xfrm>
          <a:off x="0" y="0"/>
          <a:ext cx="0" cy="0"/>
          <a:chOff x="0" y="0"/>
          <a:chExt cx="0" cy="0"/>
        </a:xfrm>
      </p:grpSpPr>
      <p:sp>
        <p:nvSpPr>
          <p:cNvPr id="9" name="Titelplatzhalter 1">
            <a:extLst>
              <a:ext uri="{FF2B5EF4-FFF2-40B4-BE49-F238E27FC236}">
                <a16:creationId xmlns:a16="http://schemas.microsoft.com/office/drawing/2014/main" id="{3ED02347-5B9C-47C3-9770-0CA1C1115EBD}"/>
              </a:ext>
            </a:extLst>
          </p:cNvPr>
          <p:cNvSpPr>
            <a:spLocks noGrp="1"/>
          </p:cNvSpPr>
          <p:nvPr>
            <p:ph type="title" hasCustomPrompt="1"/>
          </p:nvPr>
        </p:nvSpPr>
        <p:spPr>
          <a:xfrm>
            <a:off x="3059084" y="3582896"/>
            <a:ext cx="5216215" cy="531903"/>
          </a:xfrm>
          <a:prstGeom prst="rect">
            <a:avLst/>
          </a:prstGeom>
          <a:noFill/>
        </p:spPr>
        <p:txBody>
          <a:bodyPr vert="horz" lIns="91440" tIns="45720" rIns="91440" bIns="45720" rtlCol="0" anchor="ctr">
            <a:normAutofit/>
          </a:bodyPr>
          <a:lstStyle>
            <a:lvl1pPr algn="r">
              <a:defRPr sz="2700">
                <a:solidFill>
                  <a:schemeClr val="accent1"/>
                </a:solidFill>
              </a:defRPr>
            </a:lvl1pPr>
          </a:lstStyle>
          <a:p>
            <a:r>
              <a:rPr lang="de-DE" dirty="0"/>
              <a:t>Titel</a:t>
            </a:r>
            <a:endParaRPr lang="de-AT" dirty="0"/>
          </a:p>
        </p:txBody>
      </p:sp>
      <p:sp>
        <p:nvSpPr>
          <p:cNvPr id="10" name="Text Placeholder 4">
            <a:extLst>
              <a:ext uri="{FF2B5EF4-FFF2-40B4-BE49-F238E27FC236}">
                <a16:creationId xmlns:a16="http://schemas.microsoft.com/office/drawing/2014/main" id="{C861E06E-01BF-45E4-B05F-CDFA812E7695}"/>
              </a:ext>
            </a:extLst>
          </p:cNvPr>
          <p:cNvSpPr>
            <a:spLocks noGrp="1"/>
          </p:cNvSpPr>
          <p:nvPr>
            <p:ph type="body" sz="quarter" idx="10" hasCustomPrompt="1"/>
          </p:nvPr>
        </p:nvSpPr>
        <p:spPr>
          <a:xfrm>
            <a:off x="3059084" y="4182295"/>
            <a:ext cx="5216215"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4" name="Grafik 3">
            <a:extLst>
              <a:ext uri="{FF2B5EF4-FFF2-40B4-BE49-F238E27FC236}">
                <a16:creationId xmlns:a16="http://schemas.microsoft.com/office/drawing/2014/main" id="{13F895DB-6C5B-416C-840B-FDB951A3853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701" y="-308648"/>
            <a:ext cx="7406598" cy="4166212"/>
          </a:xfrm>
          <a:prstGeom prst="rect">
            <a:avLst/>
          </a:prstGeom>
        </p:spPr>
      </p:pic>
      <p:pic>
        <p:nvPicPr>
          <p:cNvPr id="8" name="Grafik 7" descr="FH Technikum Wien - University of Applied Sciences">
            <a:extLst>
              <a:ext uri="{FF2B5EF4-FFF2-40B4-BE49-F238E27FC236}">
                <a16:creationId xmlns:a16="http://schemas.microsoft.com/office/drawing/2014/main" id="{1D30033D-611F-4A97-9A01-BE499811FCB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874" y="3214292"/>
            <a:ext cx="2622133" cy="1652303"/>
          </a:xfrm>
          <a:prstGeom prst="rect">
            <a:avLst/>
          </a:prstGeom>
        </p:spPr>
      </p:pic>
    </p:spTree>
    <p:extLst>
      <p:ext uri="{BB962C8B-B14F-4D97-AF65-F5344CB8AC3E}">
        <p14:creationId xmlns:p14="http://schemas.microsoft.com/office/powerpoint/2010/main" val="327906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nur Text Gr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500740"/>
            <a:ext cx="8640000" cy="1080000"/>
          </a:xfrm>
          <a:prstGeom prst="rect">
            <a:avLst/>
          </a:prstGeom>
          <a:noFill/>
        </p:spPr>
        <p:txBody>
          <a:bodyPr vert="horz" lIns="91440" tIns="45720" rIns="91440" bIns="45720" rtlCol="0" anchor="ctr">
            <a:noAutofit/>
          </a:bodyPr>
          <a:lstStyle>
            <a:lvl1pPr algn="r">
              <a:defRPr sz="4050" baseline="0">
                <a:solidFill>
                  <a:srgbClr val="72777A"/>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25A4DA91-D7A9-4048-B82C-A20ED8AA6C7D}"/>
              </a:ext>
            </a:extLst>
          </p:cNvPr>
          <p:cNvSpPr>
            <a:spLocks noGrp="1"/>
          </p:cNvSpPr>
          <p:nvPr>
            <p:ph type="body" sz="quarter" idx="10" hasCustomPrompt="1"/>
          </p:nvPr>
        </p:nvSpPr>
        <p:spPr>
          <a:xfrm>
            <a:off x="252000" y="2663034"/>
            <a:ext cx="8640000"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857FD1FE-107F-4E9C-BAAF-2F91441FA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26" y="3208647"/>
            <a:ext cx="3242514" cy="2043228"/>
          </a:xfrm>
          <a:prstGeom prst="rect">
            <a:avLst/>
          </a:prstGeom>
        </p:spPr>
      </p:pic>
    </p:spTree>
    <p:extLst>
      <p:ext uri="{BB962C8B-B14F-4D97-AF65-F5344CB8AC3E}">
        <p14:creationId xmlns:p14="http://schemas.microsoft.com/office/powerpoint/2010/main" val="368700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FOLIE nur Text Bl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499456"/>
            <a:ext cx="8640000" cy="1080000"/>
          </a:xfrm>
          <a:prstGeom prst="rect">
            <a:avLst/>
          </a:prstGeom>
          <a:noFill/>
        </p:spPr>
        <p:txBody>
          <a:bodyPr vert="horz" lIns="91440" tIns="45720" rIns="91440" bIns="45720" rtlCol="0" anchor="ctr">
            <a:noAutofit/>
          </a:bodyPr>
          <a:lstStyle>
            <a:lvl1pPr algn="r">
              <a:defRPr sz="4050" baseline="0">
                <a:solidFill>
                  <a:srgbClr val="005A96"/>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509247A6-7FA5-4C70-B8D4-64482CCCCA0A}"/>
              </a:ext>
            </a:extLst>
          </p:cNvPr>
          <p:cNvSpPr>
            <a:spLocks noGrp="1"/>
          </p:cNvSpPr>
          <p:nvPr>
            <p:ph type="body" sz="quarter" idx="10" hasCustomPrompt="1"/>
          </p:nvPr>
        </p:nvSpPr>
        <p:spPr>
          <a:xfrm>
            <a:off x="252000" y="2659502"/>
            <a:ext cx="8640000" cy="359569"/>
          </a:xfrm>
        </p:spPr>
        <p:txBody>
          <a:bodyPr wrap="square">
            <a:normAutofit/>
          </a:bodyPr>
          <a:lstStyle>
            <a:lvl1pPr marL="0" indent="0" algn="r">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6501A466-0610-40A9-AB61-914300F4FE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2" y="3186162"/>
            <a:ext cx="3242514" cy="2043228"/>
          </a:xfrm>
          <a:prstGeom prst="rect">
            <a:avLst/>
          </a:prstGeom>
        </p:spPr>
      </p:pic>
    </p:spTree>
    <p:extLst>
      <p:ext uri="{BB962C8B-B14F-4D97-AF65-F5344CB8AC3E}">
        <p14:creationId xmlns:p14="http://schemas.microsoft.com/office/powerpoint/2010/main" val="299390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SFOLIE 01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7532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26306D8-CDF4-4F2E-9FBD-C5E3FF89EA62}"/>
              </a:ext>
            </a:extLst>
          </p:cNvPr>
          <p:cNvSpPr>
            <a:spLocks noGrp="1"/>
          </p:cNvSpPr>
          <p:nvPr>
            <p:ph type="body" sz="quarter" idx="14"/>
          </p:nvPr>
        </p:nvSpPr>
        <p:spPr>
          <a:xfrm>
            <a:off x="180001" y="607500"/>
            <a:ext cx="8775319"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0" name="Gerader Verbinder 9">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37152"/>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11" name="Fußzeilenplatzhalter 10">
            <a:extLst>
              <a:ext uri="{FF2B5EF4-FFF2-40B4-BE49-F238E27FC236}">
                <a16:creationId xmlns:a16="http://schemas.microsoft.com/office/drawing/2014/main" id="{6A27FB59-6516-4608-814D-69599966B78B}"/>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13" name="Foliennummernplatzhalter 12">
            <a:extLst>
              <a:ext uri="{FF2B5EF4-FFF2-40B4-BE49-F238E27FC236}">
                <a16:creationId xmlns:a16="http://schemas.microsoft.com/office/drawing/2014/main" id="{E27BF722-F8E8-4DC1-892E-9949A7422027}"/>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a:t>
            </a:fld>
            <a:endParaRPr lang="en-GB" dirty="0"/>
          </a:p>
        </p:txBody>
      </p:sp>
      <p:pic>
        <p:nvPicPr>
          <p:cNvPr id="9" name="Grafik 8">
            <a:extLst>
              <a:ext uri="{FF2B5EF4-FFF2-40B4-BE49-F238E27FC236}">
                <a16:creationId xmlns:a16="http://schemas.microsoft.com/office/drawing/2014/main" id="{585D0149-746E-4803-A83D-AA7F099F90F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5264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SFOLIE 02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F491F86-EE9A-4115-A727-4BDFC52E9017}"/>
              </a:ext>
            </a:extLst>
          </p:cNvPr>
          <p:cNvSpPr>
            <a:spLocks noGrp="1"/>
          </p:cNvSpPr>
          <p:nvPr>
            <p:ph type="body" sz="quarter" idx="15"/>
          </p:nvPr>
        </p:nvSpPr>
        <p:spPr>
          <a:xfrm>
            <a:off x="179388"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2" name="Textplatzhalter 2">
            <a:extLst>
              <a:ext uri="{FF2B5EF4-FFF2-40B4-BE49-F238E27FC236}">
                <a16:creationId xmlns:a16="http://schemas.microsoft.com/office/drawing/2014/main" id="{A54ADA3D-EE1E-4DDD-A462-1405A7DF6ACF}"/>
              </a:ext>
            </a:extLst>
          </p:cNvPr>
          <p:cNvSpPr>
            <a:spLocks noGrp="1"/>
          </p:cNvSpPr>
          <p:nvPr>
            <p:ph type="body" sz="quarter" idx="16"/>
          </p:nvPr>
        </p:nvSpPr>
        <p:spPr>
          <a:xfrm>
            <a:off x="4644614"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Fußzeilenplatzhalter 4">
            <a:extLst>
              <a:ext uri="{FF2B5EF4-FFF2-40B4-BE49-F238E27FC236}">
                <a16:creationId xmlns:a16="http://schemas.microsoft.com/office/drawing/2014/main" id="{6379EACA-542A-420D-9102-D87CB5A1169C}"/>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6" name="Foliennummernplatzhalter 5">
            <a:extLst>
              <a:ext uri="{FF2B5EF4-FFF2-40B4-BE49-F238E27FC236}">
                <a16:creationId xmlns:a16="http://schemas.microsoft.com/office/drawing/2014/main" id="{3EEBB329-097D-444A-8D3F-2D2FDAAC49F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a:t>
            </a:fld>
            <a:endParaRPr lang="en-GB" dirty="0"/>
          </a:p>
        </p:txBody>
      </p:sp>
      <p:pic>
        <p:nvPicPr>
          <p:cNvPr id="10" name="Grafik 9">
            <a:extLst>
              <a:ext uri="{FF2B5EF4-FFF2-40B4-BE49-F238E27FC236}">
                <a16:creationId xmlns:a16="http://schemas.microsoft.com/office/drawing/2014/main" id="{5395CAF2-D757-4B2C-A53F-C65EB56E59B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91551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6682" y="114303"/>
            <a:ext cx="8910638" cy="439153"/>
          </a:xfrm>
          <a:prstGeom prst="rect">
            <a:avLst/>
          </a:prstGeom>
        </p:spPr>
        <p:txBody>
          <a:bodyPr vert="horz" lIns="91440" tIns="45720" rIns="91440" bIns="45720" rtlCol="0" anchor="t">
            <a:normAutofit/>
          </a:bodyPr>
          <a:lstStyle/>
          <a:p>
            <a:r>
              <a:rPr lang="de-DE" dirty="0"/>
              <a:t>Folien Überschrift 1 (Arial </a:t>
            </a:r>
            <a:r>
              <a:rPr lang="de-DE" dirty="0" err="1"/>
              <a:t>Bold</a:t>
            </a:r>
            <a:r>
              <a:rPr lang="de-DE" dirty="0"/>
              <a:t>, 36pt)</a:t>
            </a:r>
            <a:br>
              <a:rPr lang="de-DE" dirty="0"/>
            </a:br>
            <a:endParaRPr lang="de-AT" dirty="0"/>
          </a:p>
        </p:txBody>
      </p:sp>
      <p:sp>
        <p:nvSpPr>
          <p:cNvPr id="3" name="Textplatzhalter 2"/>
          <p:cNvSpPr>
            <a:spLocks noGrp="1"/>
          </p:cNvSpPr>
          <p:nvPr>
            <p:ph type="body" idx="1"/>
          </p:nvPr>
        </p:nvSpPr>
        <p:spPr>
          <a:xfrm>
            <a:off x="116682" y="689434"/>
            <a:ext cx="8910638" cy="4042109"/>
          </a:xfrm>
          <a:prstGeom prst="rect">
            <a:avLst/>
          </a:prstGeom>
        </p:spPr>
        <p:txBody>
          <a:bodyPr vert="horz" lIns="91440" tIns="45720" rIns="91440" bIns="45720" rtlCol="0">
            <a:normAutofit/>
          </a:bodyPr>
          <a:lstStyle/>
          <a:p>
            <a:pPr lvl="0"/>
            <a:r>
              <a:rPr lang="de-DE" dirty="0"/>
              <a:t>Überschrift 2 (Arial </a:t>
            </a:r>
            <a:r>
              <a:rPr lang="de-DE" dirty="0" err="1"/>
              <a:t>Bold</a:t>
            </a:r>
            <a:r>
              <a:rPr lang="de-DE" dirty="0"/>
              <a:t>, 28pt)</a:t>
            </a:r>
          </a:p>
          <a:p>
            <a:pPr lvl="1"/>
            <a:r>
              <a:rPr lang="de-DE" dirty="0"/>
              <a:t>Überschrift 3 (Arial </a:t>
            </a:r>
            <a:r>
              <a:rPr lang="de-DE" dirty="0" err="1"/>
              <a:t>Bold</a:t>
            </a:r>
            <a:r>
              <a:rPr lang="de-DE" dirty="0"/>
              <a:t>, 24pt)</a:t>
            </a:r>
          </a:p>
          <a:p>
            <a:pPr marL="857228" marR="0" lvl="2"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18pt)</a:t>
            </a:r>
          </a:p>
          <a:p>
            <a:pPr marL="1285843" marR="0" lvl="3"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16pt)</a:t>
            </a:r>
          </a:p>
          <a:p>
            <a:pPr marL="1543012" marR="0" lvl="4"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Fünfte Ebene</a:t>
            </a:r>
          </a:p>
        </p:txBody>
      </p:sp>
      <p:sp>
        <p:nvSpPr>
          <p:cNvPr id="4" name="Fußzeilenplatzhalter 3">
            <a:extLst>
              <a:ext uri="{FF2B5EF4-FFF2-40B4-BE49-F238E27FC236}">
                <a16:creationId xmlns:a16="http://schemas.microsoft.com/office/drawing/2014/main" id="{24E08F28-5ED9-497F-8AE1-EDBEA8C7CD00}"/>
              </a:ext>
              <a:ext uri="{C183D7F6-B498-43B3-948B-1728B52AA6E4}">
                <adec:decorative xmlns:adec="http://schemas.microsoft.com/office/drawing/2017/decorative" val="1"/>
              </a:ext>
            </a:extLst>
          </p:cNvPr>
          <p:cNvSpPr>
            <a:spLocks noGrp="1"/>
          </p:cNvSpPr>
          <p:nvPr>
            <p:ph type="ftr" sz="quarter" idx="3"/>
          </p:nvPr>
        </p:nvSpPr>
        <p:spPr>
          <a:xfrm>
            <a:off x="2793304" y="4812504"/>
            <a:ext cx="5674248" cy="273844"/>
          </a:xfrm>
          <a:prstGeom prst="rect">
            <a:avLst/>
          </a:prstGeom>
        </p:spPr>
        <p:txBody>
          <a:bodyPr vert="horz" lIns="91440" tIns="45720" rIns="91440" bIns="45720" rtlCol="0" anchor="ctr"/>
          <a:lstStyle>
            <a:lvl1pPr algn="r">
              <a:defRPr sz="750">
                <a:solidFill>
                  <a:schemeClr val="tx1"/>
                </a:solidFill>
              </a:defRPr>
            </a:lvl1pPr>
          </a:lstStyle>
          <a:p>
            <a:r>
              <a:rPr lang="en-GB"/>
              <a:t>Präsentationstitel | Name | Datum</a:t>
            </a:r>
            <a:endParaRPr lang="en-GB" dirty="0"/>
          </a:p>
        </p:txBody>
      </p:sp>
      <p:sp>
        <p:nvSpPr>
          <p:cNvPr id="5" name="Foliennummernplatzhalter 4">
            <a:extLst>
              <a:ext uri="{FF2B5EF4-FFF2-40B4-BE49-F238E27FC236}">
                <a16:creationId xmlns:a16="http://schemas.microsoft.com/office/drawing/2014/main" id="{565B2D6C-EFE7-43C3-BA49-A7C81C2B5A0C}"/>
              </a:ext>
              <a:ext uri="{C183D7F6-B498-43B3-948B-1728B52AA6E4}">
                <adec:decorative xmlns:adec="http://schemas.microsoft.com/office/drawing/2017/decorative" val="1"/>
              </a:ext>
            </a:extLst>
          </p:cNvPr>
          <p:cNvSpPr>
            <a:spLocks noGrp="1"/>
          </p:cNvSpPr>
          <p:nvPr>
            <p:ph type="sldNum" sz="quarter" idx="4"/>
          </p:nvPr>
        </p:nvSpPr>
        <p:spPr>
          <a:xfrm>
            <a:off x="8542066" y="4812504"/>
            <a:ext cx="485255" cy="273844"/>
          </a:xfrm>
          <a:prstGeom prst="rect">
            <a:avLst/>
          </a:prstGeom>
        </p:spPr>
        <p:txBody>
          <a:bodyPr vert="horz" lIns="91440" tIns="45720" rIns="91440" bIns="45720" rtlCol="0" anchor="ctr"/>
          <a:lstStyle>
            <a:lvl1pPr algn="r">
              <a:defRPr sz="900">
                <a:solidFill>
                  <a:schemeClr val="tx1"/>
                </a:solidFill>
              </a:defRPr>
            </a:lvl1pPr>
          </a:lstStyle>
          <a:p>
            <a:fld id="{9C057DB4-583E-41A7-BD94-987342018C17}" type="slidenum">
              <a:rPr lang="en-GB" smtClean="0"/>
              <a:pPr/>
              <a:t>‹#›</a:t>
            </a:fld>
            <a:endParaRPr lang="en-GB"/>
          </a:p>
        </p:txBody>
      </p:sp>
    </p:spTree>
    <p:extLst>
      <p:ext uri="{BB962C8B-B14F-4D97-AF65-F5344CB8AC3E}">
        <p14:creationId xmlns:p14="http://schemas.microsoft.com/office/powerpoint/2010/main" val="287308781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7" r:id="rId4"/>
    <p:sldLayoutId id="2147483669" r:id="rId5"/>
    <p:sldLayoutId id="2147483660" r:id="rId6"/>
    <p:sldLayoutId id="2147483659" r:id="rId7"/>
    <p:sldLayoutId id="2147483662" r:id="rId8"/>
    <p:sldLayoutId id="2147483665" r:id="rId9"/>
    <p:sldLayoutId id="2147483661" r:id="rId10"/>
    <p:sldLayoutId id="2147483666" r:id="rId11"/>
    <p:sldLayoutId id="2147483664" r:id="rId12"/>
    <p:sldLayoutId id="2147483668" r:id="rId13"/>
  </p:sldLayoutIdLst>
  <p:hf hdr="0" dt="0"/>
  <p:txStyles>
    <p:titleStyle>
      <a:lvl1pPr algn="l" defTabSz="685783" rtl="0" eaLnBrk="1" latinLnBrk="0" hangingPunct="1">
        <a:lnSpc>
          <a:spcPct val="90000"/>
        </a:lnSpc>
        <a:spcBef>
          <a:spcPct val="0"/>
        </a:spcBef>
        <a:buNone/>
        <a:defRPr sz="2700" b="1" kern="1200" baseline="0">
          <a:solidFill>
            <a:schemeClr val="tx1"/>
          </a:solidFill>
          <a:latin typeface="Arial" panose="020B0604020202020204" pitchFamily="34" charset="0"/>
          <a:ea typeface="+mj-ea"/>
          <a:cs typeface="Arial" panose="020B0604020202020204" pitchFamily="34" charset="0"/>
        </a:defRPr>
      </a:lvl1pPr>
    </p:titleStyle>
    <p:body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4" userDrawn="1">
          <p15:clr>
            <a:srgbClr val="F26B43"/>
          </p15:clr>
        </p15:guide>
        <p15:guide id="2" orient="horz" pos="72" userDrawn="1">
          <p15:clr>
            <a:srgbClr val="F26B43"/>
          </p15:clr>
        </p15:guide>
        <p15:guide id="3" orient="horz" pos="2981" userDrawn="1">
          <p15:clr>
            <a:srgbClr val="F26B43"/>
          </p15:clr>
        </p15:guide>
        <p15:guide id="4" pos="5687" userDrawn="1">
          <p15:clr>
            <a:srgbClr val="F26B43"/>
          </p15:clr>
        </p15:guide>
        <p15:guide id="5" orient="horz" pos="1620" userDrawn="1">
          <p15:clr>
            <a:srgbClr val="F26B43"/>
          </p15:clr>
        </p15:guide>
        <p15:guide id="6"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biking.michael-simons.eu/docs/index.html#section-solution-strategy" TargetMode="External"/><Relationship Id="rId2" Type="http://schemas.openxmlformats.org/officeDocument/2006/relationships/hyperlink" Target="https://docs.arc42.org/section-4/"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biking.michael-simons.eu/docs/index.html#section-design-decisions" TargetMode="External"/><Relationship Id="rId2" Type="http://schemas.openxmlformats.org/officeDocument/2006/relationships/hyperlink" Target="https://docs.arc42.org/section-9/"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docs.arc42.org/examples/risk-htmlsc-1/" TargetMode="External"/><Relationship Id="rId2" Type="http://schemas.openxmlformats.org/officeDocument/2006/relationships/hyperlink" Target="https://docs.arc42.org/section-11/"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B1EE7A55-1D41-490E-91EF-6B1065D289E5}"/>
              </a:ext>
            </a:extLst>
          </p:cNvPr>
          <p:cNvSpPr>
            <a:spLocks noGrp="1"/>
          </p:cNvSpPr>
          <p:nvPr>
            <p:ph type="title"/>
          </p:nvPr>
        </p:nvSpPr>
        <p:spPr>
          <a:xfrm>
            <a:off x="3059084" y="3582896"/>
            <a:ext cx="5216215" cy="531903"/>
          </a:xfrm>
        </p:spPr>
        <p:txBody>
          <a:bodyPr>
            <a:normAutofit fontScale="90000"/>
          </a:bodyPr>
          <a:lstStyle/>
          <a:p>
            <a:r>
              <a:rPr lang="en-US" dirty="0"/>
              <a:t>Solutions, Decisions and Risks</a:t>
            </a:r>
          </a:p>
        </p:txBody>
      </p:sp>
      <p:sp>
        <p:nvSpPr>
          <p:cNvPr id="7" name="Textplatzhalter 6">
            <a:extLst>
              <a:ext uri="{FF2B5EF4-FFF2-40B4-BE49-F238E27FC236}">
                <a16:creationId xmlns:a16="http://schemas.microsoft.com/office/drawing/2014/main" id="{5441A083-FC77-4905-9200-20D18E8DDFA5}"/>
              </a:ext>
            </a:extLst>
          </p:cNvPr>
          <p:cNvSpPr>
            <a:spLocks noGrp="1"/>
          </p:cNvSpPr>
          <p:nvPr>
            <p:ph type="body" sz="quarter" idx="10"/>
          </p:nvPr>
        </p:nvSpPr>
        <p:spPr>
          <a:xfrm>
            <a:off x="3059084" y="4182295"/>
            <a:ext cx="5216215" cy="359569"/>
          </a:xfrm>
        </p:spPr>
        <p:txBody>
          <a:bodyPr>
            <a:normAutofit lnSpcReduction="10000"/>
          </a:bodyPr>
          <a:lstStyle/>
          <a:p>
            <a:r>
              <a:rPr lang="en-US" dirty="0"/>
              <a:t>Software Architecture</a:t>
            </a:r>
          </a:p>
        </p:txBody>
      </p:sp>
    </p:spTree>
    <p:extLst>
      <p:ext uri="{BB962C8B-B14F-4D97-AF65-F5344CB8AC3E}">
        <p14:creationId xmlns:p14="http://schemas.microsoft.com/office/powerpoint/2010/main" val="27346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Solution Strategy</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2</a:t>
            </a:fld>
            <a:endParaRPr lang="en-GB" dirty="0"/>
          </a:p>
        </p:txBody>
      </p:sp>
      <p:sp>
        <p:nvSpPr>
          <p:cNvPr id="3" name="Textplatzhalter 6">
            <a:extLst>
              <a:ext uri="{FF2B5EF4-FFF2-40B4-BE49-F238E27FC236}">
                <a16:creationId xmlns:a16="http://schemas.microsoft.com/office/drawing/2014/main" id="{9AABE087-B7CE-3DE7-D0EE-9F2FE99CC12F}"/>
              </a:ext>
            </a:extLst>
          </p:cNvPr>
          <p:cNvSpPr txBox="1">
            <a:spLocks/>
          </p:cNvSpPr>
          <p:nvPr/>
        </p:nvSpPr>
        <p:spPr>
          <a:xfrm>
            <a:off x="180001" y="2144904"/>
            <a:ext cx="8775319" cy="2512596"/>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These decisions form the cornerstones for your architecture. They are the basis for many other detailed decisions or implementation rules.</a:t>
            </a:r>
          </a:p>
          <a:p>
            <a:pPr marL="0" indent="0">
              <a:buFont typeface="Arial" panose="020B0604020202020204" pitchFamily="34" charset="0"/>
              <a:buNone/>
            </a:pPr>
            <a:r>
              <a:rPr lang="en-US" sz="1200" dirty="0">
                <a:solidFill>
                  <a:schemeClr val="tx2"/>
                </a:solidFill>
              </a:rPr>
              <a:t>Define three goals/requirements and their architectural approach. The first approach must be the decision between a Monolith, Service-Oriented Architecture or Microservice approach.</a:t>
            </a:r>
          </a:p>
          <a:p>
            <a:pPr marL="0" indent="0">
              <a:buFont typeface="Arial" panose="020B0604020202020204" pitchFamily="34" charset="0"/>
              <a:buNone/>
            </a:pPr>
            <a:r>
              <a:rPr lang="en-US" sz="1200" dirty="0">
                <a:solidFill>
                  <a:schemeClr val="tx2"/>
                </a:solidFill>
              </a:rPr>
              <a:t>Help: </a:t>
            </a:r>
            <a:r>
              <a:rPr lang="en-US" sz="1200" dirty="0">
                <a:solidFill>
                  <a:schemeClr val="tx2"/>
                </a:solidFill>
                <a:hlinkClick r:id="rId2"/>
              </a:rPr>
              <a:t>https://docs.arc42.org/section-4/</a:t>
            </a:r>
            <a:r>
              <a:rPr lang="en-US" sz="1200" dirty="0">
                <a:solidFill>
                  <a:schemeClr val="tx2"/>
                </a:solidFill>
              </a:rPr>
              <a:t> &amp; </a:t>
            </a:r>
            <a:r>
              <a:rPr lang="en-US" sz="1200" dirty="0">
                <a:solidFill>
                  <a:schemeClr val="tx2"/>
                </a:solidFill>
                <a:hlinkClick r:id="rId3"/>
              </a:rPr>
              <a:t>https://biking.michael-simons.eu/docs/index.html#section-solution-strategy</a:t>
            </a:r>
            <a:r>
              <a:rPr lang="en-US" sz="1200" dirty="0">
                <a:solidFill>
                  <a:schemeClr val="tx2"/>
                </a:solidFill>
              </a:rPr>
              <a:t> </a:t>
            </a:r>
          </a:p>
        </p:txBody>
      </p:sp>
      <p:graphicFrame>
        <p:nvGraphicFramePr>
          <p:cNvPr id="8" name="Table 7">
            <a:extLst>
              <a:ext uri="{FF2B5EF4-FFF2-40B4-BE49-F238E27FC236}">
                <a16:creationId xmlns:a16="http://schemas.microsoft.com/office/drawing/2014/main" id="{731D0967-8056-B975-8881-46DED55A6A9A}"/>
              </a:ext>
            </a:extLst>
          </p:cNvPr>
          <p:cNvGraphicFramePr>
            <a:graphicFrameLocks noGrp="1"/>
          </p:cNvGraphicFramePr>
          <p:nvPr>
            <p:extLst>
              <p:ext uri="{D42A27DB-BD31-4B8C-83A1-F6EECF244321}">
                <p14:modId xmlns:p14="http://schemas.microsoft.com/office/powerpoint/2010/main" val="425010352"/>
              </p:ext>
            </p:extLst>
          </p:nvPr>
        </p:nvGraphicFramePr>
        <p:xfrm>
          <a:off x="179999" y="607500"/>
          <a:ext cx="8775319" cy="1483360"/>
        </p:xfrm>
        <a:graphic>
          <a:graphicData uri="http://schemas.openxmlformats.org/drawingml/2006/table">
            <a:tbl>
              <a:tblPr firstRow="1" bandRow="1">
                <a:tableStyleId>{5C22544A-7EE6-4342-B048-85BDC9FD1C3A}</a:tableStyleId>
              </a:tblPr>
              <a:tblGrid>
                <a:gridCol w="2328251">
                  <a:extLst>
                    <a:ext uri="{9D8B030D-6E8A-4147-A177-3AD203B41FA5}">
                      <a16:colId xmlns:a16="http://schemas.microsoft.com/office/drawing/2014/main" val="878654425"/>
                    </a:ext>
                  </a:extLst>
                </a:gridCol>
                <a:gridCol w="6447068">
                  <a:extLst>
                    <a:ext uri="{9D8B030D-6E8A-4147-A177-3AD203B41FA5}">
                      <a16:colId xmlns:a16="http://schemas.microsoft.com/office/drawing/2014/main" val="2853035927"/>
                    </a:ext>
                  </a:extLst>
                </a:gridCol>
              </a:tblGrid>
              <a:tr h="370840">
                <a:tc>
                  <a:txBody>
                    <a:bodyPr/>
                    <a:lstStyle/>
                    <a:p>
                      <a:r>
                        <a:rPr lang="en-US" dirty="0"/>
                        <a:t>Goal/Requirements</a:t>
                      </a:r>
                    </a:p>
                  </a:txBody>
                  <a:tcPr/>
                </a:tc>
                <a:tc>
                  <a:txBody>
                    <a:bodyPr/>
                    <a:lstStyle/>
                    <a:p>
                      <a:r>
                        <a:rPr lang="en-US" dirty="0"/>
                        <a:t>Architectural Approach</a:t>
                      </a:r>
                    </a:p>
                  </a:txBody>
                  <a:tcPr/>
                </a:tc>
                <a:extLst>
                  <a:ext uri="{0D108BD9-81ED-4DB2-BD59-A6C34878D82A}">
                    <a16:rowId xmlns:a16="http://schemas.microsoft.com/office/drawing/2014/main" val="2692723897"/>
                  </a:ext>
                </a:extLst>
              </a:tr>
              <a:tr h="370840">
                <a:tc>
                  <a:txBody>
                    <a:bodyPr/>
                    <a:lstStyle/>
                    <a:p>
                      <a:endParaRPr lang="en-US" dirty="0"/>
                    </a:p>
                  </a:txBody>
                  <a:tcPr/>
                </a:tc>
                <a:tc>
                  <a:txBody>
                    <a:bodyPr/>
                    <a:lstStyle/>
                    <a:p>
                      <a:r>
                        <a:rPr lang="en-US" dirty="0"/>
                        <a:t>Monolith or SOA or Microservice …</a:t>
                      </a:r>
                    </a:p>
                  </a:txBody>
                  <a:tcPr/>
                </a:tc>
                <a:extLst>
                  <a:ext uri="{0D108BD9-81ED-4DB2-BD59-A6C34878D82A}">
                    <a16:rowId xmlns:a16="http://schemas.microsoft.com/office/drawing/2014/main" val="1989752836"/>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18357780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188150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Architecture Decisions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3</a:t>
            </a:fld>
            <a:endParaRPr lang="en-GB" dirty="0"/>
          </a:p>
        </p:txBody>
      </p:sp>
      <p:sp>
        <p:nvSpPr>
          <p:cNvPr id="3" name="Textplatzhalter 6">
            <a:extLst>
              <a:ext uri="{FF2B5EF4-FFF2-40B4-BE49-F238E27FC236}">
                <a16:creationId xmlns:a16="http://schemas.microsoft.com/office/drawing/2014/main" id="{C24D457D-5EB1-6B00-E191-180EBAE91817}"/>
              </a:ext>
            </a:extLst>
          </p:cNvPr>
          <p:cNvSpPr txBox="1">
            <a:spLocks/>
          </p:cNvSpPr>
          <p:nvPr/>
        </p:nvSpPr>
        <p:spPr>
          <a:xfrm>
            <a:off x="180001" y="2144904"/>
            <a:ext cx="8775319" cy="2512596"/>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Stakeholders of your system should be able to comprehend and retrace your decisions.</a:t>
            </a:r>
          </a:p>
          <a:p>
            <a:pPr marL="0" indent="0">
              <a:buFont typeface="Arial" panose="020B0604020202020204" pitchFamily="34" charset="0"/>
              <a:buNone/>
            </a:pPr>
            <a:r>
              <a:rPr lang="en-US" sz="1200" dirty="0">
                <a:solidFill>
                  <a:schemeClr val="tx2"/>
                </a:solidFill>
              </a:rPr>
              <a:t>Define three important, expensive, large scale or risky architecture decisions including rationales. With “decisions” we mean selecting one alternative based on given criteria.</a:t>
            </a:r>
          </a:p>
          <a:p>
            <a:pPr marL="0" indent="0">
              <a:buFont typeface="Arial" panose="020B0604020202020204" pitchFamily="34" charset="0"/>
              <a:buNone/>
            </a:pPr>
            <a:r>
              <a:rPr lang="en-US" sz="1200" dirty="0">
                <a:solidFill>
                  <a:schemeClr val="tx2"/>
                </a:solidFill>
              </a:rPr>
              <a:t>Help: </a:t>
            </a:r>
            <a:r>
              <a:rPr lang="en-US" sz="1200" dirty="0">
                <a:solidFill>
                  <a:schemeClr val="tx2"/>
                </a:solidFill>
                <a:hlinkClick r:id="rId2"/>
              </a:rPr>
              <a:t>https://docs.arc42.org/section-9/</a:t>
            </a:r>
            <a:r>
              <a:rPr lang="en-US" sz="1200" dirty="0">
                <a:solidFill>
                  <a:schemeClr val="tx2"/>
                </a:solidFill>
              </a:rPr>
              <a:t> &amp; </a:t>
            </a:r>
            <a:r>
              <a:rPr lang="en-US" sz="1200" dirty="0">
                <a:solidFill>
                  <a:schemeClr val="tx2"/>
                </a:solidFill>
                <a:hlinkClick r:id="rId3"/>
              </a:rPr>
              <a:t>https://biking.michael-simons.eu/docs/index.html#section-design-decisions</a:t>
            </a:r>
            <a:r>
              <a:rPr lang="en-US" sz="1200" dirty="0">
                <a:solidFill>
                  <a:schemeClr val="tx2"/>
                </a:solidFill>
              </a:rPr>
              <a:t> </a:t>
            </a:r>
          </a:p>
        </p:txBody>
      </p:sp>
      <p:graphicFrame>
        <p:nvGraphicFramePr>
          <p:cNvPr id="8" name="Table 7">
            <a:extLst>
              <a:ext uri="{FF2B5EF4-FFF2-40B4-BE49-F238E27FC236}">
                <a16:creationId xmlns:a16="http://schemas.microsoft.com/office/drawing/2014/main" id="{85F9AEDF-D554-B3A6-F628-1864DEA33265}"/>
              </a:ext>
            </a:extLst>
          </p:cNvPr>
          <p:cNvGraphicFramePr>
            <a:graphicFrameLocks noGrp="1"/>
          </p:cNvGraphicFramePr>
          <p:nvPr>
            <p:extLst>
              <p:ext uri="{D42A27DB-BD31-4B8C-83A1-F6EECF244321}">
                <p14:modId xmlns:p14="http://schemas.microsoft.com/office/powerpoint/2010/main" val="131450506"/>
              </p:ext>
            </p:extLst>
          </p:nvPr>
        </p:nvGraphicFramePr>
        <p:xfrm>
          <a:off x="179999" y="607500"/>
          <a:ext cx="8775318" cy="1483360"/>
        </p:xfrm>
        <a:graphic>
          <a:graphicData uri="http://schemas.openxmlformats.org/drawingml/2006/table">
            <a:tbl>
              <a:tblPr firstRow="1" bandRow="1">
                <a:tableStyleId>{5C22544A-7EE6-4342-B048-85BDC9FD1C3A}</a:tableStyleId>
              </a:tblPr>
              <a:tblGrid>
                <a:gridCol w="2455251">
                  <a:extLst>
                    <a:ext uri="{9D8B030D-6E8A-4147-A177-3AD203B41FA5}">
                      <a16:colId xmlns:a16="http://schemas.microsoft.com/office/drawing/2014/main" val="878654425"/>
                    </a:ext>
                  </a:extLst>
                </a:gridCol>
                <a:gridCol w="2997200">
                  <a:extLst>
                    <a:ext uri="{9D8B030D-6E8A-4147-A177-3AD203B41FA5}">
                      <a16:colId xmlns:a16="http://schemas.microsoft.com/office/drawing/2014/main" val="2853035927"/>
                    </a:ext>
                  </a:extLst>
                </a:gridCol>
                <a:gridCol w="3322867">
                  <a:extLst>
                    <a:ext uri="{9D8B030D-6E8A-4147-A177-3AD203B41FA5}">
                      <a16:colId xmlns:a16="http://schemas.microsoft.com/office/drawing/2014/main" val="886232727"/>
                    </a:ext>
                  </a:extLst>
                </a:gridCol>
              </a:tblGrid>
              <a:tr h="370840">
                <a:tc>
                  <a:txBody>
                    <a:bodyPr/>
                    <a:lstStyle/>
                    <a:p>
                      <a:r>
                        <a:rPr lang="en-US" dirty="0"/>
                        <a:t>Problem</a:t>
                      </a:r>
                    </a:p>
                  </a:txBody>
                  <a:tcPr/>
                </a:tc>
                <a:tc>
                  <a:txBody>
                    <a:bodyPr/>
                    <a:lstStyle/>
                    <a:p>
                      <a:r>
                        <a:rPr lang="en-US" dirty="0"/>
                        <a:t>Considered Alternatives</a:t>
                      </a:r>
                    </a:p>
                  </a:txBody>
                  <a:tcPr/>
                </a:tc>
                <a:tc>
                  <a:txBody>
                    <a:bodyPr/>
                    <a:lstStyle/>
                    <a:p>
                      <a:r>
                        <a:rPr lang="en-US" dirty="0"/>
                        <a:t>Decision</a:t>
                      </a:r>
                    </a:p>
                  </a:txBody>
                  <a:tcPr/>
                </a:tc>
                <a:extLst>
                  <a:ext uri="{0D108BD9-81ED-4DB2-BD59-A6C34878D82A}">
                    <a16:rowId xmlns:a16="http://schemas.microsoft.com/office/drawing/2014/main" val="2692723897"/>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89752836"/>
                  </a:ext>
                </a:extLst>
              </a:tr>
              <a:tr h="37084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83577803"/>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4260154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Risks and Technical Debt</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4</a:t>
            </a:fld>
            <a:endParaRPr lang="en-GB" dirty="0"/>
          </a:p>
        </p:txBody>
      </p:sp>
      <p:sp>
        <p:nvSpPr>
          <p:cNvPr id="2" name="Textplatzhalter 6">
            <a:extLst>
              <a:ext uri="{FF2B5EF4-FFF2-40B4-BE49-F238E27FC236}">
                <a16:creationId xmlns:a16="http://schemas.microsoft.com/office/drawing/2014/main" id="{BE07B452-8C72-079E-20E6-5F0646EAD70D}"/>
              </a:ext>
            </a:extLst>
          </p:cNvPr>
          <p:cNvSpPr txBox="1">
            <a:spLocks/>
          </p:cNvSpPr>
          <p:nvPr/>
        </p:nvSpPr>
        <p:spPr>
          <a:xfrm>
            <a:off x="180001" y="2144904"/>
            <a:ext cx="8775319" cy="2512596"/>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This should be your motto for systematic detection and evaluation of risks and technical debts in the architecture, which will be needed by management stakeholders (e.g. project managers, product owners) as part of the overall risk analysis and measurement planning.</a:t>
            </a:r>
          </a:p>
          <a:p>
            <a:pPr marL="0" indent="0">
              <a:buFont typeface="Arial" panose="020B0604020202020204" pitchFamily="34" charset="0"/>
              <a:buNone/>
            </a:pPr>
            <a:r>
              <a:rPr lang="en-US" sz="1200" dirty="0">
                <a:solidFill>
                  <a:schemeClr val="tx2"/>
                </a:solidFill>
              </a:rPr>
              <a:t>Define three risks and/or technical debts, probably including suggested measures to minimize, mitigate or avoid risks or reduce technical debts.</a:t>
            </a:r>
          </a:p>
          <a:p>
            <a:pPr marL="0" indent="0">
              <a:buFont typeface="Arial" panose="020B0604020202020204" pitchFamily="34" charset="0"/>
              <a:buNone/>
            </a:pPr>
            <a:r>
              <a:rPr lang="en-US" sz="1200" dirty="0">
                <a:solidFill>
                  <a:schemeClr val="tx2"/>
                </a:solidFill>
              </a:rPr>
              <a:t>Help: </a:t>
            </a:r>
            <a:r>
              <a:rPr lang="en-US" sz="1200" dirty="0">
                <a:solidFill>
                  <a:schemeClr val="tx2"/>
                </a:solidFill>
                <a:hlinkClick r:id="rId2"/>
              </a:rPr>
              <a:t>https://docs.arc42.org/section-11/</a:t>
            </a:r>
            <a:r>
              <a:rPr lang="en-US" sz="1200" dirty="0">
                <a:solidFill>
                  <a:schemeClr val="tx2"/>
                </a:solidFill>
              </a:rPr>
              <a:t> &amp; </a:t>
            </a:r>
            <a:r>
              <a:rPr lang="en-US" sz="1200" dirty="0">
                <a:solidFill>
                  <a:schemeClr val="tx2"/>
                </a:solidFill>
                <a:hlinkClick r:id="rId3"/>
              </a:rPr>
              <a:t>https://docs.arc42.org/examples/risk-htmlsc-1/</a:t>
            </a:r>
            <a:r>
              <a:rPr lang="en-US" sz="1200" dirty="0">
                <a:solidFill>
                  <a:schemeClr val="tx2"/>
                </a:solidFill>
              </a:rPr>
              <a:t> </a:t>
            </a:r>
          </a:p>
        </p:txBody>
      </p:sp>
      <p:graphicFrame>
        <p:nvGraphicFramePr>
          <p:cNvPr id="3" name="Table 2">
            <a:extLst>
              <a:ext uri="{FF2B5EF4-FFF2-40B4-BE49-F238E27FC236}">
                <a16:creationId xmlns:a16="http://schemas.microsoft.com/office/drawing/2014/main" id="{3DC80293-11D7-A446-9378-11BD6A38D4B5}"/>
              </a:ext>
            </a:extLst>
          </p:cNvPr>
          <p:cNvGraphicFramePr>
            <a:graphicFrameLocks noGrp="1"/>
          </p:cNvGraphicFramePr>
          <p:nvPr>
            <p:extLst>
              <p:ext uri="{D42A27DB-BD31-4B8C-83A1-F6EECF244321}">
                <p14:modId xmlns:p14="http://schemas.microsoft.com/office/powerpoint/2010/main" val="14864916"/>
              </p:ext>
            </p:extLst>
          </p:nvPr>
        </p:nvGraphicFramePr>
        <p:xfrm>
          <a:off x="179999" y="607500"/>
          <a:ext cx="8775319" cy="1483360"/>
        </p:xfrm>
        <a:graphic>
          <a:graphicData uri="http://schemas.openxmlformats.org/drawingml/2006/table">
            <a:tbl>
              <a:tblPr firstRow="1" bandRow="1">
                <a:tableStyleId>{5C22544A-7EE6-4342-B048-85BDC9FD1C3A}</a:tableStyleId>
              </a:tblPr>
              <a:tblGrid>
                <a:gridCol w="2569551">
                  <a:extLst>
                    <a:ext uri="{9D8B030D-6E8A-4147-A177-3AD203B41FA5}">
                      <a16:colId xmlns:a16="http://schemas.microsoft.com/office/drawing/2014/main" val="878654425"/>
                    </a:ext>
                  </a:extLst>
                </a:gridCol>
                <a:gridCol w="6205768">
                  <a:extLst>
                    <a:ext uri="{9D8B030D-6E8A-4147-A177-3AD203B41FA5}">
                      <a16:colId xmlns:a16="http://schemas.microsoft.com/office/drawing/2014/main" val="2853035927"/>
                    </a:ext>
                  </a:extLst>
                </a:gridCol>
              </a:tblGrid>
              <a:tr h="370840">
                <a:tc>
                  <a:txBody>
                    <a:bodyPr/>
                    <a:lstStyle/>
                    <a:p>
                      <a:r>
                        <a:rPr lang="en-US" dirty="0"/>
                        <a:t>Risk/Technical Debt</a:t>
                      </a:r>
                    </a:p>
                  </a:txBody>
                  <a:tcPr/>
                </a:tc>
                <a:tc>
                  <a:txBody>
                    <a:bodyPr/>
                    <a:lstStyle/>
                    <a:p>
                      <a:r>
                        <a:rPr lang="en-US" dirty="0"/>
                        <a:t>Description</a:t>
                      </a:r>
                    </a:p>
                  </a:txBody>
                  <a:tcPr/>
                </a:tc>
                <a:extLst>
                  <a:ext uri="{0D108BD9-81ED-4DB2-BD59-A6C34878D82A}">
                    <a16:rowId xmlns:a16="http://schemas.microsoft.com/office/drawing/2014/main" val="2692723897"/>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989752836"/>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18357780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4221326742"/>
      </p:ext>
    </p:extLst>
  </p:cSld>
  <p:clrMapOvr>
    <a:masterClrMapping/>
  </p:clrMapOvr>
</p:sld>
</file>

<file path=ppt/theme/theme1.xml><?xml version="1.0" encoding="utf-8"?>
<a:theme xmlns:a="http://schemas.openxmlformats.org/drawingml/2006/main" name="Office">
  <a:themeElements>
    <a:clrScheme name="Custom 2">
      <a:dk1>
        <a:sysClr val="windowText" lastClr="000000"/>
      </a:dk1>
      <a:lt1>
        <a:sysClr val="window" lastClr="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00649C"/>
      </a:hlink>
      <a:folHlink>
        <a:srgbClr val="323F4F"/>
      </a:folHlink>
    </a:clrScheme>
    <a:fontScheme name="Benutzerdefiniert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lgn="l">
          <a:defRPr sz="2800" dirty="0"/>
        </a:defPPr>
      </a:lstStyle>
    </a:txDef>
  </a:objectDefaults>
  <a:extraClrSchemeLst/>
  <a:extLst>
    <a:ext uri="{05A4C25C-085E-4340-85A3-A5531E510DB2}">
      <thm15:themeFamily xmlns:thm15="http://schemas.microsoft.com/office/thememl/2012/main" name="Präsentation3" id="{15EC8A32-EFA0-4B0B-AC0F-1D8CF766F1E4}" vid="{CE16643F-63A4-48FC-8B61-AF37F67178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FHTW_PowerPoint</Template>
  <TotalTime>0</TotalTime>
  <Words>290</Words>
  <Application>Microsoft Office PowerPoint</Application>
  <PresentationFormat>On-screen Show (16:9)</PresentationFormat>
  <Paragraphs>28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Symbol</vt:lpstr>
      <vt:lpstr>Office</vt:lpstr>
      <vt:lpstr>Solutions, Decisions and Risks</vt:lpstr>
      <vt:lpstr>Solution Strategy</vt:lpstr>
      <vt:lpstr>Architecture Decisions</vt:lpstr>
      <vt:lpstr>Risks and Technical Debt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Marvin Kosmider</dc:creator>
  <cp:lastModifiedBy>Marvin Kosmider</cp:lastModifiedBy>
  <cp:revision>6</cp:revision>
  <dcterms:created xsi:type="dcterms:W3CDTF">2022-06-08T12:45:54Z</dcterms:created>
  <dcterms:modified xsi:type="dcterms:W3CDTF">2023-06-07T12:27:12Z</dcterms:modified>
</cp:coreProperties>
</file>