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Open Sans Bold" charset="1" panose="020B0806030504020204"/>
      <p:regular r:id="rId23"/>
    </p:embeddedFont>
    <p:embeddedFont>
      <p:font typeface="Open Sans" charset="1" panose="020B06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0110" y="4274503"/>
            <a:ext cx="1486778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Segurança da Informação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6276" y="914400"/>
            <a:ext cx="1535415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Relatar Phishing diretamente ao Instagram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13175"/>
            <a:ext cx="17259300" cy="611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 aplicativo: Se você receber um e-mail suspeito ou uma mensagem direta no Instagram que pareça ser phishing, use as ferramentas dentro do aplicativo para denunciá-lo;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Vá até o perfil da pessoa que enviou a mensagem e toque nos três pontos no canto superior direito.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-Selecione "Denunciar" e siga as opções de denúncia de phishing ou spam;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Centro de Ajuda: Você pode acessar o Centro de Ajuda do Instagram para orientações sobre como proteger sua conta. Eles oferecem um guia de segurança detalhado e as etapas a seguir em casos de phishing.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Segurança digital é essencial para proteger suas informações pessoais e evitar golpes, como o phishing, que é uma das formas mais comuns de fraude online. Phishing ocorre quando golpistas se passam por empresas, bancos, redes sociais ou qualquer outro serviço confiável para enganar você e obter informações confidenciais, como senhas, números de cartão de crédito ou até mesmo dados pessoais.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61713" y="580073"/>
            <a:ext cx="536198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Phishing?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1834" y="3000772"/>
            <a:ext cx="1710433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Phishing é um tipo de ataque cibernético em que fraudadores tentam enganar as pessoas para obter informações pessoais sensíveis. Eles podem fazer isso através de: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79953" y="5105400"/>
            <a:ext cx="13525500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-E-mails falsos que parecem ser de uma empresa legítima (como bancos ou plataformas online).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-Mensagens de texto (SMS) fraudulentas ou links maliciosos enviados por aplicativos de mensagens.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-Sites falsos, que se parecem muito com os reais, onde você pode acabar fornecendo suas credenciais.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8360" y="537527"/>
            <a:ext cx="57112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Tipos de Phishing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0849" y="3164244"/>
            <a:ext cx="17259300" cy="458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-Phishing por e-mail: O fraudador envia um e-mail que parece ser de uma fonte confiável, pedindo que você clique em um link ou forneça informações confidenciais.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-Spear phishing: Esse tipo de phishing é mais direcionado. O golpista coleta informações sobre você para personalizar a mensagem e torná-la mais convincente.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-Phishing por SMS (Smishing): Mensagens de texto que fingem ser de instituições legítimas, como bancos, solicitando informações ou pedindo que você clique em um link.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-Phishing por telefone (Vishing): Ataques que ocorrem por ligações telefônicas, onde os golpistas tentam enganá-lo para que forneça dados pessoais.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4765" y="-95250"/>
            <a:ext cx="101384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Conselhos para Evitar Phishing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7403" y="990600"/>
            <a:ext cx="17560597" cy="863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Desconfie de E-mails ou Mensagens Suspeitas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-Verifique o remetente: Mesmo que o nome pareça familiar, veja o endereço de e-mail completo. Phishers costumam usar domínios falsificados (como @instagrarm.com em vez de @instagram.com).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-Evite clicar em links diretamente: Passe o mouse sobre o link (sem clicar) para ver o destino real. Links de phishing geralmente parecem estranhos ou não coincidem com o site oficial.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-Cuidado com anexos: Nunca baixe anexos de remetentes desconhecidos. Eles podem conter malwares que infectam seu dispositivo.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Verifique a Legitimidade de Sites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-Certifique-se de que o site tem HTTPS: Antes de inserir qualquer informação em um site, confira se ele usa "https://" no início do URL, indicando que o site é seguro e as informações são criptografadas.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-Compare o URL: Pequenas mudanças no nome do site podem ser difíceis de perceber (como g00gle.com ao invés de google.com). Certifique-se de estar no site oficial.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Proteja Suas Senhas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-Use senhas fortes e exclusivas: Crie senhas complexas e diferentes para cada serviço. Evite usar informações pessoais (como data de nascimento).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-Gerenciador de senhas: Ferramentas como LastPass ou 1Password podem gerar e armazenar senhas fortes, além de alertar sobre sites suspeitos.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-Ative a Autenticação de Dois Fatores (2FA): Além de sua senha, será necessário um segundo código (geralmente enviado por SMS ou gerado por um aplicativo) para acessar sua conta.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Eduque-se sobre Engenharia Social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-Engenharia social é a arte de enganar pessoas para que forneçam informações confidenciais. Mantenha-se informado sobre as táticas usadas pelos fraudadores. Eles podem tentar apelar para emoções como urgência, medo ou confiança.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Verifique Comunicações Legítimas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-Verifique com a empresa diretamente: Se você receber um e-mail ou mensagem suspeita supostamente de uma empresa (como seu banco), entre em contato diretamente com eles através dos canais oficiais para verificar a autenticidade da comunicação.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08872" y="293043"/>
            <a:ext cx="8470255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b="true" sz="46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Práticas de Segurança Digital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9674" y="2216865"/>
            <a:ext cx="17108651" cy="740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Mantenha seus Dispositivos Atualizados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-Atualizações de software frequentemente contêm correções de segurança para vulnerabilidades descobertas. Mantenha seus sistemas --operacionais e aplicativos sempre atualizados.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Instale Antivírus e Antimalware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-Um bom antivírus pode detectar e bloquear tentativas de phishing e proteger contra malwares.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-Ferramentas como Malwarebytes ajudam a remover softwares maliciosos que podem ter sido instalados inadvertidamente em seu dispositivo.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Faça Backups Regulares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-Mantenha cópias de segurança de seus dados importantes em locais seguros (como um disco rígido externo ou na nuvem). Em caso de ataque, você não perde suas informações.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Cuidado ao Usar Wi-Fi Público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-Redes Wi-Fi públicas podem ser perigosas, pois suas informações podem ser interceptadas por cibercriminosos. Use uma VPN (Virtual Private -Network) para criptografar seus dados ao navegar em redes públicas.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74137" y="933450"/>
            <a:ext cx="125093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Reagir a um Ataque de Phishing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36911" y="3594100"/>
            <a:ext cx="14719795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-Mude suas senhas imediatamente caso desconfie que clicou em um link ou forneceu dados.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-Informe a empresa ou serviço envolvido sobre o ataque, para que possam tomar medidas preventivas.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-Revise sua atividade de login e veja se há acessos suspeitos. Muitos serviços, como o Gmail ou o Instagram, mostram os últimos locais de login.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70983" y="537527"/>
            <a:ext cx="874603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Sinais Comuns de Phishing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7970"/>
            <a:ext cx="16351089" cy="509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-escrita, um sinal claro de fraude.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-Ofertas ou prêmios incríveis: E-mails que dizem que você ganhou algo ou precisa agir rapidamente costumam ser tentativas de phishing.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-Pedidos inesperados de dados pessoais: Empresas legítimas raramente solicitam senhas ou números de cartão de crédito por e-mail ou mensagem.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-&gt;Ao seguir essas práticas de segurança, você pode evitar a maioria das armadilhas do phishing e proteger suas informações pessoais de forma eficaz.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64718" y="-122455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51807" y="4274503"/>
            <a:ext cx="131843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 pela atenção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22518" y="498899"/>
            <a:ext cx="2100851" cy="210085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1333" y="-2173848"/>
            <a:ext cx="3478209" cy="347820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8332" y="-1260174"/>
            <a:ext cx="2520347" cy="252034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12589" y="7519195"/>
            <a:ext cx="3478209" cy="347820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41289" y="4962462"/>
            <a:ext cx="3478209" cy="347820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63080" y="8547895"/>
            <a:ext cx="3478209" cy="347820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049442" y="9582666"/>
            <a:ext cx="3478209" cy="347820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540499" y="8440671"/>
            <a:ext cx="2176175" cy="217617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743324" y="3874375"/>
            <a:ext cx="2176175" cy="2176175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5524502" y="6378034"/>
            <a:ext cx="74385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Feito por Julia Barros e Jovencio Neto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58246" y="4614227"/>
            <a:ext cx="7771507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Análise do E-mail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4182770" cy="4114800"/>
          </a:xfrm>
          <a:custGeom>
            <a:avLst/>
            <a:gdLst/>
            <a:ahLst/>
            <a:cxnLst/>
            <a:rect r="r" b="b" t="t" l="l"/>
            <a:pathLst>
              <a:path h="4114800" w="418277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7793" y="309862"/>
            <a:ext cx="5862338" cy="586233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90076" y="4271519"/>
            <a:ext cx="5862338" cy="586233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38216" y="129127"/>
            <a:ext cx="6720657" cy="672065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20571" y="1347461"/>
            <a:ext cx="5396784" cy="374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endereço de e-mail está incompatível com o da empresa Instagram, onde ela possui como e-mail principal para recuperação de contas no-reply@mail.instagram.com, enquanto no e-mail fornecido, o endereço é reconhecido como instagramds.info@gmail.com.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52113" y="4913766"/>
            <a:ext cx="4738264" cy="500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Utilizando a ferramenta de verificação do Google, foi identificado que os links não possuem um endereço válido. Além de que nas últimas palavras da mensagem, está faltando o link e o sublinhamento da frase "Remova seu email", verificado nas outras mensagens de acesso vindos da empresa.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79033" y="1095600"/>
            <a:ext cx="5080267" cy="475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  <a:spcBef>
                <a:spcPct val="0"/>
              </a:spcBef>
            </a:pPr>
            <a:r>
              <a:rPr lang="en-US" b="true" sz="160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 título, está faltando a citação do nome do usuário e normalmente ele não fala no título o local de acesso da conta do Instagram. Além disso, as frases a baixo da imagem também estão incoerentes, nelas está faltando o conjunto de números e letras para o código de verificação fornecido pela empresa, sem contar que falta a localização do Estado e País do dispositivo logado, sem contar que nas últimas palavras, foi enviado para um e-mail desconhecido para mim e destinada a um usuário desconhecido também. Sem contar a justificação das frases em toda a mensagem, pois elas não deveriam estar justificadas, mas sim, centralizadas. Isso sem falar da primeira parte do e-mail, que trás inúmeros endereços de e-mail desconhecidos e um "Instagram Security" também desconhecido.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70105" y="4598135"/>
            <a:ext cx="12347789" cy="97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6"/>
              </a:lnSpc>
            </a:pPr>
            <a:r>
              <a:rPr lang="en-US" sz="5661" b="true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Criação do Documento ou Imagem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2592" y="1738901"/>
            <a:ext cx="6420748" cy="8229600"/>
          </a:xfrm>
          <a:custGeom>
            <a:avLst/>
            <a:gdLst/>
            <a:ahLst/>
            <a:cxnLst/>
            <a:rect r="r" b="b" t="t" l="l"/>
            <a:pathLst>
              <a:path h="8229600" w="6420748">
                <a:moveTo>
                  <a:pt x="0" y="0"/>
                </a:moveTo>
                <a:lnTo>
                  <a:pt x="6420748" y="0"/>
                </a:lnTo>
                <a:lnTo>
                  <a:pt x="6420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77" t="-11690" r="-18099" b="-341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06651" y="1596561"/>
            <a:ext cx="6271576" cy="8371939"/>
          </a:xfrm>
          <a:custGeom>
            <a:avLst/>
            <a:gdLst/>
            <a:ahLst/>
            <a:cxnLst/>
            <a:rect r="r" b="b" t="t" l="l"/>
            <a:pathLst>
              <a:path h="8371939" w="6271576">
                <a:moveTo>
                  <a:pt x="0" y="0"/>
                </a:moveTo>
                <a:lnTo>
                  <a:pt x="6271576" y="0"/>
                </a:lnTo>
                <a:lnTo>
                  <a:pt x="6271576" y="8371940"/>
                </a:lnTo>
                <a:lnTo>
                  <a:pt x="0" y="8371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98" r="-3493" b="-13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32592" y="4860860"/>
            <a:ext cx="1533344" cy="992840"/>
          </a:xfrm>
          <a:custGeom>
            <a:avLst/>
            <a:gdLst/>
            <a:ahLst/>
            <a:cxnLst/>
            <a:rect r="r" b="b" t="t" l="l"/>
            <a:pathLst>
              <a:path h="992840" w="1533344">
                <a:moveTo>
                  <a:pt x="0" y="0"/>
                </a:moveTo>
                <a:lnTo>
                  <a:pt x="1533343" y="0"/>
                </a:lnTo>
                <a:lnTo>
                  <a:pt x="1533343" y="992841"/>
                </a:lnTo>
                <a:lnTo>
                  <a:pt x="0" y="99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32592" y="6666106"/>
            <a:ext cx="1533344" cy="992840"/>
          </a:xfrm>
          <a:custGeom>
            <a:avLst/>
            <a:gdLst/>
            <a:ahLst/>
            <a:cxnLst/>
            <a:rect r="r" b="b" t="t" l="l"/>
            <a:pathLst>
              <a:path h="992840" w="1533344">
                <a:moveTo>
                  <a:pt x="0" y="0"/>
                </a:moveTo>
                <a:lnTo>
                  <a:pt x="1533343" y="0"/>
                </a:lnTo>
                <a:lnTo>
                  <a:pt x="1533343" y="992840"/>
                </a:lnTo>
                <a:lnTo>
                  <a:pt x="0" y="99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623959">
            <a:off x="2074507" y="2763913"/>
            <a:ext cx="1533344" cy="992840"/>
          </a:xfrm>
          <a:custGeom>
            <a:avLst/>
            <a:gdLst/>
            <a:ahLst/>
            <a:cxnLst/>
            <a:rect r="r" b="b" t="t" l="l"/>
            <a:pathLst>
              <a:path h="992840" w="1533344">
                <a:moveTo>
                  <a:pt x="0" y="0"/>
                </a:moveTo>
                <a:lnTo>
                  <a:pt x="1533344" y="0"/>
                </a:lnTo>
                <a:lnTo>
                  <a:pt x="1533344" y="992841"/>
                </a:lnTo>
                <a:lnTo>
                  <a:pt x="0" y="99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872033" y="391124"/>
            <a:ext cx="36543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Verdadeiro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68201" y="391124"/>
            <a:ext cx="17000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Falso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7154571">
            <a:off x="6032086" y="8224659"/>
            <a:ext cx="1533344" cy="992840"/>
          </a:xfrm>
          <a:custGeom>
            <a:avLst/>
            <a:gdLst/>
            <a:ahLst/>
            <a:cxnLst/>
            <a:rect r="r" b="b" t="t" l="l"/>
            <a:pathLst>
              <a:path h="992840" w="1533344">
                <a:moveTo>
                  <a:pt x="0" y="0"/>
                </a:moveTo>
                <a:lnTo>
                  <a:pt x="1533344" y="0"/>
                </a:lnTo>
                <a:lnTo>
                  <a:pt x="1533344" y="992840"/>
                </a:lnTo>
                <a:lnTo>
                  <a:pt x="0" y="99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23959">
            <a:off x="10196774" y="2472265"/>
            <a:ext cx="1533344" cy="992840"/>
          </a:xfrm>
          <a:custGeom>
            <a:avLst/>
            <a:gdLst/>
            <a:ahLst/>
            <a:cxnLst/>
            <a:rect r="r" b="b" t="t" l="l"/>
            <a:pathLst>
              <a:path h="992840" w="1533344">
                <a:moveTo>
                  <a:pt x="0" y="0"/>
                </a:moveTo>
                <a:lnTo>
                  <a:pt x="1533344" y="0"/>
                </a:lnTo>
                <a:lnTo>
                  <a:pt x="1533344" y="992840"/>
                </a:lnTo>
                <a:lnTo>
                  <a:pt x="0" y="992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623959">
            <a:off x="10196774" y="4345717"/>
            <a:ext cx="1533344" cy="992840"/>
          </a:xfrm>
          <a:custGeom>
            <a:avLst/>
            <a:gdLst/>
            <a:ahLst/>
            <a:cxnLst/>
            <a:rect r="r" b="b" t="t" l="l"/>
            <a:pathLst>
              <a:path h="992840" w="1533344">
                <a:moveTo>
                  <a:pt x="0" y="0"/>
                </a:moveTo>
                <a:lnTo>
                  <a:pt x="1533344" y="0"/>
                </a:lnTo>
                <a:lnTo>
                  <a:pt x="1533344" y="992840"/>
                </a:lnTo>
                <a:lnTo>
                  <a:pt x="0" y="992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623959">
            <a:off x="10196774" y="6148182"/>
            <a:ext cx="1533344" cy="992840"/>
          </a:xfrm>
          <a:custGeom>
            <a:avLst/>
            <a:gdLst/>
            <a:ahLst/>
            <a:cxnLst/>
            <a:rect r="r" b="b" t="t" l="l"/>
            <a:pathLst>
              <a:path h="992840" w="1533344">
                <a:moveTo>
                  <a:pt x="0" y="0"/>
                </a:moveTo>
                <a:lnTo>
                  <a:pt x="1533344" y="0"/>
                </a:lnTo>
                <a:lnTo>
                  <a:pt x="1533344" y="992841"/>
                </a:lnTo>
                <a:lnTo>
                  <a:pt x="0" y="992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567059">
            <a:off x="14396685" y="7849944"/>
            <a:ext cx="1533344" cy="992840"/>
          </a:xfrm>
          <a:custGeom>
            <a:avLst/>
            <a:gdLst/>
            <a:ahLst/>
            <a:cxnLst/>
            <a:rect r="r" b="b" t="t" l="l"/>
            <a:pathLst>
              <a:path h="992840" w="1533344">
                <a:moveTo>
                  <a:pt x="0" y="0"/>
                </a:moveTo>
                <a:lnTo>
                  <a:pt x="1533344" y="0"/>
                </a:lnTo>
                <a:lnTo>
                  <a:pt x="1533344" y="992840"/>
                </a:lnTo>
                <a:lnTo>
                  <a:pt x="0" y="992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5920" y="4039235"/>
            <a:ext cx="14996160" cy="122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Resposta e Ações Recomendadas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63881"/>
            <a:ext cx="16230600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E-mail visualizado demonstra inúmeras alterações e diferenças em relação ao E-mail original solicitado pela empresa Instagram, esse indivíduo utiliza da imagem da empresa e semelhança do E-mail para conseguir os dados do usuário através de links suspeitos e com endereço inválido . Utilizando de técnicas da engenharia social para persuadir o usuário a fornecer suas informações e credenciais para uso próprio e desconhecido, podendo assim prejudicar a vida do usuário e se aproveitar disso para ganhar uma enorme quantidade de capital. Esse E-mail foi caracterizado como phishing , pois tenta "fisgar" o recebedor da mensagem a fornecer seus dados pessoais e privados, podendo assim invadir contas bancárias , CPF, senhas de redes sociais e etc...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5955531" y="-2332469"/>
            <a:ext cx="4664938" cy="466493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645275"/>
            <a:ext cx="16230600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evitar esse tipo de situação, deve-se antes de tudo, verificar mensagens e outros E-mails da empresa para comparar e verificar a fidelidade de ambos, não clicar em links sem antes verifica-los através de alguma plataforma, como o verificador de URL do próprio Google e outras ferramentas, procurar canais oficiais e descrições na própria rede , verificar o endereço de E-mail de quem enviou, assim como alguns outros detalhes.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1974696" y="8913035"/>
            <a:ext cx="4664938" cy="466493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3697" y="606895"/>
            <a:ext cx="17720605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proteger sua conta contra phishing e buscar assistência em caso de suspeita de ataque, você pode seguir uma série de medidas e procurar as ferramentas e suporte disponíveis. Aqui estão os passos recomendados: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3387" y="2813920"/>
            <a:ext cx="15229002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Usar Software de Segurança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-Instale um antivírus atualizado e utilize programas como o Malwarebytes para proteger seu dispositivo contra sites ou aplicativos maliciosos.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3387" y="5761947"/>
            <a:ext cx="15722388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Manter-se Informado e Atualizado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-Verifique regularmente a seção de segurança do Instagram, pois eles frequentemente atualizam as práticas recomendadas para evitar fraudes.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-Esteja atento a e-mails, mensagens ou sites que pedem suas credenciais, prometem prêmios ou solicitam ações urgentes.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94393"/>
            <a:ext cx="17306661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Denunciar Phishing no Google e Navegadores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1308" y="4721225"/>
            <a:ext cx="136219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você foi redirecionado para um site falso, pode denunciá-lo diretamente no Google.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27911" y="5589429"/>
            <a:ext cx="743217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Formulário de denúncia de phishing do Google.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1308" y="6478429"/>
            <a:ext cx="1467400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CE1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Também é possível denunciar sites de phishing em outros navegadores, como Firefox e 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DAGQArugn7Y</dc:identifier>
  <dcterms:modified xsi:type="dcterms:W3CDTF">2011-08-01T06:04:30Z</dcterms:modified>
  <cp:revision>1</cp:revision>
  <dc:title>Segurança da Informação</dc:title>
</cp:coreProperties>
</file>