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73"/>
  </p:normalViewPr>
  <p:slideViewPr>
    <p:cSldViewPr snapToGrid="0">
      <p:cViewPr varScale="1">
        <p:scale>
          <a:sx n="108" d="100"/>
          <a:sy n="108" d="100"/>
        </p:scale>
        <p:origin x="736" y="184"/>
      </p:cViewPr>
      <p:guideLst/>
    </p:cSldViewPr>
  </p:slideViewPr>
  <p:outlineViewPr>
    <p:cViewPr>
      <p:scale>
        <a:sx n="33" d="100"/>
        <a:sy n="33" d="100"/>
      </p:scale>
      <p:origin x="0" y="-2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EC7C2F-F9FA-4965-B1B5-712DA1A75077}"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80D44B87-6CF9-4648-AB8C-8ABDD830C8AA}">
      <dgm:prSet custT="1"/>
      <dgm:spPr/>
      <dgm:t>
        <a:bodyPr/>
        <a:lstStyle/>
        <a:p>
          <a:pPr>
            <a:lnSpc>
              <a:spcPct val="100000"/>
            </a:lnSpc>
          </a:pPr>
          <a:r>
            <a:rPr lang="en-GB" sz="2400" b="0" i="0" dirty="0"/>
            <a:t>The objective is to </a:t>
          </a:r>
          <a:r>
            <a:rPr lang="en-GB" sz="2400" b="0" i="0" dirty="0" err="1"/>
            <a:t>analyze</a:t>
          </a:r>
          <a:r>
            <a:rPr lang="en-GB" sz="2400" b="0" i="0" dirty="0"/>
            <a:t> </a:t>
          </a:r>
          <a:r>
            <a:rPr lang="en-GB" sz="2400" b="0" i="0" dirty="0" err="1"/>
            <a:t>Rockbuster</a:t>
          </a:r>
          <a:r>
            <a:rPr lang="en-GB" sz="2400" b="0" i="0" dirty="0"/>
            <a:t> Stealth's business data and provide data-driven insights for the management's 2020 strategy</a:t>
          </a:r>
          <a:endParaRPr lang="en-US" sz="2400" dirty="0"/>
        </a:p>
      </dgm:t>
    </dgm:pt>
    <dgm:pt modelId="{01C1115B-F701-4513-B646-716D0C85FC3D}" type="parTrans" cxnId="{79C46370-A7CE-4E0A-B8D7-2ECC077B3D54}">
      <dgm:prSet/>
      <dgm:spPr/>
      <dgm:t>
        <a:bodyPr/>
        <a:lstStyle/>
        <a:p>
          <a:endParaRPr lang="en-US"/>
        </a:p>
      </dgm:t>
    </dgm:pt>
    <dgm:pt modelId="{FDC6B6E8-03A3-40F1-8413-A6F29D9E45B2}" type="sibTrans" cxnId="{79C46370-A7CE-4E0A-B8D7-2ECC077B3D54}">
      <dgm:prSet/>
      <dgm:spPr/>
      <dgm:t>
        <a:bodyPr/>
        <a:lstStyle/>
        <a:p>
          <a:endParaRPr lang="en-US"/>
        </a:p>
      </dgm:t>
    </dgm:pt>
    <dgm:pt modelId="{11EE879B-FCF8-4BF5-89E7-1DC8B4ED21AA}">
      <dgm:prSet/>
      <dgm:spPr/>
      <dgm:t>
        <a:bodyPr/>
        <a:lstStyle/>
        <a:p>
          <a:pPr>
            <a:lnSpc>
              <a:spcPct val="100000"/>
            </a:lnSpc>
          </a:pPr>
          <a:r>
            <a:rPr lang="en-GB" b="0" i="0"/>
            <a:t>Excel, SQL, Tableau, PowerPoint, ERD</a:t>
          </a:r>
          <a:endParaRPr lang="en-US"/>
        </a:p>
      </dgm:t>
    </dgm:pt>
    <dgm:pt modelId="{7C4388EF-51ED-4C63-BC4A-CAB752A04A94}" type="parTrans" cxnId="{1AB575D3-A06F-47C7-BD7C-F6757EBDFABA}">
      <dgm:prSet/>
      <dgm:spPr/>
      <dgm:t>
        <a:bodyPr/>
        <a:lstStyle/>
        <a:p>
          <a:endParaRPr lang="en-US"/>
        </a:p>
      </dgm:t>
    </dgm:pt>
    <dgm:pt modelId="{DB045A35-8CF8-4827-90FB-22D55EC9CFCC}" type="sibTrans" cxnId="{1AB575D3-A06F-47C7-BD7C-F6757EBDFABA}">
      <dgm:prSet/>
      <dgm:spPr/>
      <dgm:t>
        <a:bodyPr/>
        <a:lstStyle/>
        <a:p>
          <a:endParaRPr lang="en-US"/>
        </a:p>
      </dgm:t>
    </dgm:pt>
    <dgm:pt modelId="{9284E8D1-D582-45C5-B9D2-CE2FC8237847}" type="pres">
      <dgm:prSet presAssocID="{C8EC7C2F-F9FA-4965-B1B5-712DA1A75077}" presName="root" presStyleCnt="0">
        <dgm:presLayoutVars>
          <dgm:dir/>
          <dgm:resizeHandles val="exact"/>
        </dgm:presLayoutVars>
      </dgm:prSet>
      <dgm:spPr/>
    </dgm:pt>
    <dgm:pt modelId="{D145ED68-650A-4313-B8AB-FA20E402C559}" type="pres">
      <dgm:prSet presAssocID="{80D44B87-6CF9-4648-AB8C-8ABDD830C8AA}" presName="compNode" presStyleCnt="0"/>
      <dgm:spPr/>
    </dgm:pt>
    <dgm:pt modelId="{F12C72FA-9B01-498F-9DEB-0FE704B20371}" type="pres">
      <dgm:prSet presAssocID="{80D44B87-6CF9-4648-AB8C-8ABDD830C8AA}" presName="bgRect" presStyleLbl="bgShp" presStyleIdx="0" presStyleCnt="2" custLinFactNeighborX="22385" custLinFactNeighborY="-2519"/>
      <dgm:spPr/>
    </dgm:pt>
    <dgm:pt modelId="{680133AD-0E4D-4198-BFD1-AC69E36EE7AB}" type="pres">
      <dgm:prSet presAssocID="{80D44B87-6CF9-4648-AB8C-8ABDD830C8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683078EA-73A6-49F9-B45C-6B71331E316E}" type="pres">
      <dgm:prSet presAssocID="{80D44B87-6CF9-4648-AB8C-8ABDD830C8AA}" presName="spaceRect" presStyleCnt="0"/>
      <dgm:spPr/>
    </dgm:pt>
    <dgm:pt modelId="{7ED7A735-E216-438F-A6C2-952BC04BAAFA}" type="pres">
      <dgm:prSet presAssocID="{80D44B87-6CF9-4648-AB8C-8ABDD830C8AA}" presName="parTx" presStyleLbl="revTx" presStyleIdx="0" presStyleCnt="2">
        <dgm:presLayoutVars>
          <dgm:chMax val="0"/>
          <dgm:chPref val="0"/>
        </dgm:presLayoutVars>
      </dgm:prSet>
      <dgm:spPr/>
    </dgm:pt>
    <dgm:pt modelId="{076A9973-F11E-4B51-A0BA-5724E4026FF9}" type="pres">
      <dgm:prSet presAssocID="{FDC6B6E8-03A3-40F1-8413-A6F29D9E45B2}" presName="sibTrans" presStyleCnt="0"/>
      <dgm:spPr/>
    </dgm:pt>
    <dgm:pt modelId="{D9163F60-A66A-477C-8895-4A11C40508E0}" type="pres">
      <dgm:prSet presAssocID="{11EE879B-FCF8-4BF5-89E7-1DC8B4ED21AA}" presName="compNode" presStyleCnt="0"/>
      <dgm:spPr/>
    </dgm:pt>
    <dgm:pt modelId="{7912BEF6-62EC-4FA6-ABA2-E81F488825F0}" type="pres">
      <dgm:prSet presAssocID="{11EE879B-FCF8-4BF5-89E7-1DC8B4ED21AA}" presName="bgRect" presStyleLbl="bgShp" presStyleIdx="1" presStyleCnt="2"/>
      <dgm:spPr/>
    </dgm:pt>
    <dgm:pt modelId="{D7CF8C79-EF9C-4167-9DBE-BA207E537E38}" type="pres">
      <dgm:prSet presAssocID="{11EE879B-FCF8-4BF5-89E7-1DC8B4ED21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6847E49-3F93-4028-BDDF-D5F4BCECAA93}" type="pres">
      <dgm:prSet presAssocID="{11EE879B-FCF8-4BF5-89E7-1DC8B4ED21AA}" presName="spaceRect" presStyleCnt="0"/>
      <dgm:spPr/>
    </dgm:pt>
    <dgm:pt modelId="{6907600C-6210-4CAC-80FD-B7BD0B8FCCBA}" type="pres">
      <dgm:prSet presAssocID="{11EE879B-FCF8-4BF5-89E7-1DC8B4ED21AA}" presName="parTx" presStyleLbl="revTx" presStyleIdx="1" presStyleCnt="2">
        <dgm:presLayoutVars>
          <dgm:chMax val="0"/>
          <dgm:chPref val="0"/>
        </dgm:presLayoutVars>
      </dgm:prSet>
      <dgm:spPr/>
    </dgm:pt>
  </dgm:ptLst>
  <dgm:cxnLst>
    <dgm:cxn modelId="{48C77A32-E8D0-2941-A39A-8D7FC0895FBD}" type="presOf" srcId="{C8EC7C2F-F9FA-4965-B1B5-712DA1A75077}" destId="{9284E8D1-D582-45C5-B9D2-CE2FC8237847}" srcOrd="0" destOrd="0" presId="urn:microsoft.com/office/officeart/2018/2/layout/IconVerticalSolidList"/>
    <dgm:cxn modelId="{75C0EE65-002E-3B4E-8B12-3E9315E40701}" type="presOf" srcId="{11EE879B-FCF8-4BF5-89E7-1DC8B4ED21AA}" destId="{6907600C-6210-4CAC-80FD-B7BD0B8FCCBA}" srcOrd="0" destOrd="0" presId="urn:microsoft.com/office/officeart/2018/2/layout/IconVerticalSolidList"/>
    <dgm:cxn modelId="{79C46370-A7CE-4E0A-B8D7-2ECC077B3D54}" srcId="{C8EC7C2F-F9FA-4965-B1B5-712DA1A75077}" destId="{80D44B87-6CF9-4648-AB8C-8ABDD830C8AA}" srcOrd="0" destOrd="0" parTransId="{01C1115B-F701-4513-B646-716D0C85FC3D}" sibTransId="{FDC6B6E8-03A3-40F1-8413-A6F29D9E45B2}"/>
    <dgm:cxn modelId="{F301D571-2EE7-2A4F-B90A-23225CFFD4B9}" type="presOf" srcId="{80D44B87-6CF9-4648-AB8C-8ABDD830C8AA}" destId="{7ED7A735-E216-438F-A6C2-952BC04BAAFA}" srcOrd="0" destOrd="0" presId="urn:microsoft.com/office/officeart/2018/2/layout/IconVerticalSolidList"/>
    <dgm:cxn modelId="{1AB575D3-A06F-47C7-BD7C-F6757EBDFABA}" srcId="{C8EC7C2F-F9FA-4965-B1B5-712DA1A75077}" destId="{11EE879B-FCF8-4BF5-89E7-1DC8B4ED21AA}" srcOrd="1" destOrd="0" parTransId="{7C4388EF-51ED-4C63-BC4A-CAB752A04A94}" sibTransId="{DB045A35-8CF8-4827-90FB-22D55EC9CFCC}"/>
    <dgm:cxn modelId="{939FDAD8-A04F-0041-8EFC-6A50682BED7C}" type="presParOf" srcId="{9284E8D1-D582-45C5-B9D2-CE2FC8237847}" destId="{D145ED68-650A-4313-B8AB-FA20E402C559}" srcOrd="0" destOrd="0" presId="urn:microsoft.com/office/officeart/2018/2/layout/IconVerticalSolidList"/>
    <dgm:cxn modelId="{AC196673-2EF3-D743-A2BD-19B162E34DA1}" type="presParOf" srcId="{D145ED68-650A-4313-B8AB-FA20E402C559}" destId="{F12C72FA-9B01-498F-9DEB-0FE704B20371}" srcOrd="0" destOrd="0" presId="urn:microsoft.com/office/officeart/2018/2/layout/IconVerticalSolidList"/>
    <dgm:cxn modelId="{CDC929AB-F092-1D4F-A0DD-658B49580F21}" type="presParOf" srcId="{D145ED68-650A-4313-B8AB-FA20E402C559}" destId="{680133AD-0E4D-4198-BFD1-AC69E36EE7AB}" srcOrd="1" destOrd="0" presId="urn:microsoft.com/office/officeart/2018/2/layout/IconVerticalSolidList"/>
    <dgm:cxn modelId="{D9DDEAB6-824F-D649-A695-EFF96E2E6617}" type="presParOf" srcId="{D145ED68-650A-4313-B8AB-FA20E402C559}" destId="{683078EA-73A6-49F9-B45C-6B71331E316E}" srcOrd="2" destOrd="0" presId="urn:microsoft.com/office/officeart/2018/2/layout/IconVerticalSolidList"/>
    <dgm:cxn modelId="{94EFC666-296B-8B48-8DC6-10E5131B651E}" type="presParOf" srcId="{D145ED68-650A-4313-B8AB-FA20E402C559}" destId="{7ED7A735-E216-438F-A6C2-952BC04BAAFA}" srcOrd="3" destOrd="0" presId="urn:microsoft.com/office/officeart/2018/2/layout/IconVerticalSolidList"/>
    <dgm:cxn modelId="{89B96909-6377-5240-B8E3-7A7C1E51284E}" type="presParOf" srcId="{9284E8D1-D582-45C5-B9D2-CE2FC8237847}" destId="{076A9973-F11E-4B51-A0BA-5724E4026FF9}" srcOrd="1" destOrd="0" presId="urn:microsoft.com/office/officeart/2018/2/layout/IconVerticalSolidList"/>
    <dgm:cxn modelId="{3EBA6228-30F9-6A46-BC49-DEB190C812F6}" type="presParOf" srcId="{9284E8D1-D582-45C5-B9D2-CE2FC8237847}" destId="{D9163F60-A66A-477C-8895-4A11C40508E0}" srcOrd="2" destOrd="0" presId="urn:microsoft.com/office/officeart/2018/2/layout/IconVerticalSolidList"/>
    <dgm:cxn modelId="{C529EB9C-43E7-9D44-8B7E-EF66A4E4517A}" type="presParOf" srcId="{D9163F60-A66A-477C-8895-4A11C40508E0}" destId="{7912BEF6-62EC-4FA6-ABA2-E81F488825F0}" srcOrd="0" destOrd="0" presId="urn:microsoft.com/office/officeart/2018/2/layout/IconVerticalSolidList"/>
    <dgm:cxn modelId="{5F30BA5E-2E16-3240-B01A-2FF17B834595}" type="presParOf" srcId="{D9163F60-A66A-477C-8895-4A11C40508E0}" destId="{D7CF8C79-EF9C-4167-9DBE-BA207E537E38}" srcOrd="1" destOrd="0" presId="urn:microsoft.com/office/officeart/2018/2/layout/IconVerticalSolidList"/>
    <dgm:cxn modelId="{9D1CA95A-780E-784C-A7D3-5A935F15201C}" type="presParOf" srcId="{D9163F60-A66A-477C-8895-4A11C40508E0}" destId="{D6847E49-3F93-4028-BDDF-D5F4BCECAA93}" srcOrd="2" destOrd="0" presId="urn:microsoft.com/office/officeart/2018/2/layout/IconVerticalSolidList"/>
    <dgm:cxn modelId="{5EDD2CC2-B4A0-C347-B5B5-A3E1E0D04C26}" type="presParOf" srcId="{D9163F60-A66A-477C-8895-4A11C40508E0}" destId="{6907600C-6210-4CAC-80FD-B7BD0B8FCC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C72FA-9B01-498F-9DEB-0FE704B20371}">
      <dsp:nvSpPr>
        <dsp:cNvPr id="0" name=""/>
        <dsp:cNvSpPr/>
      </dsp:nvSpPr>
      <dsp:spPr>
        <a:xfrm>
          <a:off x="0" y="46354"/>
          <a:ext cx="7884725" cy="189547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133AD-0E4D-4198-BFD1-AC69E36EE7AB}">
      <dsp:nvSpPr>
        <dsp:cNvPr id="0" name=""/>
        <dsp:cNvSpPr/>
      </dsp:nvSpPr>
      <dsp:spPr>
        <a:xfrm>
          <a:off x="573381" y="520583"/>
          <a:ext cx="1042511" cy="10425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7A735-E216-438F-A6C2-952BC04BAAFA}">
      <dsp:nvSpPr>
        <dsp:cNvPr id="0" name=""/>
        <dsp:cNvSpPr/>
      </dsp:nvSpPr>
      <dsp:spPr>
        <a:xfrm>
          <a:off x="2189274" y="94101"/>
          <a:ext cx="5695450" cy="1895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605" tIns="200605" rIns="200605" bIns="200605" numCol="1" spcCol="1270" anchor="ctr" anchorCtr="0">
          <a:noAutofit/>
        </a:bodyPr>
        <a:lstStyle/>
        <a:p>
          <a:pPr marL="0" lvl="0" indent="0" algn="l" defTabSz="1066800">
            <a:lnSpc>
              <a:spcPct val="100000"/>
            </a:lnSpc>
            <a:spcBef>
              <a:spcPct val="0"/>
            </a:spcBef>
            <a:spcAft>
              <a:spcPct val="35000"/>
            </a:spcAft>
            <a:buNone/>
          </a:pPr>
          <a:r>
            <a:rPr lang="en-GB" sz="2400" b="0" i="0" kern="1200" dirty="0"/>
            <a:t>The objective is to </a:t>
          </a:r>
          <a:r>
            <a:rPr lang="en-GB" sz="2400" b="0" i="0" kern="1200" dirty="0" err="1"/>
            <a:t>analyze</a:t>
          </a:r>
          <a:r>
            <a:rPr lang="en-GB" sz="2400" b="0" i="0" kern="1200" dirty="0"/>
            <a:t> </a:t>
          </a:r>
          <a:r>
            <a:rPr lang="en-GB" sz="2400" b="0" i="0" kern="1200" dirty="0" err="1"/>
            <a:t>Rockbuster</a:t>
          </a:r>
          <a:r>
            <a:rPr lang="en-GB" sz="2400" b="0" i="0" kern="1200" dirty="0"/>
            <a:t> Stealth's business data and provide data-driven insights for the management's 2020 strategy</a:t>
          </a:r>
          <a:endParaRPr lang="en-US" sz="2400" kern="1200" dirty="0"/>
        </a:p>
      </dsp:txBody>
      <dsp:txXfrm>
        <a:off x="2189274" y="94101"/>
        <a:ext cx="5695450" cy="1895475"/>
      </dsp:txXfrm>
    </dsp:sp>
    <dsp:sp modelId="{7912BEF6-62EC-4FA6-ABA2-E81F488825F0}">
      <dsp:nvSpPr>
        <dsp:cNvPr id="0" name=""/>
        <dsp:cNvSpPr/>
      </dsp:nvSpPr>
      <dsp:spPr>
        <a:xfrm>
          <a:off x="0" y="2312211"/>
          <a:ext cx="7884725" cy="189547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CF8C79-EF9C-4167-9DBE-BA207E537E38}">
      <dsp:nvSpPr>
        <dsp:cNvPr id="0" name=""/>
        <dsp:cNvSpPr/>
      </dsp:nvSpPr>
      <dsp:spPr>
        <a:xfrm>
          <a:off x="573381" y="2738693"/>
          <a:ext cx="1042511" cy="10425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07600C-6210-4CAC-80FD-B7BD0B8FCCBA}">
      <dsp:nvSpPr>
        <dsp:cNvPr id="0" name=""/>
        <dsp:cNvSpPr/>
      </dsp:nvSpPr>
      <dsp:spPr>
        <a:xfrm>
          <a:off x="2189274" y="2312211"/>
          <a:ext cx="5695450" cy="1895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605" tIns="200605" rIns="200605" bIns="200605" numCol="1" spcCol="1270" anchor="ctr" anchorCtr="0">
          <a:noAutofit/>
        </a:bodyPr>
        <a:lstStyle/>
        <a:p>
          <a:pPr marL="0" lvl="0" indent="0" algn="l" defTabSz="1111250">
            <a:lnSpc>
              <a:spcPct val="100000"/>
            </a:lnSpc>
            <a:spcBef>
              <a:spcPct val="0"/>
            </a:spcBef>
            <a:spcAft>
              <a:spcPct val="35000"/>
            </a:spcAft>
            <a:buNone/>
          </a:pPr>
          <a:r>
            <a:rPr lang="en-GB" sz="2500" b="0" i="0" kern="1200"/>
            <a:t>Excel, SQL, Tableau, PowerPoint, ERD</a:t>
          </a:r>
          <a:endParaRPr lang="en-US" sz="2500" kern="1200"/>
        </a:p>
      </dsp:txBody>
      <dsp:txXfrm>
        <a:off x="2189274" y="2312211"/>
        <a:ext cx="5695450" cy="18954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8757D-601A-124B-AE15-7A3969BD9CC5}" type="datetimeFigureOut">
              <a:rPr lang="en-DE" smtClean="0"/>
              <a:t>11.09.24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61514-37C0-4246-BEDF-E57F7A07A8B5}" type="slidenum">
              <a:rPr lang="en-DE" smtClean="0"/>
              <a:t>‹#›</a:t>
            </a:fld>
            <a:endParaRPr lang="en-DE"/>
          </a:p>
        </p:txBody>
      </p:sp>
    </p:spTree>
    <p:extLst>
      <p:ext uri="{BB962C8B-B14F-4D97-AF65-F5344CB8AC3E}">
        <p14:creationId xmlns:p14="http://schemas.microsoft.com/office/powerpoint/2010/main" val="214342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3661514-37C0-4246-BEDF-E57F7A07A8B5}" type="slidenum">
              <a:rPr lang="en-DE" smtClean="0"/>
              <a:t>10</a:t>
            </a:fld>
            <a:endParaRPr lang="en-DE"/>
          </a:p>
        </p:txBody>
      </p:sp>
    </p:spTree>
    <p:extLst>
      <p:ext uri="{BB962C8B-B14F-4D97-AF65-F5344CB8AC3E}">
        <p14:creationId xmlns:p14="http://schemas.microsoft.com/office/powerpoint/2010/main" val="3592368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9/11/24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207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9/11/24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240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9/11/24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494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9/11/24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76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9/11/24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9449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9/11/24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49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9/11/24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521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9/11/24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997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9/11/24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03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9/11/24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48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9/11/24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02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9/11/24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644792243"/>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Arc 9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6A9C85-D0CF-F817-737E-9B8664AAABAD}"/>
              </a:ext>
            </a:extLst>
          </p:cNvPr>
          <p:cNvSpPr>
            <a:spLocks noGrp="1"/>
          </p:cNvSpPr>
          <p:nvPr>
            <p:ph type="ctrTitle"/>
          </p:nvPr>
        </p:nvSpPr>
        <p:spPr>
          <a:xfrm>
            <a:off x="571221" y="1662005"/>
            <a:ext cx="4467792" cy="3060541"/>
          </a:xfrm>
        </p:spPr>
        <p:txBody>
          <a:bodyPr>
            <a:normAutofit/>
          </a:bodyPr>
          <a:lstStyle/>
          <a:p>
            <a:r>
              <a:rPr lang="en-GB" sz="5100" dirty="0">
                <a:solidFill>
                  <a:srgbClr val="FFFFFF"/>
                </a:solidFill>
                <a:latin typeface="-webkit-standard"/>
              </a:rPr>
              <a:t> </a:t>
            </a:r>
            <a:r>
              <a:rPr lang="en-GB" sz="5100" b="1" dirty="0" err="1">
                <a:solidFill>
                  <a:srgbClr val="FFFFFF"/>
                </a:solidFill>
                <a:latin typeface="-webkit-standard"/>
              </a:rPr>
              <a:t>Rockbuster</a:t>
            </a:r>
            <a:r>
              <a:rPr lang="en-GB" sz="5100" b="1" dirty="0">
                <a:solidFill>
                  <a:srgbClr val="FFFFFF"/>
                </a:solidFill>
                <a:latin typeface="-webkit-standard"/>
              </a:rPr>
              <a:t> Stealth LLC </a:t>
            </a:r>
            <a:br>
              <a:rPr lang="en-GB" sz="5100" b="1" dirty="0">
                <a:solidFill>
                  <a:srgbClr val="FFFFFF"/>
                </a:solidFill>
                <a:latin typeface="-webkit-standard"/>
              </a:rPr>
            </a:br>
            <a:br>
              <a:rPr lang="en-GB" sz="5100" b="1" dirty="0">
                <a:solidFill>
                  <a:srgbClr val="FFFFFF"/>
                </a:solidFill>
                <a:latin typeface="-webkit-standard"/>
              </a:rPr>
            </a:br>
            <a:r>
              <a:rPr lang="en-GB" sz="5100" dirty="0">
                <a:solidFill>
                  <a:srgbClr val="FFFFFF"/>
                </a:solidFill>
                <a:latin typeface="-webkit-standard"/>
              </a:rPr>
              <a:t>S</a:t>
            </a:r>
            <a:r>
              <a:rPr lang="en-DE" sz="5100" dirty="0">
                <a:solidFill>
                  <a:srgbClr val="FFFFFF"/>
                </a:solidFill>
              </a:rPr>
              <a:t>ales Analysis</a:t>
            </a:r>
          </a:p>
        </p:txBody>
      </p:sp>
      <p:sp>
        <p:nvSpPr>
          <p:cNvPr id="3" name="Subtitle 2">
            <a:extLst>
              <a:ext uri="{FF2B5EF4-FFF2-40B4-BE49-F238E27FC236}">
                <a16:creationId xmlns:a16="http://schemas.microsoft.com/office/drawing/2014/main" id="{2B1A08AE-5663-3C30-DAF6-0B11DA3368F9}"/>
              </a:ext>
            </a:extLst>
          </p:cNvPr>
          <p:cNvSpPr>
            <a:spLocks noGrp="1"/>
          </p:cNvSpPr>
          <p:nvPr>
            <p:ph type="subTitle" idx="1"/>
          </p:nvPr>
        </p:nvSpPr>
        <p:spPr>
          <a:xfrm>
            <a:off x="571221" y="4700437"/>
            <a:ext cx="4467792" cy="1734647"/>
          </a:xfrm>
        </p:spPr>
        <p:txBody>
          <a:bodyPr>
            <a:normAutofit/>
          </a:bodyPr>
          <a:lstStyle/>
          <a:p>
            <a:endParaRPr lang="en-DE" dirty="0">
              <a:solidFill>
                <a:srgbClr val="FFFFFF"/>
              </a:solidFill>
            </a:endParaRPr>
          </a:p>
          <a:p>
            <a:r>
              <a:rPr lang="en-DE" dirty="0">
                <a:solidFill>
                  <a:srgbClr val="FFFFFF"/>
                </a:solidFill>
              </a:rPr>
              <a:t>Julia Petke</a:t>
            </a:r>
          </a:p>
        </p:txBody>
      </p:sp>
      <p:sp>
        <p:nvSpPr>
          <p:cNvPr id="93" name="Oval 9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movie reel and clapper board&#10;&#10;Description automatically generated">
            <a:extLst>
              <a:ext uri="{FF2B5EF4-FFF2-40B4-BE49-F238E27FC236}">
                <a16:creationId xmlns:a16="http://schemas.microsoft.com/office/drawing/2014/main" id="{74131329-D0DA-C997-B023-EEFEEF0D1773}"/>
              </a:ext>
            </a:extLst>
          </p:cNvPr>
          <p:cNvPicPr>
            <a:picLocks noChangeAspect="1"/>
          </p:cNvPicPr>
          <p:nvPr/>
        </p:nvPicPr>
        <p:blipFill>
          <a:blip r:embed="rId2"/>
          <a:srcRect t="1055" r="1" b="1"/>
          <a:stretch/>
        </p:blipFill>
        <p:spPr>
          <a:xfrm>
            <a:off x="6201721" y="1374798"/>
            <a:ext cx="4152209"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630951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C8DC-B90B-B596-78DD-BADC338F45EA}"/>
              </a:ext>
            </a:extLst>
          </p:cNvPr>
          <p:cNvSpPr>
            <a:spLocks noGrp="1"/>
          </p:cNvSpPr>
          <p:nvPr>
            <p:ph type="title"/>
          </p:nvPr>
        </p:nvSpPr>
        <p:spPr>
          <a:xfrm>
            <a:off x="1366790" y="1456531"/>
            <a:ext cx="2563943" cy="505777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pPr algn="ctr"/>
            <a:r>
              <a:rPr lang="en-GB" sz="2000" b="1" i="0" u="none" strike="noStrike" dirty="0">
                <a:solidFill>
                  <a:srgbClr val="000000"/>
                </a:solidFill>
                <a:effectLst/>
                <a:latin typeface="Arial" panose="020B0604020202020204" pitchFamily="34" charset="0"/>
                <a:cs typeface="Arial" panose="020B0604020202020204" pitchFamily="34" charset="0"/>
              </a:rPr>
              <a:t>Revenue Maximization by Geography: </a:t>
            </a:r>
            <a:r>
              <a:rPr lang="en-GB" sz="2000" b="0" i="0" u="none" strike="noStrike" dirty="0">
                <a:solidFill>
                  <a:srgbClr val="000000"/>
                </a:solidFill>
                <a:effectLst/>
                <a:latin typeface="Arial" panose="020B0604020202020204" pitchFamily="34" charset="0"/>
                <a:cs typeface="Arial" panose="020B0604020202020204" pitchFamily="34" charset="0"/>
              </a:rPr>
              <a:t>Focus marketing and customer retention efforts on cities and countries that generate the highest payments. Identify the top 5 cities and countries based on total customer payments. Allocate more marketing resources and promotional efforts to those areas to increase revenue. Additionally, offer personalized incentives to high-paying customers in these regions.</a:t>
            </a:r>
            <a:endParaRPr lang="en-DE" sz="2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CC44E678-9184-B707-39B4-260B2F2A90FE}"/>
              </a:ext>
            </a:extLst>
          </p:cNvPr>
          <p:cNvSpPr>
            <a:spLocks noGrp="1"/>
          </p:cNvSpPr>
          <p:nvPr>
            <p:ph type="body" sz="half" idx="2"/>
          </p:nvPr>
        </p:nvSpPr>
        <p:spPr>
          <a:xfrm>
            <a:off x="4705711" y="216726"/>
            <a:ext cx="3932237" cy="768928"/>
          </a:xfrm>
        </p:spPr>
        <p:txBody>
          <a:bodyPr>
            <a:normAutofit/>
          </a:bodyPr>
          <a:lstStyle/>
          <a:p>
            <a:r>
              <a:rPr lang="en-GB" sz="2400" b="1" i="0" u="none" strike="noStrike" dirty="0">
                <a:solidFill>
                  <a:srgbClr val="000000"/>
                </a:solidFill>
                <a:effectLst/>
                <a:latin typeface="Arial" panose="020B0604020202020204" pitchFamily="34" charset="0"/>
                <a:cs typeface="Arial" panose="020B0604020202020204" pitchFamily="34" charset="0"/>
              </a:rPr>
              <a:t>Recommendations</a:t>
            </a:r>
            <a:endParaRPr lang="en-DE" sz="2400" dirty="0"/>
          </a:p>
        </p:txBody>
      </p:sp>
      <p:sp>
        <p:nvSpPr>
          <p:cNvPr id="6" name="Title 1">
            <a:extLst>
              <a:ext uri="{FF2B5EF4-FFF2-40B4-BE49-F238E27FC236}">
                <a16:creationId xmlns:a16="http://schemas.microsoft.com/office/drawing/2014/main" id="{0EA93DAE-B56D-8E7B-BA91-10A76A55A3AF}"/>
              </a:ext>
            </a:extLst>
          </p:cNvPr>
          <p:cNvSpPr txBox="1">
            <a:spLocks/>
          </p:cNvSpPr>
          <p:nvPr/>
        </p:nvSpPr>
        <p:spPr>
          <a:xfrm>
            <a:off x="8048141" y="1203296"/>
            <a:ext cx="2563944" cy="52118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GB" sz="2000" b="1" i="0" u="none" strike="noStrike" dirty="0">
                <a:solidFill>
                  <a:srgbClr val="000000"/>
                </a:solidFill>
                <a:effectLst/>
                <a:latin typeface="Arial" panose="020B0604020202020204" pitchFamily="34" charset="0"/>
                <a:cs typeface="Arial" panose="020B0604020202020204" pitchFamily="34" charset="0"/>
              </a:rPr>
              <a:t>Customer Segmentation and Targeted Promotions: </a:t>
            </a:r>
            <a:r>
              <a:rPr lang="en-GB" sz="2000" b="1" dirty="0">
                <a:solidFill>
                  <a:srgbClr val="000000"/>
                </a:solidFill>
                <a:latin typeface="Arial" panose="020B0604020202020204" pitchFamily="34" charset="0"/>
                <a:cs typeface="Arial" panose="020B0604020202020204" pitchFamily="34" charset="0"/>
              </a:rPr>
              <a:t> </a:t>
            </a:r>
            <a:r>
              <a:rPr lang="en-GB" sz="2000" b="0" i="0" u="none" strike="noStrike" dirty="0">
                <a:solidFill>
                  <a:srgbClr val="000000"/>
                </a:solidFill>
                <a:effectLst/>
                <a:latin typeface="Arial" panose="020B0604020202020204" pitchFamily="34" charset="0"/>
                <a:cs typeface="Arial" panose="020B0604020202020204" pitchFamily="34" charset="0"/>
              </a:rPr>
              <a:t>Increase customer lifetime value by offering targeted promotions. Segment customers in top-paying cities and countries by payment behavior. Offer targeted discounts or special offers to customers who have made significant payments but might not be fully engaged with the platform (e.g., infrequent users with high average payments). </a:t>
            </a:r>
            <a:r>
              <a:rPr lang="en-GB" sz="2000" dirty="0">
                <a:solidFill>
                  <a:srgbClr val="000000"/>
                </a:solidFill>
                <a:latin typeface="Arial" panose="020B0604020202020204" pitchFamily="34" charset="0"/>
                <a:cs typeface="Arial" panose="020B0604020202020204" pitchFamily="34" charset="0"/>
              </a:rPr>
              <a:t>     </a:t>
            </a:r>
            <a:endParaRPr lang="en-DE" sz="20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A8E7C944-B044-78D7-2629-CB9316E9F149}"/>
              </a:ext>
            </a:extLst>
          </p:cNvPr>
          <p:cNvSpPr txBox="1">
            <a:spLocks/>
          </p:cNvSpPr>
          <p:nvPr/>
        </p:nvSpPr>
        <p:spPr>
          <a:xfrm>
            <a:off x="4651765" y="1201352"/>
            <a:ext cx="2888470" cy="52118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GB" sz="2000" b="1" i="0" u="none" strike="noStrike" dirty="0">
                <a:solidFill>
                  <a:srgbClr val="000000"/>
                </a:solidFill>
                <a:effectLst/>
                <a:latin typeface="Arial" panose="020B0604020202020204" pitchFamily="34" charset="0"/>
                <a:cs typeface="Arial" panose="020B0604020202020204" pitchFamily="34" charset="0"/>
              </a:rPr>
              <a:t>Geographic Expansion </a:t>
            </a:r>
            <a:r>
              <a:rPr lang="en-GB" sz="2000" b="1" dirty="0">
                <a:solidFill>
                  <a:srgbClr val="000000"/>
                </a:solidFill>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Expand into cities and countries that have potential for higher customer payments but are currently underperforming.</a:t>
            </a:r>
            <a:r>
              <a:rPr lang="en-GB" sz="2000" b="1"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After identifying cities or countries with high customer payments, also highlight those regions that show high growth potential (large populations with relatively low revenue). Target these areas for expansion and increased customer acquisition efforts. </a:t>
            </a:r>
            <a:r>
              <a:rPr lang="en-GB" sz="2000" dirty="0">
                <a:solidFill>
                  <a:srgbClr val="000000"/>
                </a:solidFill>
                <a:latin typeface="Arial" panose="020B0604020202020204" pitchFamily="34" charset="0"/>
                <a:cs typeface="Arial" panose="020B0604020202020204" pitchFamily="34" charset="0"/>
              </a:rPr>
              <a:t> </a:t>
            </a:r>
            <a:r>
              <a:rPr lang="en-GB" sz="2400" dirty="0">
                <a:solidFill>
                  <a:srgbClr val="000000"/>
                </a:solidFill>
                <a:latin typeface="Arial" panose="020B0604020202020204" pitchFamily="34" charset="0"/>
                <a:cs typeface="Arial" panose="020B0604020202020204" pitchFamily="34" charset="0"/>
              </a:rPr>
              <a:t>  </a:t>
            </a:r>
            <a:endParaRPr lang="en-D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670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D6F3F0-5A40-438E-FE52-83EAFE48057B}"/>
              </a:ext>
            </a:extLst>
          </p:cNvPr>
          <p:cNvSpPr>
            <a:spLocks noGrp="1"/>
          </p:cNvSpPr>
          <p:nvPr>
            <p:ph type="ctrTitle"/>
          </p:nvPr>
        </p:nvSpPr>
        <p:spPr>
          <a:xfrm>
            <a:off x="525614" y="374747"/>
            <a:ext cx="4425962" cy="2387600"/>
          </a:xfrm>
        </p:spPr>
        <p:txBody>
          <a:bodyPr>
            <a:normAutofit/>
          </a:bodyPr>
          <a:lstStyle/>
          <a:p>
            <a:pPr algn="l"/>
            <a:r>
              <a:rPr lang="en-DE" dirty="0"/>
              <a:t>Conclusion</a:t>
            </a:r>
          </a:p>
        </p:txBody>
      </p:sp>
      <p:sp>
        <p:nvSpPr>
          <p:cNvPr id="3" name="Subtitle 2">
            <a:extLst>
              <a:ext uri="{FF2B5EF4-FFF2-40B4-BE49-F238E27FC236}">
                <a16:creationId xmlns:a16="http://schemas.microsoft.com/office/drawing/2014/main" id="{CAD1328F-7A88-0EAA-0715-9BD2B4FF3F08}"/>
              </a:ext>
            </a:extLst>
          </p:cNvPr>
          <p:cNvSpPr>
            <a:spLocks noGrp="1"/>
          </p:cNvSpPr>
          <p:nvPr>
            <p:ph type="subTitle" idx="1"/>
          </p:nvPr>
        </p:nvSpPr>
        <p:spPr>
          <a:xfrm>
            <a:off x="186115" y="3166043"/>
            <a:ext cx="4425962" cy="1655762"/>
          </a:xfrm>
        </p:spPr>
        <p:txBody>
          <a:bodyPr>
            <a:noAutofit/>
          </a:bodyPr>
          <a:lstStyle/>
          <a:p>
            <a:r>
              <a:rPr lang="en-GB" b="0" i="0" u="none" strike="noStrike" dirty="0">
                <a:effectLst/>
                <a:latin typeface="-webkit-standard"/>
              </a:rPr>
              <a:t>By focusing on these targeted recommendations, </a:t>
            </a:r>
            <a:r>
              <a:rPr lang="en-GB" b="0" i="0" u="none" strike="noStrike" dirty="0" err="1">
                <a:effectLst/>
                <a:latin typeface="-webkit-standard"/>
              </a:rPr>
              <a:t>Rockbuster</a:t>
            </a:r>
            <a:r>
              <a:rPr lang="en-GB" b="0" i="0" u="none" strike="noStrike" dirty="0">
                <a:effectLst/>
                <a:latin typeface="-webkit-standard"/>
              </a:rPr>
              <a:t> can boost its overall revenue, strengthen its presence in profitable regions, and expand into new, high-potential markets in 2020.</a:t>
            </a:r>
            <a:endParaRPr lang="en-DE" dirty="0"/>
          </a:p>
        </p:txBody>
      </p:sp>
      <p:pic>
        <p:nvPicPr>
          <p:cNvPr id="5" name="Picture 4" descr="A movie reel and clapper board&#10;&#10;Description automatically generated">
            <a:extLst>
              <a:ext uri="{FF2B5EF4-FFF2-40B4-BE49-F238E27FC236}">
                <a16:creationId xmlns:a16="http://schemas.microsoft.com/office/drawing/2014/main" id="{8979BC56-356A-9110-DFA3-F3AD71BC67AA}"/>
              </a:ext>
            </a:extLst>
          </p:cNvPr>
          <p:cNvPicPr>
            <a:picLocks noChangeAspect="1"/>
          </p:cNvPicPr>
          <p:nvPr/>
        </p:nvPicPr>
        <p:blipFill>
          <a:blip r:embed="rId2"/>
          <a:srcRect r="5828" b="-1"/>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6"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177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Shape 3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Arc 4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Arc 46">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9B6D40-0CE2-19EC-ED28-6CF80D20F9CB}"/>
              </a:ext>
            </a:extLst>
          </p:cNvPr>
          <p:cNvSpPr>
            <a:spLocks noGrp="1"/>
          </p:cNvSpPr>
          <p:nvPr>
            <p:ph type="title"/>
          </p:nvPr>
        </p:nvSpPr>
        <p:spPr>
          <a:xfrm>
            <a:off x="1141084" y="1709738"/>
            <a:ext cx="5491090" cy="1719262"/>
          </a:xfrm>
        </p:spPr>
        <p:txBody>
          <a:bodyPr vert="horz" lIns="91440" tIns="45720" rIns="91440" bIns="45720" rtlCol="0" anchor="b">
            <a:normAutofit fontScale="90000"/>
          </a:bodyPr>
          <a:lstStyle/>
          <a:p>
            <a:r>
              <a:rPr lang="en-US" sz="6000" kern="1200" dirty="0">
                <a:solidFill>
                  <a:schemeClr val="tx1"/>
                </a:solidFill>
                <a:latin typeface="+mj-lt"/>
                <a:ea typeface="+mj-ea"/>
                <a:cs typeface="+mj-cs"/>
              </a:rPr>
              <a:t>Thank You</a:t>
            </a:r>
            <a:br>
              <a:rPr lang="en-US" sz="6000" kern="1200" dirty="0">
                <a:solidFill>
                  <a:schemeClr val="tx1"/>
                </a:solidFill>
                <a:latin typeface="+mj-lt"/>
                <a:ea typeface="+mj-ea"/>
                <a:cs typeface="+mj-cs"/>
              </a:rPr>
            </a:br>
            <a:endParaRPr lang="en-US" sz="6000" kern="1200" dirty="0">
              <a:solidFill>
                <a:schemeClr val="tx1"/>
              </a:solidFill>
              <a:latin typeface="+mj-lt"/>
              <a:ea typeface="+mj-ea"/>
              <a:cs typeface="+mj-cs"/>
            </a:endParaRPr>
          </a:p>
        </p:txBody>
      </p:sp>
      <p:pic>
        <p:nvPicPr>
          <p:cNvPr id="7" name="Picture 6" descr="A movie reel and clapper board&#10;&#10;Description automatically generated">
            <a:extLst>
              <a:ext uri="{FF2B5EF4-FFF2-40B4-BE49-F238E27FC236}">
                <a16:creationId xmlns:a16="http://schemas.microsoft.com/office/drawing/2014/main" id="{9045869B-CDA4-4989-5027-DDC2F994695C}"/>
              </a:ext>
            </a:extLst>
          </p:cNvPr>
          <p:cNvPicPr>
            <a:picLocks noChangeAspect="1"/>
          </p:cNvPicPr>
          <p:nvPr/>
        </p:nvPicPr>
        <p:blipFill>
          <a:blip r:embed="rId2"/>
          <a:srcRect r="-2" b="-2"/>
          <a:stretch/>
        </p:blipFill>
        <p:spPr>
          <a:xfrm>
            <a:off x="6417733" y="654567"/>
            <a:ext cx="5169282" cy="516928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48" name="Rectangle 47">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E75081B-98E6-03E2-A750-BE2E1FBA906C}"/>
              </a:ext>
            </a:extLst>
          </p:cNvPr>
          <p:cNvSpPr txBox="1"/>
          <p:nvPr/>
        </p:nvSpPr>
        <p:spPr>
          <a:xfrm>
            <a:off x="537854" y="6161455"/>
            <a:ext cx="11131456" cy="738664"/>
          </a:xfrm>
          <a:prstGeom prst="rect">
            <a:avLst/>
          </a:prstGeom>
          <a:noFill/>
        </p:spPr>
        <p:txBody>
          <a:bodyPr wrap="square" rtlCol="0">
            <a:spAutoFit/>
          </a:bodyPr>
          <a:lstStyle/>
          <a:p>
            <a:r>
              <a:rPr lang="en-DE" sz="1400" b="1" dirty="0"/>
              <a:t>Tableau Url: </a:t>
            </a:r>
            <a:r>
              <a:rPr lang="en-GB" sz="1400" i="1" dirty="0"/>
              <a:t>https://</a:t>
            </a:r>
            <a:r>
              <a:rPr lang="en-GB" sz="1400" i="1" dirty="0" err="1"/>
              <a:t>public.tableau.com</a:t>
            </a:r>
            <a:r>
              <a:rPr lang="en-GB" sz="1400" i="1" dirty="0"/>
              <a:t>/app/profile/</a:t>
            </a:r>
            <a:r>
              <a:rPr lang="en-GB" sz="1400" i="1" dirty="0" err="1"/>
              <a:t>julia.petke</a:t>
            </a:r>
            <a:r>
              <a:rPr lang="en-GB" sz="1400" i="1" dirty="0"/>
              <a:t>/viz/RockbusterStealthsbusiness2020BusinessStrategy/Top10Countriesbycustomernumbers</a:t>
            </a:r>
            <a:endParaRPr lang="en-DE" sz="1400" i="1" dirty="0"/>
          </a:p>
        </p:txBody>
      </p:sp>
    </p:spTree>
    <p:extLst>
      <p:ext uri="{BB962C8B-B14F-4D97-AF65-F5344CB8AC3E}">
        <p14:creationId xmlns:p14="http://schemas.microsoft.com/office/powerpoint/2010/main" val="284646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19B563-EE42-0E91-58E5-EFAA30056C0D}"/>
              </a:ext>
            </a:extLst>
          </p:cNvPr>
          <p:cNvSpPr>
            <a:spLocks noGrp="1"/>
          </p:cNvSpPr>
          <p:nvPr>
            <p:ph type="ctrTitle"/>
          </p:nvPr>
        </p:nvSpPr>
        <p:spPr>
          <a:xfrm>
            <a:off x="6702739" y="743582"/>
            <a:ext cx="4186933" cy="1426288"/>
          </a:xfrm>
        </p:spPr>
        <p:txBody>
          <a:bodyPr>
            <a:normAutofit/>
          </a:bodyPr>
          <a:lstStyle/>
          <a:p>
            <a:r>
              <a:rPr lang="en-DE" dirty="0"/>
              <a:t>Context</a:t>
            </a:r>
          </a:p>
        </p:txBody>
      </p:sp>
      <p:sp>
        <p:nvSpPr>
          <p:cNvPr id="3" name="Subtitle 2">
            <a:extLst>
              <a:ext uri="{FF2B5EF4-FFF2-40B4-BE49-F238E27FC236}">
                <a16:creationId xmlns:a16="http://schemas.microsoft.com/office/drawing/2014/main" id="{A113BA78-4E00-B5BF-B782-E26158647BD8}"/>
              </a:ext>
            </a:extLst>
          </p:cNvPr>
          <p:cNvSpPr>
            <a:spLocks noGrp="1"/>
          </p:cNvSpPr>
          <p:nvPr>
            <p:ph type="subTitle" idx="1"/>
          </p:nvPr>
        </p:nvSpPr>
        <p:spPr>
          <a:xfrm>
            <a:off x="6479723" y="2227212"/>
            <a:ext cx="5130798" cy="2307022"/>
          </a:xfrm>
        </p:spPr>
        <p:txBody>
          <a:bodyPr>
            <a:noAutofit/>
          </a:bodyPr>
          <a:lstStyle/>
          <a:p>
            <a:r>
              <a:rPr lang="en-GB" b="0" i="0" u="none" strike="noStrike" dirty="0" err="1">
                <a:effectLst/>
                <a:latin typeface="-webkit-standard"/>
              </a:rPr>
              <a:t>Rockbuster</a:t>
            </a:r>
            <a:r>
              <a:rPr lang="en-GB" b="0" i="0" u="none" strike="noStrike" dirty="0">
                <a:effectLst/>
                <a:latin typeface="-webkit-standard"/>
              </a:rPr>
              <a:t> Stealth LLC, a global movie rental company, once operated physical stores worldwide. However, with increasing competition from streaming platforms like Netflix and Amazon Prime, the </a:t>
            </a:r>
            <a:r>
              <a:rPr lang="en-GB" b="0" i="0" u="none" strike="noStrike" dirty="0" err="1">
                <a:effectLst/>
                <a:latin typeface="-webkit-standard"/>
              </a:rPr>
              <a:t>Rockbuster</a:t>
            </a:r>
            <a:r>
              <a:rPr lang="en-GB" b="0" i="0" u="none" strike="noStrike" dirty="0">
                <a:effectLst/>
                <a:latin typeface="-webkit-standard"/>
              </a:rPr>
              <a:t> Stealth management team is now planning to leverage its existing movie licenses to launch an online video rental service, aiming to remain competitive.</a:t>
            </a:r>
            <a:endParaRPr lang="en-DE" dirty="0"/>
          </a:p>
        </p:txBody>
      </p:sp>
      <p:pic>
        <p:nvPicPr>
          <p:cNvPr id="5" name="Picture 4" descr="A movie reel and clapper board&#10;&#10;Description automatically generated">
            <a:extLst>
              <a:ext uri="{FF2B5EF4-FFF2-40B4-BE49-F238E27FC236}">
                <a16:creationId xmlns:a16="http://schemas.microsoft.com/office/drawing/2014/main" id="{220279E6-43DD-FF56-F684-B65A9B80FD21}"/>
              </a:ext>
            </a:extLst>
          </p:cNvPr>
          <p:cNvPicPr>
            <a:picLocks noChangeAspect="1"/>
          </p:cNvPicPr>
          <p:nvPr/>
        </p:nvPicPr>
        <p:blipFill>
          <a:blip r:embed="rId2"/>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4" name="Oval 13">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00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Arc 47">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7B819D-AA51-733B-2768-E8E0AE8D4E60}"/>
              </a:ext>
            </a:extLst>
          </p:cNvPr>
          <p:cNvSpPr>
            <a:spLocks noGrp="1"/>
          </p:cNvSpPr>
          <p:nvPr>
            <p:ph type="title"/>
          </p:nvPr>
        </p:nvSpPr>
        <p:spPr>
          <a:xfrm>
            <a:off x="4261337" y="1074916"/>
            <a:ext cx="5257800" cy="1325563"/>
          </a:xfrm>
        </p:spPr>
        <p:txBody>
          <a:bodyPr>
            <a:normAutofit/>
          </a:bodyPr>
          <a:lstStyle/>
          <a:p>
            <a:r>
              <a:rPr lang="en-DE" dirty="0"/>
              <a:t>Objective</a:t>
            </a:r>
          </a:p>
        </p:txBody>
      </p:sp>
      <p:graphicFrame>
        <p:nvGraphicFramePr>
          <p:cNvPr id="39" name="Content Placeholder 2">
            <a:extLst>
              <a:ext uri="{FF2B5EF4-FFF2-40B4-BE49-F238E27FC236}">
                <a16:creationId xmlns:a16="http://schemas.microsoft.com/office/drawing/2014/main" id="{4F068DEA-F16E-CC94-B54D-A2C715A6E48F}"/>
              </a:ext>
            </a:extLst>
          </p:cNvPr>
          <p:cNvGraphicFramePr>
            <a:graphicFrameLocks noGrp="1"/>
          </p:cNvGraphicFramePr>
          <p:nvPr>
            <p:ph idx="1"/>
            <p:extLst>
              <p:ext uri="{D42A27DB-BD31-4B8C-83A1-F6EECF244321}">
                <p14:modId xmlns:p14="http://schemas.microsoft.com/office/powerpoint/2010/main" val="1075135887"/>
              </p:ext>
            </p:extLst>
          </p:nvPr>
        </p:nvGraphicFramePr>
        <p:xfrm>
          <a:off x="1492195" y="2284549"/>
          <a:ext cx="7884725" cy="430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012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2" name="Rectangle 41">
            <a:extLst>
              <a:ext uri="{FF2B5EF4-FFF2-40B4-BE49-F238E27FC236}">
                <a16:creationId xmlns:a16="http://schemas.microsoft.com/office/drawing/2014/main" id="{24D46527-8963-4773-8769-07E6ACE08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9" descr="A movie reel and clapper board&#10;&#10;Description automatically generated">
            <a:extLst>
              <a:ext uri="{FF2B5EF4-FFF2-40B4-BE49-F238E27FC236}">
                <a16:creationId xmlns:a16="http://schemas.microsoft.com/office/drawing/2014/main" id="{67A7D7DC-1DE2-C0A7-3268-FFBFBA6CC85A}"/>
              </a:ext>
            </a:extLst>
          </p:cNvPr>
          <p:cNvPicPr>
            <a:picLocks noGrp="1" noChangeAspect="1"/>
          </p:cNvPicPr>
          <p:nvPr>
            <p:ph idx="1"/>
          </p:nvPr>
        </p:nvPicPr>
        <p:blipFill>
          <a:blip r:embed="rId2"/>
          <a:stretch>
            <a:fillRect/>
          </a:stretch>
        </p:blipFill>
        <p:spPr>
          <a:xfrm>
            <a:off x="339626" y="1606435"/>
            <a:ext cx="3801050" cy="3518458"/>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44" name="Arc 43">
            <a:extLst>
              <a:ext uri="{FF2B5EF4-FFF2-40B4-BE49-F238E27FC236}">
                <a16:creationId xmlns:a16="http://schemas.microsoft.com/office/drawing/2014/main" id="{920E13D1-85D7-4BF3-9903-59216CB5A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65355" y="705367"/>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4D7CAA-67D1-AF16-3087-A39DC7812A06}"/>
              </a:ext>
            </a:extLst>
          </p:cNvPr>
          <p:cNvSpPr>
            <a:spLocks noGrp="1"/>
          </p:cNvSpPr>
          <p:nvPr>
            <p:ph type="title"/>
          </p:nvPr>
        </p:nvSpPr>
        <p:spPr>
          <a:xfrm>
            <a:off x="6724673" y="481806"/>
            <a:ext cx="52578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Key Questions</a:t>
            </a:r>
          </a:p>
        </p:txBody>
      </p:sp>
      <p:sp>
        <p:nvSpPr>
          <p:cNvPr id="4" name="Text Placeholder 3">
            <a:extLst>
              <a:ext uri="{FF2B5EF4-FFF2-40B4-BE49-F238E27FC236}">
                <a16:creationId xmlns:a16="http://schemas.microsoft.com/office/drawing/2014/main" id="{1709E48E-38B8-3E69-33F2-01D529C724F5}"/>
              </a:ext>
            </a:extLst>
          </p:cNvPr>
          <p:cNvSpPr>
            <a:spLocks noGrp="1"/>
          </p:cNvSpPr>
          <p:nvPr>
            <p:ph type="body" sz="half" idx="2"/>
          </p:nvPr>
        </p:nvSpPr>
        <p:spPr>
          <a:xfrm>
            <a:off x="6386205" y="1606435"/>
            <a:ext cx="5257800" cy="4351338"/>
          </a:xfrm>
        </p:spPr>
        <p:txBody>
          <a:bodyPr vert="horz" lIns="91440" tIns="45720" rIns="91440" bIns="45720" rtlCol="0">
            <a:normAutofit/>
          </a:bodyPr>
          <a:lstStyle/>
          <a:p>
            <a:r>
              <a:rPr lang="en-US" sz="2400" dirty="0">
                <a:effectLst/>
                <a:highlight>
                  <a:srgbClr val="FFFFFF"/>
                </a:highlight>
              </a:rPr>
              <a:t>●  What </a:t>
            </a:r>
            <a:r>
              <a:rPr lang="en-US" sz="2400" dirty="0">
                <a:highlight>
                  <a:srgbClr val="FFFFFF"/>
                </a:highlight>
              </a:rPr>
              <a:t>are </a:t>
            </a:r>
            <a:r>
              <a:rPr lang="en-GB" sz="2400" i="0" u="none" strike="noStrike" dirty="0">
                <a:solidFill>
                  <a:srgbClr val="000000"/>
                </a:solidFill>
                <a:effectLst/>
              </a:rPr>
              <a:t>Top 10 Largest customer base countries?</a:t>
            </a:r>
            <a:endParaRPr lang="en-US" sz="2400" dirty="0">
              <a:effectLst/>
              <a:highlight>
                <a:srgbClr val="FFFFFF"/>
              </a:highlight>
            </a:endParaRPr>
          </a:p>
          <a:p>
            <a:r>
              <a:rPr lang="en-US" sz="2400" dirty="0">
                <a:effectLst/>
                <a:highlight>
                  <a:srgbClr val="FFFFFF"/>
                </a:highlight>
              </a:rPr>
              <a:t>●  What are </a:t>
            </a:r>
            <a:r>
              <a:rPr lang="en-GB" sz="2400" i="0" u="none" strike="noStrike" dirty="0">
                <a:solidFill>
                  <a:srgbClr val="000000"/>
                </a:solidFill>
                <a:effectLst/>
              </a:rPr>
              <a:t>Top 10 Cities with the Largest Customer Base in the Top 10 Countries?</a:t>
            </a:r>
            <a:endParaRPr lang="en-US" sz="2400" dirty="0">
              <a:effectLst/>
              <a:highlight>
                <a:srgbClr val="FFFFFF"/>
              </a:highlight>
            </a:endParaRPr>
          </a:p>
          <a:p>
            <a:r>
              <a:rPr lang="en-US" sz="2400" dirty="0">
                <a:effectLst/>
                <a:highlight>
                  <a:srgbClr val="FFFFFF"/>
                </a:highlight>
              </a:rPr>
              <a:t>●  </a:t>
            </a:r>
            <a:r>
              <a:rPr lang="de-DE" sz="2400" i="0" u="none" strike="noStrike" dirty="0">
                <a:solidFill>
                  <a:srgbClr val="000000"/>
                </a:solidFill>
                <a:effectLst/>
              </a:rPr>
              <a:t>Who </a:t>
            </a:r>
            <a:r>
              <a:rPr lang="de-DE" sz="2400" i="0" u="none" strike="noStrike" dirty="0" err="1">
                <a:solidFill>
                  <a:srgbClr val="000000"/>
                </a:solidFill>
                <a:effectLst/>
              </a:rPr>
              <a:t>are</a:t>
            </a:r>
            <a:r>
              <a:rPr lang="de-DE" sz="2400" i="0" u="none" strike="noStrike" dirty="0">
                <a:solidFill>
                  <a:srgbClr val="000000"/>
                </a:solidFill>
                <a:effectLst/>
              </a:rPr>
              <a:t> </a:t>
            </a:r>
            <a:r>
              <a:rPr lang="de-DE" sz="2400" i="0" u="none" strike="noStrike" dirty="0" err="1">
                <a:solidFill>
                  <a:srgbClr val="000000"/>
                </a:solidFill>
                <a:effectLst/>
              </a:rPr>
              <a:t>the</a:t>
            </a:r>
            <a:r>
              <a:rPr lang="de-DE" sz="2400" i="0" u="none" strike="noStrike" dirty="0">
                <a:solidFill>
                  <a:srgbClr val="000000"/>
                </a:solidFill>
                <a:effectLst/>
              </a:rPr>
              <a:t> top 5 customers?</a:t>
            </a:r>
          </a:p>
          <a:p>
            <a:r>
              <a:rPr lang="en-US" sz="2400" dirty="0">
                <a:effectLst/>
                <a:highlight>
                  <a:srgbClr val="FFFFFF"/>
                </a:highlight>
              </a:rPr>
              <a:t>●  Where are customers with a high lifetime value based? </a:t>
            </a:r>
          </a:p>
          <a:p>
            <a:r>
              <a:rPr lang="en-US" sz="2400" dirty="0">
                <a:effectLst/>
                <a:highlight>
                  <a:srgbClr val="FFFFFF"/>
                </a:highlight>
              </a:rPr>
              <a:t>●  Who was the best </a:t>
            </a:r>
            <a:r>
              <a:rPr lang="en-US" sz="2400" dirty="0" err="1">
                <a:effectLst/>
                <a:highlight>
                  <a:srgbClr val="FFFFFF"/>
                </a:highlight>
              </a:rPr>
              <a:t>Rockbuster`s</a:t>
            </a:r>
            <a:r>
              <a:rPr lang="en-US" sz="2400" dirty="0">
                <a:effectLst/>
                <a:highlight>
                  <a:srgbClr val="FFFFFF"/>
                </a:highlight>
              </a:rPr>
              <a:t> Sales Personnel?</a:t>
            </a:r>
          </a:p>
          <a:p>
            <a:pPr indent="-228600">
              <a:buFont typeface="Arial" panose="020B0604020202020204" pitchFamily="34" charset="0"/>
              <a:buChar char="•"/>
            </a:pPr>
            <a:endParaRPr lang="en-US" sz="2400" dirty="0"/>
          </a:p>
        </p:txBody>
      </p:sp>
    </p:spTree>
    <p:extLst>
      <p:ext uri="{BB962C8B-B14F-4D97-AF65-F5344CB8AC3E}">
        <p14:creationId xmlns:p14="http://schemas.microsoft.com/office/powerpoint/2010/main" val="368907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1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Content Placeholder 5" descr="A blue circles with white text&#10;&#10;Description automatically generated">
            <a:extLst>
              <a:ext uri="{FF2B5EF4-FFF2-40B4-BE49-F238E27FC236}">
                <a16:creationId xmlns:a16="http://schemas.microsoft.com/office/drawing/2014/main" id="{F44FE1D4-ED7C-9F47-698E-DA6152C5C22B}"/>
              </a:ext>
            </a:extLst>
          </p:cNvPr>
          <p:cNvPicPr>
            <a:picLocks noGrp="1" noChangeAspect="1"/>
          </p:cNvPicPr>
          <p:nvPr>
            <p:ph idx="1"/>
          </p:nvPr>
        </p:nvPicPr>
        <p:blipFill>
          <a:blip r:embed="rId2"/>
          <a:stretch>
            <a:fillRect/>
          </a:stretch>
        </p:blipFill>
        <p:spPr>
          <a:xfrm>
            <a:off x="1585909" y="1015935"/>
            <a:ext cx="7887140" cy="5284381"/>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5" name="Oval 2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039637-91C7-091A-653F-AE20C21286F4}"/>
              </a:ext>
            </a:extLst>
          </p:cNvPr>
          <p:cNvSpPr>
            <a:spLocks noGrp="1"/>
          </p:cNvSpPr>
          <p:nvPr>
            <p:ph type="title"/>
          </p:nvPr>
        </p:nvSpPr>
        <p:spPr>
          <a:xfrm>
            <a:off x="2938740" y="267058"/>
            <a:ext cx="5673632" cy="485769"/>
          </a:xfrm>
        </p:spPr>
        <p:txBody>
          <a:bodyPr vert="horz" lIns="91440" tIns="45720" rIns="91440" bIns="45720" rtlCol="0" anchor="b">
            <a:normAutofit/>
          </a:bodyPr>
          <a:lstStyle/>
          <a:p>
            <a:pPr algn="ctr"/>
            <a:r>
              <a:rPr lang="en-GB" sz="2400" b="1" i="0" u="none" strike="noStrike" dirty="0">
                <a:solidFill>
                  <a:srgbClr val="000000"/>
                </a:solidFill>
                <a:effectLst/>
              </a:rPr>
              <a:t>Top 10 Largest customer base countries </a:t>
            </a:r>
            <a:endParaRPr lang="en-US" sz="2400" kern="1200" dirty="0">
              <a:solidFill>
                <a:schemeClr val="tx1"/>
              </a:solidFill>
              <a:latin typeface="+mj-lt"/>
              <a:ea typeface="+mj-ea"/>
              <a:cs typeface="+mj-cs"/>
            </a:endParaRPr>
          </a:p>
        </p:txBody>
      </p:sp>
    </p:spTree>
    <p:extLst>
      <p:ext uri="{BB962C8B-B14F-4D97-AF65-F5344CB8AC3E}">
        <p14:creationId xmlns:p14="http://schemas.microsoft.com/office/powerpoint/2010/main" val="220597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20AC-4A73-BCC6-890D-2B96CE59EA00}"/>
              </a:ext>
            </a:extLst>
          </p:cNvPr>
          <p:cNvSpPr>
            <a:spLocks noGrp="1"/>
          </p:cNvSpPr>
          <p:nvPr>
            <p:ph type="title"/>
          </p:nvPr>
        </p:nvSpPr>
        <p:spPr>
          <a:xfrm>
            <a:off x="1644135" y="356260"/>
            <a:ext cx="10547865" cy="929641"/>
          </a:xfrm>
        </p:spPr>
        <p:txBody>
          <a:bodyPr>
            <a:normAutofit/>
          </a:bodyPr>
          <a:lstStyle/>
          <a:p>
            <a:r>
              <a:rPr lang="en-GB" sz="2400" i="0" u="none" strike="noStrike" dirty="0">
                <a:solidFill>
                  <a:srgbClr val="000000"/>
                </a:solidFill>
                <a:effectLst/>
              </a:rPr>
              <a:t>Top 10 Cities with the Largest Customer Base in the Top 10 Countries</a:t>
            </a:r>
            <a:br>
              <a:rPr lang="en-US" sz="3200" dirty="0">
                <a:effectLst/>
                <a:highlight>
                  <a:srgbClr val="FFFFFF"/>
                </a:highlight>
              </a:rPr>
            </a:br>
            <a:endParaRPr lang="en-DE" dirty="0"/>
          </a:p>
        </p:txBody>
      </p:sp>
      <p:pic>
        <p:nvPicPr>
          <p:cNvPr id="6" name="Content Placeholder 5" descr="A graph of a country&#10;&#10;Description automatically generated">
            <a:extLst>
              <a:ext uri="{FF2B5EF4-FFF2-40B4-BE49-F238E27FC236}">
                <a16:creationId xmlns:a16="http://schemas.microsoft.com/office/drawing/2014/main" id="{331BDD82-C3E6-7AD0-7B8A-E9A26EA5E199}"/>
              </a:ext>
            </a:extLst>
          </p:cNvPr>
          <p:cNvPicPr>
            <a:picLocks noGrp="1" noChangeAspect="1"/>
          </p:cNvPicPr>
          <p:nvPr>
            <p:ph idx="1"/>
          </p:nvPr>
        </p:nvPicPr>
        <p:blipFill>
          <a:blip r:embed="rId2"/>
          <a:stretch>
            <a:fillRect/>
          </a:stretch>
        </p:blipFill>
        <p:spPr>
          <a:xfrm>
            <a:off x="2434442" y="1079452"/>
            <a:ext cx="8811490" cy="5507996"/>
          </a:xfrm>
        </p:spPr>
      </p:pic>
    </p:spTree>
    <p:extLst>
      <p:ext uri="{BB962C8B-B14F-4D97-AF65-F5344CB8AC3E}">
        <p14:creationId xmlns:p14="http://schemas.microsoft.com/office/powerpoint/2010/main" val="57505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3" name="Rectangle 9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Arc 9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graph of a rental&#10;&#10;Description automatically generated with medium confidence">
            <a:extLst>
              <a:ext uri="{FF2B5EF4-FFF2-40B4-BE49-F238E27FC236}">
                <a16:creationId xmlns:a16="http://schemas.microsoft.com/office/drawing/2014/main" id="{6ABF2816-488A-8514-BD4A-F433AA388DAF}"/>
              </a:ext>
            </a:extLst>
          </p:cNvPr>
          <p:cNvPicPr>
            <a:picLocks noChangeAspect="1"/>
          </p:cNvPicPr>
          <p:nvPr/>
        </p:nvPicPr>
        <p:blipFill>
          <a:blip r:embed="rId2"/>
          <a:srcRect t="5179" b="5180"/>
          <a:stretch/>
        </p:blipFill>
        <p:spPr>
          <a:xfrm>
            <a:off x="2672863" y="1042524"/>
            <a:ext cx="6992132" cy="544131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itle 1">
            <a:extLst>
              <a:ext uri="{FF2B5EF4-FFF2-40B4-BE49-F238E27FC236}">
                <a16:creationId xmlns:a16="http://schemas.microsoft.com/office/drawing/2014/main" id="{02839936-8078-A181-3369-5CAE891F0D01}"/>
              </a:ext>
            </a:extLst>
          </p:cNvPr>
          <p:cNvSpPr>
            <a:spLocks noGrp="1"/>
          </p:cNvSpPr>
          <p:nvPr>
            <p:ph type="title"/>
          </p:nvPr>
        </p:nvSpPr>
        <p:spPr>
          <a:xfrm>
            <a:off x="287079" y="130655"/>
            <a:ext cx="12098079" cy="1325563"/>
          </a:xfrm>
        </p:spPr>
        <p:txBody>
          <a:bodyPr vert="horz" lIns="91440" tIns="45720" rIns="91440" bIns="45720" rtlCol="0" anchor="ctr">
            <a:normAutofit/>
          </a:bodyPr>
          <a:lstStyle/>
          <a:p>
            <a:pPr algn="ctr"/>
            <a:r>
              <a:rPr lang="en-US" sz="2400" b="1" i="0" u="none" strike="noStrike" kern="1200" dirty="0">
                <a:solidFill>
                  <a:schemeClr val="tx1"/>
                </a:solidFill>
                <a:effectLst/>
                <a:latin typeface="+mj-lt"/>
                <a:ea typeface="+mj-ea"/>
                <a:cs typeface="+mj-cs"/>
              </a:rPr>
              <a:t>Descriptive Analysis of the Minimum, Maximum, and Average Rental Duration, Rental Rate, and Rental Length</a:t>
            </a:r>
            <a:endParaRPr lang="en-US" sz="2400" kern="1200" dirty="0">
              <a:solidFill>
                <a:schemeClr val="tx1"/>
              </a:solidFill>
              <a:latin typeface="+mj-lt"/>
              <a:ea typeface="+mj-ea"/>
              <a:cs typeface="+mj-cs"/>
            </a:endParaRPr>
          </a:p>
        </p:txBody>
      </p:sp>
    </p:spTree>
    <p:extLst>
      <p:ext uri="{BB962C8B-B14F-4D97-AF65-F5344CB8AC3E}">
        <p14:creationId xmlns:p14="http://schemas.microsoft.com/office/powerpoint/2010/main" val="260355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148D64-80A2-8270-489B-F4D8D487FB3D}"/>
              </a:ext>
            </a:extLst>
          </p:cNvPr>
          <p:cNvSpPr>
            <a:spLocks noGrp="1"/>
          </p:cNvSpPr>
          <p:nvPr>
            <p:ph type="title"/>
          </p:nvPr>
        </p:nvSpPr>
        <p:spPr>
          <a:xfrm>
            <a:off x="1522376" y="254867"/>
            <a:ext cx="8846802" cy="519317"/>
          </a:xfrm>
        </p:spPr>
        <p:txBody>
          <a:bodyPr vert="horz" lIns="91440" tIns="45720" rIns="91440" bIns="45720" rtlCol="0" anchor="b">
            <a:normAutofit/>
          </a:bodyPr>
          <a:lstStyle/>
          <a:p>
            <a:pPr algn="ctr"/>
            <a:r>
              <a:rPr lang="en-US" sz="2800" b="1" i="0" u="none" strike="noStrike" kern="1200" dirty="0">
                <a:solidFill>
                  <a:schemeClr val="tx1"/>
                </a:solidFill>
                <a:effectLst/>
                <a:latin typeface="+mj-lt"/>
                <a:ea typeface="+mj-ea"/>
                <a:cs typeface="+mj-cs"/>
              </a:rPr>
              <a:t>Top 5 Customer by City and Country</a:t>
            </a:r>
            <a:endParaRPr lang="en-US" sz="2800" kern="1200" dirty="0">
              <a:solidFill>
                <a:schemeClr val="tx1"/>
              </a:solidFill>
              <a:latin typeface="+mj-lt"/>
              <a:ea typeface="+mj-ea"/>
              <a:cs typeface="+mj-cs"/>
            </a:endParaRPr>
          </a:p>
        </p:txBody>
      </p:sp>
      <p:pic>
        <p:nvPicPr>
          <p:cNvPr id="6" name="Content Placeholder 5" descr="A blue squares with black text&#10;&#10;Description automatically generated">
            <a:extLst>
              <a:ext uri="{FF2B5EF4-FFF2-40B4-BE49-F238E27FC236}">
                <a16:creationId xmlns:a16="http://schemas.microsoft.com/office/drawing/2014/main" id="{66764477-AAFB-E4C0-FB5B-4190B1D9AED8}"/>
              </a:ext>
            </a:extLst>
          </p:cNvPr>
          <p:cNvPicPr>
            <a:picLocks noGrp="1" noChangeAspect="1"/>
          </p:cNvPicPr>
          <p:nvPr>
            <p:ph idx="1"/>
          </p:nvPr>
        </p:nvPicPr>
        <p:blipFill>
          <a:blip r:embed="rId2"/>
          <a:stretch>
            <a:fillRect/>
          </a:stretch>
        </p:blipFill>
        <p:spPr>
          <a:xfrm>
            <a:off x="1073957" y="857035"/>
            <a:ext cx="8846802" cy="5551367"/>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9" name="Oval 18">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997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FBEED9-A6BA-3D6B-E18F-F393334F6D22}"/>
              </a:ext>
            </a:extLst>
          </p:cNvPr>
          <p:cNvSpPr>
            <a:spLocks noGrp="1"/>
          </p:cNvSpPr>
          <p:nvPr>
            <p:ph type="title"/>
          </p:nvPr>
        </p:nvSpPr>
        <p:spPr>
          <a:xfrm>
            <a:off x="523765" y="1541546"/>
            <a:ext cx="5393361"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Best Sales Personnel</a:t>
            </a:r>
          </a:p>
        </p:txBody>
      </p:sp>
      <p:sp>
        <p:nvSpPr>
          <p:cNvPr id="28" name="Freeform: Shape 1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F4C5C9BD-28DA-BE5B-7CCA-12BD71C2DF72}"/>
              </a:ext>
            </a:extLst>
          </p:cNvPr>
          <p:cNvSpPr>
            <a:spLocks noGrp="1"/>
          </p:cNvSpPr>
          <p:nvPr>
            <p:ph type="body" sz="half" idx="2"/>
          </p:nvPr>
        </p:nvSpPr>
        <p:spPr>
          <a:xfrm>
            <a:off x="1145735" y="2895203"/>
            <a:ext cx="5393361" cy="1598334"/>
          </a:xfrm>
        </p:spPr>
        <p:txBody>
          <a:bodyPr vert="horz" lIns="91440" tIns="45720" rIns="91440" bIns="45720" rtlCol="0">
            <a:normAutofit/>
          </a:bodyPr>
          <a:lstStyle/>
          <a:p>
            <a:pPr indent="-228600">
              <a:buFont typeface="Arial" panose="020B0604020202020204" pitchFamily="34" charset="0"/>
              <a:buChar char="•"/>
            </a:pPr>
            <a:r>
              <a:rPr lang="en-US" sz="2400" dirty="0"/>
              <a:t>Name: Mike Hillyer</a:t>
            </a:r>
          </a:p>
          <a:p>
            <a:pPr indent="-228600">
              <a:buFont typeface="Arial" panose="020B0604020202020204" pitchFamily="34" charset="0"/>
              <a:buChar char="•"/>
            </a:pPr>
            <a:r>
              <a:rPr lang="en-US" sz="2400" dirty="0"/>
              <a:t>Sales Count: 8040</a:t>
            </a:r>
          </a:p>
        </p:txBody>
      </p:sp>
      <p:sp>
        <p:nvSpPr>
          <p:cNvPr id="30" name="Oval 2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ddress Book with solid fill">
            <a:extLst>
              <a:ext uri="{FF2B5EF4-FFF2-40B4-BE49-F238E27FC236}">
                <a16:creationId xmlns:a16="http://schemas.microsoft.com/office/drawing/2014/main" id="{D73A3697-DD6F-9254-CB71-8CAB5BBD795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1" name="Freeform: Shape 2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 name="Straight Connector 2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6804543"/>
      </p:ext>
    </p:extLst>
  </p:cSld>
  <p:clrMapOvr>
    <a:masterClrMapping/>
  </p:clrMapOvr>
</p:sld>
</file>

<file path=ppt/theme/theme1.xml><?xml version="1.0" encoding="utf-8"?>
<a:theme xmlns:a="http://schemas.openxmlformats.org/drawingml/2006/main" name="ShapesVTI">
  <a:themeElements>
    <a:clrScheme name="Limelight">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224</TotalTime>
  <Words>452</Words>
  <Application>Microsoft Macintosh PowerPoint</Application>
  <PresentationFormat>Widescreen</PresentationFormat>
  <Paragraphs>30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-webkit-standard</vt:lpstr>
      <vt:lpstr>Aptos</vt:lpstr>
      <vt:lpstr>Arial</vt:lpstr>
      <vt:lpstr>Avenir Next LT Pro</vt:lpstr>
      <vt:lpstr>Calibri</vt:lpstr>
      <vt:lpstr>Tw Cen MT</vt:lpstr>
      <vt:lpstr>ShapesVTI</vt:lpstr>
      <vt:lpstr> Rockbuster Stealth LLC   Sales Analysis</vt:lpstr>
      <vt:lpstr>Context</vt:lpstr>
      <vt:lpstr>Objective</vt:lpstr>
      <vt:lpstr>Key Questions</vt:lpstr>
      <vt:lpstr>Top 10 Largest customer base countries </vt:lpstr>
      <vt:lpstr>Top 10 Cities with the Largest Customer Base in the Top 10 Countries </vt:lpstr>
      <vt:lpstr>Descriptive Analysis of the Minimum, Maximum, and Average Rental Duration, Rental Rate, and Rental Length</vt:lpstr>
      <vt:lpstr>Top 5 Customer by City and Country</vt:lpstr>
      <vt:lpstr>Best Sales Personnel</vt:lpstr>
      <vt:lpstr>Revenue Maximization by Geography: Focus marketing and customer retention efforts on cities and countries that generate the highest payments. Identify the top 5 cities and countries based on total customer payments. Allocate more marketing resources and promotional efforts to those areas to increase revenue. Additionally, offer personalized incentives to high-paying customers in these regions.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Sven Petke</dc:creator>
  <cp:lastModifiedBy>Sven Petke</cp:lastModifiedBy>
  <cp:revision>9</cp:revision>
  <dcterms:created xsi:type="dcterms:W3CDTF">2024-09-11T14:20:34Z</dcterms:created>
  <dcterms:modified xsi:type="dcterms:W3CDTF">2024-09-11T22:02:17Z</dcterms:modified>
</cp:coreProperties>
</file>