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8" r:id="rId3"/>
    <p:sldId id="257" r:id="rId4"/>
    <p:sldId id="259" r:id="rId5"/>
    <p:sldId id="260" r:id="rId6"/>
    <p:sldId id="261" r:id="rId7"/>
    <p:sldId id="262" r:id="rId8"/>
    <p:sldId id="263" r:id="rId9"/>
    <p:sldId id="264" r:id="rId10"/>
    <p:sldId id="265" r:id="rId11"/>
    <p:sldId id="285" r:id="rId12"/>
    <p:sldId id="286" r:id="rId13"/>
    <p:sldId id="268" r:id="rId14"/>
    <p:sldId id="287" r:id="rId15"/>
    <p:sldId id="274" r:id="rId16"/>
    <p:sldId id="272" r:id="rId17"/>
    <p:sldId id="277" r:id="rId18"/>
    <p:sldId id="269" r:id="rId19"/>
    <p:sldId id="280" r:id="rId20"/>
    <p:sldId id="281" r:id="rId21"/>
    <p:sldId id="273" r:id="rId22"/>
    <p:sldId id="292" r:id="rId23"/>
    <p:sldId id="279" r:id="rId24"/>
    <p:sldId id="284" r:id="rId25"/>
    <p:sldId id="290" r:id="rId26"/>
    <p:sldId id="289" r:id="rId27"/>
    <p:sldId id="291" r:id="rId28"/>
    <p:sldId id="27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51"/>
    <p:restoredTop sz="94514"/>
  </p:normalViewPr>
  <p:slideViewPr>
    <p:cSldViewPr snapToGrid="0" snapToObjects="1">
      <p:cViewPr varScale="1">
        <p:scale>
          <a:sx n="104" d="100"/>
          <a:sy n="104" d="100"/>
        </p:scale>
        <p:origin x="9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9B813C-1505-AF42-8F33-B63B902FA698}" type="datetimeFigureOut">
              <a:rPr lang="en-US" smtClean="0"/>
              <a:t>7/12/20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151E07-10EA-3C4F-96D5-854F65AB33A2}" type="slidenum">
              <a:rPr lang="en-US" smtClean="0"/>
              <a:t>‹#›</a:t>
            </a:fld>
            <a:endParaRPr lang="en-US"/>
          </a:p>
        </p:txBody>
      </p:sp>
    </p:spTree>
    <p:extLst>
      <p:ext uri="{BB962C8B-B14F-4D97-AF65-F5344CB8AC3E}">
        <p14:creationId xmlns:p14="http://schemas.microsoft.com/office/powerpoint/2010/main" val="3745582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7</a:t>
            </a:fld>
            <a:endParaRPr lang="en-US"/>
          </a:p>
        </p:txBody>
      </p:sp>
    </p:spTree>
    <p:extLst>
      <p:ext uri="{BB962C8B-B14F-4D97-AF65-F5344CB8AC3E}">
        <p14:creationId xmlns:p14="http://schemas.microsoft.com/office/powerpoint/2010/main" val="1236511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9</a:t>
            </a:fld>
            <a:endParaRPr lang="en-US"/>
          </a:p>
        </p:txBody>
      </p:sp>
    </p:spTree>
    <p:extLst>
      <p:ext uri="{BB962C8B-B14F-4D97-AF65-F5344CB8AC3E}">
        <p14:creationId xmlns:p14="http://schemas.microsoft.com/office/powerpoint/2010/main" val="2514899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13</a:t>
            </a:fld>
            <a:endParaRPr lang="en-US"/>
          </a:p>
        </p:txBody>
      </p:sp>
    </p:spTree>
    <p:extLst>
      <p:ext uri="{BB962C8B-B14F-4D97-AF65-F5344CB8AC3E}">
        <p14:creationId xmlns:p14="http://schemas.microsoft.com/office/powerpoint/2010/main" val="1062443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151E07-10EA-3C4F-96D5-854F65AB33A2}" type="slidenum">
              <a:rPr lang="en-US" smtClean="0"/>
              <a:t>14</a:t>
            </a:fld>
            <a:endParaRPr lang="en-US"/>
          </a:p>
        </p:txBody>
      </p:sp>
    </p:spTree>
    <p:extLst>
      <p:ext uri="{BB962C8B-B14F-4D97-AF65-F5344CB8AC3E}">
        <p14:creationId xmlns:p14="http://schemas.microsoft.com/office/powerpoint/2010/main" val="1298997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BD2F4-ADB2-7940-8C48-81A6ADD54D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E05F6C-FF39-C349-8AE6-2F7B5A5C4C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A4EC15-BB47-5C42-9CD7-9DFD10AC4327}"/>
              </a:ext>
            </a:extLst>
          </p:cNvPr>
          <p:cNvSpPr>
            <a:spLocks noGrp="1"/>
          </p:cNvSpPr>
          <p:nvPr>
            <p:ph type="dt" sz="half" idx="10"/>
          </p:nvPr>
        </p:nvSpPr>
        <p:spPr/>
        <p:txBody>
          <a:bodyPr/>
          <a:lstStyle/>
          <a:p>
            <a:fld id="{65C2829D-0F3A-D541-ADF3-F6FC21265909}" type="datetimeFigureOut">
              <a:rPr lang="en-US" smtClean="0"/>
              <a:t>7/12/20</a:t>
            </a:fld>
            <a:endParaRPr lang="en-US"/>
          </a:p>
        </p:txBody>
      </p:sp>
      <p:sp>
        <p:nvSpPr>
          <p:cNvPr id="5" name="Footer Placeholder 4">
            <a:extLst>
              <a:ext uri="{FF2B5EF4-FFF2-40B4-BE49-F238E27FC236}">
                <a16:creationId xmlns:a16="http://schemas.microsoft.com/office/drawing/2014/main" id="{905E65C8-4BDA-E742-81D9-83E5DBB1B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EDEE6-6536-EA40-B5A5-C8DFA5968694}"/>
              </a:ext>
            </a:extLst>
          </p:cNvPr>
          <p:cNvSpPr>
            <a:spLocks noGrp="1"/>
          </p:cNvSpPr>
          <p:nvPr>
            <p:ph type="sldNum" sz="quarter" idx="12"/>
          </p:nvPr>
        </p:nvSpPr>
        <p:spPr/>
        <p:txBody>
          <a:bodyPr/>
          <a:lstStyle/>
          <a:p>
            <a:fld id="{F4488A73-82FD-3248-98C3-2D3963F6AF79}" type="slidenum">
              <a:rPr lang="en-US" smtClean="0"/>
              <a:t>‹#›</a:t>
            </a:fld>
            <a:endParaRPr lang="en-US"/>
          </a:p>
        </p:txBody>
      </p:sp>
    </p:spTree>
    <p:extLst>
      <p:ext uri="{BB962C8B-B14F-4D97-AF65-F5344CB8AC3E}">
        <p14:creationId xmlns:p14="http://schemas.microsoft.com/office/powerpoint/2010/main" val="229491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3E0B1-AD4B-F84C-A2F4-4C2DC34D2D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11A34B-1697-3840-A0A3-5998BA926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536252-5372-4D47-B6DB-2E18BF4C457D}"/>
              </a:ext>
            </a:extLst>
          </p:cNvPr>
          <p:cNvSpPr>
            <a:spLocks noGrp="1"/>
          </p:cNvSpPr>
          <p:nvPr>
            <p:ph type="dt" sz="half" idx="10"/>
          </p:nvPr>
        </p:nvSpPr>
        <p:spPr/>
        <p:txBody>
          <a:bodyPr/>
          <a:lstStyle/>
          <a:p>
            <a:fld id="{65C2829D-0F3A-D541-ADF3-F6FC21265909}" type="datetimeFigureOut">
              <a:rPr lang="en-US" smtClean="0"/>
              <a:t>7/12/20</a:t>
            </a:fld>
            <a:endParaRPr lang="en-US"/>
          </a:p>
        </p:txBody>
      </p:sp>
      <p:sp>
        <p:nvSpPr>
          <p:cNvPr id="5" name="Footer Placeholder 4">
            <a:extLst>
              <a:ext uri="{FF2B5EF4-FFF2-40B4-BE49-F238E27FC236}">
                <a16:creationId xmlns:a16="http://schemas.microsoft.com/office/drawing/2014/main" id="{897A0345-FD4D-E341-A246-A317B1775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8B5B1-6192-C840-84D5-C358DBA7230C}"/>
              </a:ext>
            </a:extLst>
          </p:cNvPr>
          <p:cNvSpPr>
            <a:spLocks noGrp="1"/>
          </p:cNvSpPr>
          <p:nvPr>
            <p:ph type="sldNum" sz="quarter" idx="12"/>
          </p:nvPr>
        </p:nvSpPr>
        <p:spPr/>
        <p:txBody>
          <a:bodyPr/>
          <a:lstStyle/>
          <a:p>
            <a:fld id="{F4488A73-82FD-3248-98C3-2D3963F6AF79}" type="slidenum">
              <a:rPr lang="en-US" smtClean="0"/>
              <a:t>‹#›</a:t>
            </a:fld>
            <a:endParaRPr lang="en-US"/>
          </a:p>
        </p:txBody>
      </p:sp>
    </p:spTree>
    <p:extLst>
      <p:ext uri="{BB962C8B-B14F-4D97-AF65-F5344CB8AC3E}">
        <p14:creationId xmlns:p14="http://schemas.microsoft.com/office/powerpoint/2010/main" val="1625103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1DFF0-CBB0-374A-BFDA-D91CC40171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6A8E6F-2CA3-A34A-8A3B-DADE8DE05D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A11FE-7C49-3748-BE2F-3A92FDB3E291}"/>
              </a:ext>
            </a:extLst>
          </p:cNvPr>
          <p:cNvSpPr>
            <a:spLocks noGrp="1"/>
          </p:cNvSpPr>
          <p:nvPr>
            <p:ph type="dt" sz="half" idx="10"/>
          </p:nvPr>
        </p:nvSpPr>
        <p:spPr/>
        <p:txBody>
          <a:bodyPr/>
          <a:lstStyle/>
          <a:p>
            <a:fld id="{65C2829D-0F3A-D541-ADF3-F6FC21265909}" type="datetimeFigureOut">
              <a:rPr lang="en-US" smtClean="0"/>
              <a:t>7/12/20</a:t>
            </a:fld>
            <a:endParaRPr lang="en-US"/>
          </a:p>
        </p:txBody>
      </p:sp>
      <p:sp>
        <p:nvSpPr>
          <p:cNvPr id="5" name="Footer Placeholder 4">
            <a:extLst>
              <a:ext uri="{FF2B5EF4-FFF2-40B4-BE49-F238E27FC236}">
                <a16:creationId xmlns:a16="http://schemas.microsoft.com/office/drawing/2014/main" id="{9A350694-E2CB-5342-A618-A1B4CAC57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AC80A-6B5A-8244-9440-90DE705D3DDF}"/>
              </a:ext>
            </a:extLst>
          </p:cNvPr>
          <p:cNvSpPr>
            <a:spLocks noGrp="1"/>
          </p:cNvSpPr>
          <p:nvPr>
            <p:ph type="sldNum" sz="quarter" idx="12"/>
          </p:nvPr>
        </p:nvSpPr>
        <p:spPr/>
        <p:txBody>
          <a:bodyPr/>
          <a:lstStyle/>
          <a:p>
            <a:fld id="{F4488A73-82FD-3248-98C3-2D3963F6AF79}" type="slidenum">
              <a:rPr lang="en-US" smtClean="0"/>
              <a:t>‹#›</a:t>
            </a:fld>
            <a:endParaRPr lang="en-US"/>
          </a:p>
        </p:txBody>
      </p:sp>
    </p:spTree>
    <p:extLst>
      <p:ext uri="{BB962C8B-B14F-4D97-AF65-F5344CB8AC3E}">
        <p14:creationId xmlns:p14="http://schemas.microsoft.com/office/powerpoint/2010/main" val="3135735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6ED5-09E4-E544-812D-1C903ED9D9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9370AE-24DB-3E4D-BA36-5AA7EA1A0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45543-6A14-4044-92C1-18C111A18667}"/>
              </a:ext>
            </a:extLst>
          </p:cNvPr>
          <p:cNvSpPr>
            <a:spLocks noGrp="1"/>
          </p:cNvSpPr>
          <p:nvPr>
            <p:ph type="dt" sz="half" idx="10"/>
          </p:nvPr>
        </p:nvSpPr>
        <p:spPr/>
        <p:txBody>
          <a:bodyPr/>
          <a:lstStyle/>
          <a:p>
            <a:fld id="{65C2829D-0F3A-D541-ADF3-F6FC21265909}" type="datetimeFigureOut">
              <a:rPr lang="en-US" smtClean="0"/>
              <a:t>7/12/20</a:t>
            </a:fld>
            <a:endParaRPr lang="en-US"/>
          </a:p>
        </p:txBody>
      </p:sp>
      <p:sp>
        <p:nvSpPr>
          <p:cNvPr id="5" name="Footer Placeholder 4">
            <a:extLst>
              <a:ext uri="{FF2B5EF4-FFF2-40B4-BE49-F238E27FC236}">
                <a16:creationId xmlns:a16="http://schemas.microsoft.com/office/drawing/2014/main" id="{D05D764C-6994-C349-8D4E-B25F1B049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CBFE8-6EE4-5645-AB98-63B0F6B781EE}"/>
              </a:ext>
            </a:extLst>
          </p:cNvPr>
          <p:cNvSpPr>
            <a:spLocks noGrp="1"/>
          </p:cNvSpPr>
          <p:nvPr>
            <p:ph type="sldNum" sz="quarter" idx="12"/>
          </p:nvPr>
        </p:nvSpPr>
        <p:spPr/>
        <p:txBody>
          <a:bodyPr/>
          <a:lstStyle/>
          <a:p>
            <a:fld id="{F4488A73-82FD-3248-98C3-2D3963F6AF79}" type="slidenum">
              <a:rPr lang="en-US" smtClean="0"/>
              <a:t>‹#›</a:t>
            </a:fld>
            <a:endParaRPr lang="en-US"/>
          </a:p>
        </p:txBody>
      </p:sp>
    </p:spTree>
    <p:extLst>
      <p:ext uri="{BB962C8B-B14F-4D97-AF65-F5344CB8AC3E}">
        <p14:creationId xmlns:p14="http://schemas.microsoft.com/office/powerpoint/2010/main" val="733715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7E64-B912-0948-AE11-CFD2FD134D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2EF730-37DE-C249-A8FB-AC6885CFD3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FCA701-F228-E846-8E42-633529C24AEE}"/>
              </a:ext>
            </a:extLst>
          </p:cNvPr>
          <p:cNvSpPr>
            <a:spLocks noGrp="1"/>
          </p:cNvSpPr>
          <p:nvPr>
            <p:ph type="dt" sz="half" idx="10"/>
          </p:nvPr>
        </p:nvSpPr>
        <p:spPr/>
        <p:txBody>
          <a:bodyPr/>
          <a:lstStyle/>
          <a:p>
            <a:fld id="{65C2829D-0F3A-D541-ADF3-F6FC21265909}" type="datetimeFigureOut">
              <a:rPr lang="en-US" smtClean="0"/>
              <a:t>7/12/20</a:t>
            </a:fld>
            <a:endParaRPr lang="en-US"/>
          </a:p>
        </p:txBody>
      </p:sp>
      <p:sp>
        <p:nvSpPr>
          <p:cNvPr id="5" name="Footer Placeholder 4">
            <a:extLst>
              <a:ext uri="{FF2B5EF4-FFF2-40B4-BE49-F238E27FC236}">
                <a16:creationId xmlns:a16="http://schemas.microsoft.com/office/drawing/2014/main" id="{34AB55C3-22AD-B046-B106-98FD57DC1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3B019-6F5B-2B4B-862C-D256372CD527}"/>
              </a:ext>
            </a:extLst>
          </p:cNvPr>
          <p:cNvSpPr>
            <a:spLocks noGrp="1"/>
          </p:cNvSpPr>
          <p:nvPr>
            <p:ph type="sldNum" sz="quarter" idx="12"/>
          </p:nvPr>
        </p:nvSpPr>
        <p:spPr/>
        <p:txBody>
          <a:bodyPr/>
          <a:lstStyle/>
          <a:p>
            <a:fld id="{F4488A73-82FD-3248-98C3-2D3963F6AF79}" type="slidenum">
              <a:rPr lang="en-US" smtClean="0"/>
              <a:t>‹#›</a:t>
            </a:fld>
            <a:endParaRPr lang="en-US"/>
          </a:p>
        </p:txBody>
      </p:sp>
    </p:spTree>
    <p:extLst>
      <p:ext uri="{BB962C8B-B14F-4D97-AF65-F5344CB8AC3E}">
        <p14:creationId xmlns:p14="http://schemas.microsoft.com/office/powerpoint/2010/main" val="3287308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6433-94F5-9B48-88B3-C6C3A42B7C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1225F4-CA7E-B347-A1D8-264D75AA99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C8E893-4C30-5149-ABB3-B192CD0E83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C6A5DB-9367-F646-882D-87AB01320C0D}"/>
              </a:ext>
            </a:extLst>
          </p:cNvPr>
          <p:cNvSpPr>
            <a:spLocks noGrp="1"/>
          </p:cNvSpPr>
          <p:nvPr>
            <p:ph type="dt" sz="half" idx="10"/>
          </p:nvPr>
        </p:nvSpPr>
        <p:spPr/>
        <p:txBody>
          <a:bodyPr/>
          <a:lstStyle/>
          <a:p>
            <a:fld id="{65C2829D-0F3A-D541-ADF3-F6FC21265909}" type="datetimeFigureOut">
              <a:rPr lang="en-US" smtClean="0"/>
              <a:t>7/12/20</a:t>
            </a:fld>
            <a:endParaRPr lang="en-US"/>
          </a:p>
        </p:txBody>
      </p:sp>
      <p:sp>
        <p:nvSpPr>
          <p:cNvPr id="6" name="Footer Placeholder 5">
            <a:extLst>
              <a:ext uri="{FF2B5EF4-FFF2-40B4-BE49-F238E27FC236}">
                <a16:creationId xmlns:a16="http://schemas.microsoft.com/office/drawing/2014/main" id="{AD50D731-6B73-D544-A3EB-1E8F9698F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065A68-6F3A-F445-905B-E4F5423D8D32}"/>
              </a:ext>
            </a:extLst>
          </p:cNvPr>
          <p:cNvSpPr>
            <a:spLocks noGrp="1"/>
          </p:cNvSpPr>
          <p:nvPr>
            <p:ph type="sldNum" sz="quarter" idx="12"/>
          </p:nvPr>
        </p:nvSpPr>
        <p:spPr/>
        <p:txBody>
          <a:bodyPr/>
          <a:lstStyle/>
          <a:p>
            <a:fld id="{F4488A73-82FD-3248-98C3-2D3963F6AF79}" type="slidenum">
              <a:rPr lang="en-US" smtClean="0"/>
              <a:t>‹#›</a:t>
            </a:fld>
            <a:endParaRPr lang="en-US"/>
          </a:p>
        </p:txBody>
      </p:sp>
    </p:spTree>
    <p:extLst>
      <p:ext uri="{BB962C8B-B14F-4D97-AF65-F5344CB8AC3E}">
        <p14:creationId xmlns:p14="http://schemas.microsoft.com/office/powerpoint/2010/main" val="1135260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C1120-CD2C-E246-A884-F7F05A661B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F34421-6F07-F74E-9114-4DCEC80E0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917290-A86C-4048-87CF-70535C6DA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4B3251-0177-DC48-823B-42177F076B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4EB699-8EAF-8B4F-A792-75B6402F19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C54AAC-2E80-D04B-B8C9-FF8E67434959}"/>
              </a:ext>
            </a:extLst>
          </p:cNvPr>
          <p:cNvSpPr>
            <a:spLocks noGrp="1"/>
          </p:cNvSpPr>
          <p:nvPr>
            <p:ph type="dt" sz="half" idx="10"/>
          </p:nvPr>
        </p:nvSpPr>
        <p:spPr/>
        <p:txBody>
          <a:bodyPr/>
          <a:lstStyle/>
          <a:p>
            <a:fld id="{65C2829D-0F3A-D541-ADF3-F6FC21265909}" type="datetimeFigureOut">
              <a:rPr lang="en-US" smtClean="0"/>
              <a:t>7/12/20</a:t>
            </a:fld>
            <a:endParaRPr lang="en-US"/>
          </a:p>
        </p:txBody>
      </p:sp>
      <p:sp>
        <p:nvSpPr>
          <p:cNvPr id="8" name="Footer Placeholder 7">
            <a:extLst>
              <a:ext uri="{FF2B5EF4-FFF2-40B4-BE49-F238E27FC236}">
                <a16:creationId xmlns:a16="http://schemas.microsoft.com/office/drawing/2014/main" id="{1AE17620-922D-6D46-86B0-E4FAC77270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17BB9D-37C8-0642-A6DC-DCA6704F636F}"/>
              </a:ext>
            </a:extLst>
          </p:cNvPr>
          <p:cNvSpPr>
            <a:spLocks noGrp="1"/>
          </p:cNvSpPr>
          <p:nvPr>
            <p:ph type="sldNum" sz="quarter" idx="12"/>
          </p:nvPr>
        </p:nvSpPr>
        <p:spPr/>
        <p:txBody>
          <a:bodyPr/>
          <a:lstStyle/>
          <a:p>
            <a:fld id="{F4488A73-82FD-3248-98C3-2D3963F6AF79}" type="slidenum">
              <a:rPr lang="en-US" smtClean="0"/>
              <a:t>‹#›</a:t>
            </a:fld>
            <a:endParaRPr lang="en-US"/>
          </a:p>
        </p:txBody>
      </p:sp>
    </p:spTree>
    <p:extLst>
      <p:ext uri="{BB962C8B-B14F-4D97-AF65-F5344CB8AC3E}">
        <p14:creationId xmlns:p14="http://schemas.microsoft.com/office/powerpoint/2010/main" val="1640636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8D8E9-074C-8248-B84B-D362D55407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8570A3-9929-7740-9026-900BC9BD44EE}"/>
              </a:ext>
            </a:extLst>
          </p:cNvPr>
          <p:cNvSpPr>
            <a:spLocks noGrp="1"/>
          </p:cNvSpPr>
          <p:nvPr>
            <p:ph type="dt" sz="half" idx="10"/>
          </p:nvPr>
        </p:nvSpPr>
        <p:spPr/>
        <p:txBody>
          <a:bodyPr/>
          <a:lstStyle/>
          <a:p>
            <a:fld id="{65C2829D-0F3A-D541-ADF3-F6FC21265909}" type="datetimeFigureOut">
              <a:rPr lang="en-US" smtClean="0"/>
              <a:t>7/12/20</a:t>
            </a:fld>
            <a:endParaRPr lang="en-US"/>
          </a:p>
        </p:txBody>
      </p:sp>
      <p:sp>
        <p:nvSpPr>
          <p:cNvPr id="4" name="Footer Placeholder 3">
            <a:extLst>
              <a:ext uri="{FF2B5EF4-FFF2-40B4-BE49-F238E27FC236}">
                <a16:creationId xmlns:a16="http://schemas.microsoft.com/office/drawing/2014/main" id="{3CC9A7DD-FA65-5946-89EB-54E2872211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845527-E14F-C941-835D-60E352DA6E19}"/>
              </a:ext>
            </a:extLst>
          </p:cNvPr>
          <p:cNvSpPr>
            <a:spLocks noGrp="1"/>
          </p:cNvSpPr>
          <p:nvPr>
            <p:ph type="sldNum" sz="quarter" idx="12"/>
          </p:nvPr>
        </p:nvSpPr>
        <p:spPr/>
        <p:txBody>
          <a:bodyPr/>
          <a:lstStyle/>
          <a:p>
            <a:fld id="{F4488A73-82FD-3248-98C3-2D3963F6AF79}" type="slidenum">
              <a:rPr lang="en-US" smtClean="0"/>
              <a:t>‹#›</a:t>
            </a:fld>
            <a:endParaRPr lang="en-US"/>
          </a:p>
        </p:txBody>
      </p:sp>
    </p:spTree>
    <p:extLst>
      <p:ext uri="{BB962C8B-B14F-4D97-AF65-F5344CB8AC3E}">
        <p14:creationId xmlns:p14="http://schemas.microsoft.com/office/powerpoint/2010/main" val="298878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F4A265-EB16-434A-99DD-4D8F355FE4E4}"/>
              </a:ext>
            </a:extLst>
          </p:cNvPr>
          <p:cNvSpPr>
            <a:spLocks noGrp="1"/>
          </p:cNvSpPr>
          <p:nvPr>
            <p:ph type="dt" sz="half" idx="10"/>
          </p:nvPr>
        </p:nvSpPr>
        <p:spPr/>
        <p:txBody>
          <a:bodyPr/>
          <a:lstStyle/>
          <a:p>
            <a:fld id="{65C2829D-0F3A-D541-ADF3-F6FC21265909}" type="datetimeFigureOut">
              <a:rPr lang="en-US" smtClean="0"/>
              <a:t>7/12/20</a:t>
            </a:fld>
            <a:endParaRPr lang="en-US"/>
          </a:p>
        </p:txBody>
      </p:sp>
      <p:sp>
        <p:nvSpPr>
          <p:cNvPr id="3" name="Footer Placeholder 2">
            <a:extLst>
              <a:ext uri="{FF2B5EF4-FFF2-40B4-BE49-F238E27FC236}">
                <a16:creationId xmlns:a16="http://schemas.microsoft.com/office/drawing/2014/main" id="{86652724-4B77-FD41-8D49-48045EBF91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057259-670B-E849-A698-E41ACD005B33}"/>
              </a:ext>
            </a:extLst>
          </p:cNvPr>
          <p:cNvSpPr>
            <a:spLocks noGrp="1"/>
          </p:cNvSpPr>
          <p:nvPr>
            <p:ph type="sldNum" sz="quarter" idx="12"/>
          </p:nvPr>
        </p:nvSpPr>
        <p:spPr/>
        <p:txBody>
          <a:bodyPr/>
          <a:lstStyle/>
          <a:p>
            <a:fld id="{F4488A73-82FD-3248-98C3-2D3963F6AF79}" type="slidenum">
              <a:rPr lang="en-US" smtClean="0"/>
              <a:t>‹#›</a:t>
            </a:fld>
            <a:endParaRPr lang="en-US"/>
          </a:p>
        </p:txBody>
      </p:sp>
    </p:spTree>
    <p:extLst>
      <p:ext uri="{BB962C8B-B14F-4D97-AF65-F5344CB8AC3E}">
        <p14:creationId xmlns:p14="http://schemas.microsoft.com/office/powerpoint/2010/main" val="2013252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632EA-7B22-2C4B-B464-4BCF3800E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174914-900E-CB4B-8BD5-13C7D445E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F3BCAA-34AD-624F-8098-DD0BB005E5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908D6C-118E-9044-AD57-E6585ACF9BEB}"/>
              </a:ext>
            </a:extLst>
          </p:cNvPr>
          <p:cNvSpPr>
            <a:spLocks noGrp="1"/>
          </p:cNvSpPr>
          <p:nvPr>
            <p:ph type="dt" sz="half" idx="10"/>
          </p:nvPr>
        </p:nvSpPr>
        <p:spPr/>
        <p:txBody>
          <a:bodyPr/>
          <a:lstStyle/>
          <a:p>
            <a:fld id="{65C2829D-0F3A-D541-ADF3-F6FC21265909}" type="datetimeFigureOut">
              <a:rPr lang="en-US" smtClean="0"/>
              <a:t>7/12/20</a:t>
            </a:fld>
            <a:endParaRPr lang="en-US"/>
          </a:p>
        </p:txBody>
      </p:sp>
      <p:sp>
        <p:nvSpPr>
          <p:cNvPr id="6" name="Footer Placeholder 5">
            <a:extLst>
              <a:ext uri="{FF2B5EF4-FFF2-40B4-BE49-F238E27FC236}">
                <a16:creationId xmlns:a16="http://schemas.microsoft.com/office/drawing/2014/main" id="{5C385E30-031A-944B-A8B2-6BDCFBA837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C11816-2419-CC4B-B107-9061A0E9F30E}"/>
              </a:ext>
            </a:extLst>
          </p:cNvPr>
          <p:cNvSpPr>
            <a:spLocks noGrp="1"/>
          </p:cNvSpPr>
          <p:nvPr>
            <p:ph type="sldNum" sz="quarter" idx="12"/>
          </p:nvPr>
        </p:nvSpPr>
        <p:spPr/>
        <p:txBody>
          <a:bodyPr/>
          <a:lstStyle/>
          <a:p>
            <a:fld id="{F4488A73-82FD-3248-98C3-2D3963F6AF79}" type="slidenum">
              <a:rPr lang="en-US" smtClean="0"/>
              <a:t>‹#›</a:t>
            </a:fld>
            <a:endParaRPr lang="en-US"/>
          </a:p>
        </p:txBody>
      </p:sp>
    </p:spTree>
    <p:extLst>
      <p:ext uri="{BB962C8B-B14F-4D97-AF65-F5344CB8AC3E}">
        <p14:creationId xmlns:p14="http://schemas.microsoft.com/office/powerpoint/2010/main" val="3806477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1288-04A8-D142-9E71-295C8CCD4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3310B1-DAE9-B549-B2E9-C8A51FDD96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B13D2D-0B3D-6548-9E1E-4FB5C0FF6E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6B371-E971-CE46-8BBF-C159693A5B84}"/>
              </a:ext>
            </a:extLst>
          </p:cNvPr>
          <p:cNvSpPr>
            <a:spLocks noGrp="1"/>
          </p:cNvSpPr>
          <p:nvPr>
            <p:ph type="dt" sz="half" idx="10"/>
          </p:nvPr>
        </p:nvSpPr>
        <p:spPr/>
        <p:txBody>
          <a:bodyPr/>
          <a:lstStyle/>
          <a:p>
            <a:fld id="{65C2829D-0F3A-D541-ADF3-F6FC21265909}" type="datetimeFigureOut">
              <a:rPr lang="en-US" smtClean="0"/>
              <a:t>7/12/20</a:t>
            </a:fld>
            <a:endParaRPr lang="en-US"/>
          </a:p>
        </p:txBody>
      </p:sp>
      <p:sp>
        <p:nvSpPr>
          <p:cNvPr id="6" name="Footer Placeholder 5">
            <a:extLst>
              <a:ext uri="{FF2B5EF4-FFF2-40B4-BE49-F238E27FC236}">
                <a16:creationId xmlns:a16="http://schemas.microsoft.com/office/drawing/2014/main" id="{810C0F3D-1305-5E40-8C2D-B3E98BA8F8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4CB493-8028-1941-B59F-368853D5441A}"/>
              </a:ext>
            </a:extLst>
          </p:cNvPr>
          <p:cNvSpPr>
            <a:spLocks noGrp="1"/>
          </p:cNvSpPr>
          <p:nvPr>
            <p:ph type="sldNum" sz="quarter" idx="12"/>
          </p:nvPr>
        </p:nvSpPr>
        <p:spPr/>
        <p:txBody>
          <a:bodyPr/>
          <a:lstStyle/>
          <a:p>
            <a:fld id="{F4488A73-82FD-3248-98C3-2D3963F6AF79}" type="slidenum">
              <a:rPr lang="en-US" smtClean="0"/>
              <a:t>‹#›</a:t>
            </a:fld>
            <a:endParaRPr lang="en-US"/>
          </a:p>
        </p:txBody>
      </p:sp>
    </p:spTree>
    <p:extLst>
      <p:ext uri="{BB962C8B-B14F-4D97-AF65-F5344CB8AC3E}">
        <p14:creationId xmlns:p14="http://schemas.microsoft.com/office/powerpoint/2010/main" val="27354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99CDE5-21F9-D241-B32C-AA4467593E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03A8D6-1075-E841-AC38-48A8CA62C0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2584DE8-BBC8-974D-8DEB-21414866E4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C2829D-0F3A-D541-ADF3-F6FC21265909}" type="datetimeFigureOut">
              <a:rPr lang="en-US" smtClean="0"/>
              <a:t>7/12/20</a:t>
            </a:fld>
            <a:endParaRPr lang="en-US"/>
          </a:p>
        </p:txBody>
      </p:sp>
      <p:sp>
        <p:nvSpPr>
          <p:cNvPr id="5" name="Footer Placeholder 4">
            <a:extLst>
              <a:ext uri="{FF2B5EF4-FFF2-40B4-BE49-F238E27FC236}">
                <a16:creationId xmlns:a16="http://schemas.microsoft.com/office/drawing/2014/main" id="{440F2A78-D2EA-D548-8010-5B628A7A71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7B4509-F067-354E-9184-893C849210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88A73-82FD-3248-98C3-2D3963F6AF79}" type="slidenum">
              <a:rPr lang="en-US" smtClean="0"/>
              <a:t>‹#›</a:t>
            </a:fld>
            <a:endParaRPr lang="en-US"/>
          </a:p>
        </p:txBody>
      </p:sp>
    </p:spTree>
    <p:extLst>
      <p:ext uri="{BB962C8B-B14F-4D97-AF65-F5344CB8AC3E}">
        <p14:creationId xmlns:p14="http://schemas.microsoft.com/office/powerpoint/2010/main" val="2265924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www.genomenon.com/codon-char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nature.com/articles/s41467-019-08822-w" TargetMode="External"/><Relationship Id="rId2" Type="http://schemas.openxmlformats.org/officeDocument/2006/relationships/hyperlink" Target="https://doi.org/10.1093/molbev/msj021" TargetMode="External"/><Relationship Id="rId1" Type="http://schemas.openxmlformats.org/officeDocument/2006/relationships/slideLayout" Target="../slideLayouts/slideLayout2.xml"/><Relationship Id="rId6" Type="http://schemas.openxmlformats.org/officeDocument/2006/relationships/hyperlink" Target="https://www.nature.com/articles/nature19790" TargetMode="External"/><Relationship Id="rId5" Type="http://schemas.openxmlformats.org/officeDocument/2006/relationships/hyperlink" Target="https://academic.oup.com/mbe/article/32/7/1895/1016979" TargetMode="External"/><Relationship Id="rId4" Type="http://schemas.openxmlformats.org/officeDocument/2006/relationships/hyperlink" Target="https://academic.oup.com/mbe/article/32/11/2986/98126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345D6-2ABF-5F4A-86BA-016E11D4A46F}"/>
              </a:ext>
            </a:extLst>
          </p:cNvPr>
          <p:cNvSpPr>
            <a:spLocks noGrp="1"/>
          </p:cNvSpPr>
          <p:nvPr>
            <p:ph type="ctrTitle"/>
          </p:nvPr>
        </p:nvSpPr>
        <p:spPr/>
        <p:txBody>
          <a:bodyPr>
            <a:normAutofit/>
          </a:bodyPr>
          <a:lstStyle/>
          <a:p>
            <a:r>
              <a:rPr lang="en-US" dirty="0"/>
              <a:t>Tracking the evolution of pathogens over time</a:t>
            </a:r>
          </a:p>
        </p:txBody>
      </p:sp>
      <p:sp>
        <p:nvSpPr>
          <p:cNvPr id="3" name="Subtitle 2">
            <a:extLst>
              <a:ext uri="{FF2B5EF4-FFF2-40B4-BE49-F238E27FC236}">
                <a16:creationId xmlns:a16="http://schemas.microsoft.com/office/drawing/2014/main" id="{E36B451F-7E1A-604E-8569-A65F7995F7BD}"/>
              </a:ext>
            </a:extLst>
          </p:cNvPr>
          <p:cNvSpPr>
            <a:spLocks noGrp="1"/>
          </p:cNvSpPr>
          <p:nvPr>
            <p:ph type="subTitle" idx="1"/>
          </p:nvPr>
        </p:nvSpPr>
        <p:spPr/>
        <p:txBody>
          <a:bodyPr/>
          <a:lstStyle/>
          <a:p>
            <a:r>
              <a:rPr lang="en-US" dirty="0"/>
              <a:t>Site and clock models in phylogenetics</a:t>
            </a:r>
          </a:p>
        </p:txBody>
      </p:sp>
    </p:spTree>
    <p:extLst>
      <p:ext uri="{BB962C8B-B14F-4D97-AF65-F5344CB8AC3E}">
        <p14:creationId xmlns:p14="http://schemas.microsoft.com/office/powerpoint/2010/main" val="3065312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51FC-B116-5340-A83A-9EAF5F49C7A4}"/>
              </a:ext>
            </a:extLst>
          </p:cNvPr>
          <p:cNvSpPr>
            <a:spLocks noGrp="1"/>
          </p:cNvSpPr>
          <p:nvPr>
            <p:ph type="title"/>
          </p:nvPr>
        </p:nvSpPr>
        <p:spPr/>
        <p:txBody>
          <a:bodyPr>
            <a:normAutofit/>
          </a:bodyPr>
          <a:lstStyle/>
          <a:p>
            <a:r>
              <a:rPr lang="en-US" dirty="0"/>
              <a:t>Some site in the alignment might be more flexible and therefore evolve less quickly.</a:t>
            </a:r>
          </a:p>
        </p:txBody>
      </p:sp>
      <p:sp>
        <p:nvSpPr>
          <p:cNvPr id="41" name="TextBox 40">
            <a:extLst>
              <a:ext uri="{FF2B5EF4-FFF2-40B4-BE49-F238E27FC236}">
                <a16:creationId xmlns:a16="http://schemas.microsoft.com/office/drawing/2014/main" id="{F147AF24-C702-104B-BE86-DC104FA413EB}"/>
              </a:ext>
            </a:extLst>
          </p:cNvPr>
          <p:cNvSpPr txBox="1"/>
          <p:nvPr/>
        </p:nvSpPr>
        <p:spPr>
          <a:xfrm>
            <a:off x="9036424" y="6488668"/>
            <a:ext cx="3155576" cy="369332"/>
          </a:xfrm>
          <a:prstGeom prst="rect">
            <a:avLst/>
          </a:prstGeom>
          <a:noFill/>
        </p:spPr>
        <p:txBody>
          <a:bodyPr wrap="square" rtlCol="0">
            <a:spAutoFit/>
          </a:bodyPr>
          <a:lstStyle/>
          <a:p>
            <a:r>
              <a:rPr lang="en-US" dirty="0"/>
              <a:t>(slide from Sebastian Duchene)</a:t>
            </a:r>
          </a:p>
        </p:txBody>
      </p:sp>
      <p:sp>
        <p:nvSpPr>
          <p:cNvPr id="42" name="TextBox 42">
            <a:extLst>
              <a:ext uri="{FF2B5EF4-FFF2-40B4-BE49-F238E27FC236}">
                <a16:creationId xmlns:a16="http://schemas.microsoft.com/office/drawing/2014/main" id="{AB6004B9-AADA-E24E-B66F-5AE545D8B602}"/>
              </a:ext>
            </a:extLst>
          </p:cNvPr>
          <p:cNvSpPr txBox="1">
            <a:spLocks noChangeArrowheads="1"/>
          </p:cNvSpPr>
          <p:nvPr/>
        </p:nvSpPr>
        <p:spPr bwMode="auto">
          <a:xfrm>
            <a:off x="1976719" y="5154097"/>
            <a:ext cx="79422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3600">
                <a:solidFill>
                  <a:srgbClr val="FF0000"/>
                </a:solidFill>
                <a:latin typeface="Courier" pitchFamily="2" charset="0"/>
              </a:rPr>
              <a:t>A</a:t>
            </a:r>
            <a:r>
              <a:rPr lang="en-US" altLang="en-US" sz="3600">
                <a:solidFill>
                  <a:srgbClr val="4BC01E"/>
                </a:solidFill>
                <a:latin typeface="Courier" pitchFamily="2" charset="0"/>
              </a:rPr>
              <a:t>T</a:t>
            </a:r>
            <a:r>
              <a:rPr lang="en-US" altLang="en-US" sz="3600">
                <a:solidFill>
                  <a:srgbClr val="FF0000"/>
                </a:solidFill>
                <a:latin typeface="Courier" pitchFamily="2" charset="0"/>
              </a:rPr>
              <a:t>A</a:t>
            </a:r>
            <a:r>
              <a:rPr lang="en-US" altLang="en-US" sz="3600">
                <a:solidFill>
                  <a:srgbClr val="4BC01E"/>
                </a:solidFill>
                <a:latin typeface="Courier" pitchFamily="2" charset="0"/>
              </a:rPr>
              <a:t>T</a:t>
            </a:r>
            <a:r>
              <a:rPr lang="en-US" altLang="en-US" sz="3600">
                <a:solidFill>
                  <a:srgbClr val="FFCC66"/>
                </a:solidFill>
                <a:latin typeface="Courier" pitchFamily="2" charset="0"/>
              </a:rPr>
              <a:t>G</a:t>
            </a:r>
            <a:r>
              <a:rPr lang="en-US" altLang="en-US" sz="3600">
                <a:solidFill>
                  <a:srgbClr val="4BC01E"/>
                </a:solidFill>
                <a:latin typeface="Courier" pitchFamily="2" charset="0"/>
              </a:rPr>
              <a:t>T</a:t>
            </a:r>
            <a:r>
              <a:rPr lang="en-US" altLang="en-US" sz="3600">
                <a:solidFill>
                  <a:srgbClr val="FFCC66"/>
                </a:solidFill>
                <a:latin typeface="Courier" pitchFamily="2" charset="0"/>
              </a:rPr>
              <a:t>GG</a:t>
            </a:r>
            <a:r>
              <a:rPr lang="en-US" altLang="en-US" sz="3600">
                <a:solidFill>
                  <a:srgbClr val="0000FF"/>
                </a:solidFill>
                <a:latin typeface="Courier" pitchFamily="2" charset="0"/>
              </a:rPr>
              <a:t>C</a:t>
            </a:r>
            <a:r>
              <a:rPr lang="en-US" altLang="en-US" sz="3600">
                <a:solidFill>
                  <a:srgbClr val="FF0000"/>
                </a:solidFill>
                <a:latin typeface="Courier" pitchFamily="2" charset="0"/>
              </a:rPr>
              <a:t>A</a:t>
            </a:r>
            <a:r>
              <a:rPr lang="en-US" altLang="en-US" sz="3600">
                <a:solidFill>
                  <a:srgbClr val="FFCC66"/>
                </a:solidFill>
                <a:latin typeface="Courier" pitchFamily="2" charset="0"/>
              </a:rPr>
              <a:t>G</a:t>
            </a:r>
            <a:r>
              <a:rPr lang="en-US" altLang="en-US" sz="3600">
                <a:solidFill>
                  <a:srgbClr val="0000FF"/>
                </a:solidFill>
                <a:latin typeface="Courier" pitchFamily="2" charset="0"/>
              </a:rPr>
              <a:t>CC</a:t>
            </a:r>
            <a:r>
              <a:rPr lang="en-US" altLang="en-US" sz="3600">
                <a:solidFill>
                  <a:srgbClr val="FF0000"/>
                </a:solidFill>
                <a:latin typeface="Courier" pitchFamily="2" charset="0"/>
              </a:rPr>
              <a:t>A</a:t>
            </a:r>
            <a:r>
              <a:rPr lang="en-US" altLang="en-US" sz="3600">
                <a:solidFill>
                  <a:srgbClr val="FFCC66"/>
                </a:solidFill>
                <a:latin typeface="Courier" pitchFamily="2" charset="0"/>
              </a:rPr>
              <a:t>G</a:t>
            </a:r>
            <a:r>
              <a:rPr lang="en-US" altLang="en-US" sz="3600">
                <a:solidFill>
                  <a:srgbClr val="0000FF"/>
                </a:solidFill>
                <a:latin typeface="Courier" pitchFamily="2" charset="0"/>
              </a:rPr>
              <a:t>CCC</a:t>
            </a:r>
            <a:r>
              <a:rPr lang="en-US" altLang="en-US" sz="3600">
                <a:solidFill>
                  <a:srgbClr val="FF0000"/>
                </a:solidFill>
                <a:latin typeface="Courier" pitchFamily="2" charset="0"/>
              </a:rPr>
              <a:t>A</a:t>
            </a:r>
            <a:r>
              <a:rPr lang="en-US" altLang="en-US" sz="3600">
                <a:solidFill>
                  <a:srgbClr val="4BC01E"/>
                </a:solidFill>
                <a:latin typeface="Courier" pitchFamily="2" charset="0"/>
              </a:rPr>
              <a:t>T</a:t>
            </a:r>
            <a:r>
              <a:rPr lang="en-US" altLang="en-US" sz="3600">
                <a:solidFill>
                  <a:srgbClr val="FFCC66"/>
                </a:solidFill>
                <a:latin typeface="Courier" pitchFamily="2" charset="0"/>
              </a:rPr>
              <a:t>G</a:t>
            </a:r>
            <a:r>
              <a:rPr lang="en-US" altLang="en-US" sz="3600">
                <a:solidFill>
                  <a:srgbClr val="0000FF"/>
                </a:solidFill>
                <a:latin typeface="Courier" pitchFamily="2" charset="0"/>
              </a:rPr>
              <a:t>C</a:t>
            </a:r>
            <a:r>
              <a:rPr lang="en-US" altLang="en-US" sz="3600">
                <a:solidFill>
                  <a:srgbClr val="FF0000"/>
                </a:solidFill>
                <a:latin typeface="Courier" pitchFamily="2" charset="0"/>
              </a:rPr>
              <a:t>A</a:t>
            </a:r>
            <a:r>
              <a:rPr lang="en-US" altLang="en-US" sz="3600">
                <a:solidFill>
                  <a:srgbClr val="4BC01E"/>
                </a:solidFill>
                <a:latin typeface="Courier" pitchFamily="2" charset="0"/>
              </a:rPr>
              <a:t>T</a:t>
            </a:r>
            <a:r>
              <a:rPr lang="en-US" altLang="en-US" sz="3600">
                <a:solidFill>
                  <a:srgbClr val="FF0000"/>
                </a:solidFill>
                <a:latin typeface="Courier" pitchFamily="2" charset="0"/>
              </a:rPr>
              <a:t>A</a:t>
            </a:r>
            <a:r>
              <a:rPr lang="en-US" altLang="en-US" sz="3600">
                <a:solidFill>
                  <a:srgbClr val="FFCC66"/>
                </a:solidFill>
                <a:latin typeface="Courier" pitchFamily="2" charset="0"/>
              </a:rPr>
              <a:t>GG</a:t>
            </a:r>
            <a:r>
              <a:rPr lang="en-US" altLang="en-US" sz="3600">
                <a:solidFill>
                  <a:srgbClr val="4BC01E"/>
                </a:solidFill>
                <a:latin typeface="Courier" pitchFamily="2" charset="0"/>
              </a:rPr>
              <a:t>T</a:t>
            </a:r>
          </a:p>
        </p:txBody>
      </p:sp>
      <p:sp>
        <p:nvSpPr>
          <p:cNvPr id="43" name="TextBox 51">
            <a:extLst>
              <a:ext uri="{FF2B5EF4-FFF2-40B4-BE49-F238E27FC236}">
                <a16:creationId xmlns:a16="http://schemas.microsoft.com/office/drawing/2014/main" id="{59B4636B-E7CD-274C-AC04-4F52087C6353}"/>
              </a:ext>
            </a:extLst>
          </p:cNvPr>
          <p:cNvSpPr txBox="1">
            <a:spLocks noChangeArrowheads="1"/>
          </p:cNvSpPr>
          <p:nvPr/>
        </p:nvSpPr>
        <p:spPr bwMode="auto">
          <a:xfrm>
            <a:off x="1976719" y="3477697"/>
            <a:ext cx="79422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3600">
                <a:solidFill>
                  <a:srgbClr val="0000FF"/>
                </a:solidFill>
                <a:latin typeface="Courier" pitchFamily="2" charset="0"/>
              </a:rPr>
              <a:t>C</a:t>
            </a:r>
            <a:r>
              <a:rPr lang="en-US" altLang="en-US" sz="3600">
                <a:solidFill>
                  <a:srgbClr val="4BC01E"/>
                </a:solidFill>
                <a:latin typeface="Courier" pitchFamily="2" charset="0"/>
              </a:rPr>
              <a:t>T</a:t>
            </a:r>
            <a:r>
              <a:rPr lang="en-US" altLang="en-US" sz="3600">
                <a:solidFill>
                  <a:srgbClr val="FF0000"/>
                </a:solidFill>
                <a:latin typeface="Courier" pitchFamily="2" charset="0"/>
              </a:rPr>
              <a:t>A</a:t>
            </a:r>
            <a:r>
              <a:rPr lang="en-US" altLang="en-US" sz="3600">
                <a:solidFill>
                  <a:srgbClr val="4BC01E"/>
                </a:solidFill>
                <a:latin typeface="Courier" pitchFamily="2" charset="0"/>
              </a:rPr>
              <a:t>T</a:t>
            </a:r>
            <a:r>
              <a:rPr lang="en-US" altLang="en-US" sz="3600">
                <a:solidFill>
                  <a:srgbClr val="FFCC66"/>
                </a:solidFill>
                <a:latin typeface="Courier" pitchFamily="2" charset="0"/>
              </a:rPr>
              <a:t>G</a:t>
            </a:r>
            <a:r>
              <a:rPr lang="en-US" altLang="en-US" sz="3600">
                <a:solidFill>
                  <a:srgbClr val="4BC01E"/>
                </a:solidFill>
                <a:latin typeface="Courier" pitchFamily="2" charset="0"/>
              </a:rPr>
              <a:t>T</a:t>
            </a:r>
            <a:r>
              <a:rPr lang="en-US" altLang="en-US" sz="3600">
                <a:solidFill>
                  <a:srgbClr val="FFCC66"/>
                </a:solidFill>
                <a:latin typeface="Courier" pitchFamily="2" charset="0"/>
              </a:rPr>
              <a:t>GG</a:t>
            </a:r>
            <a:r>
              <a:rPr lang="en-US" altLang="en-US" sz="3600">
                <a:solidFill>
                  <a:srgbClr val="0000FF"/>
                </a:solidFill>
                <a:latin typeface="Courier" pitchFamily="2" charset="0"/>
              </a:rPr>
              <a:t>C</a:t>
            </a:r>
            <a:r>
              <a:rPr lang="en-US" altLang="en-US" sz="3600">
                <a:solidFill>
                  <a:srgbClr val="FF0000"/>
                </a:solidFill>
                <a:latin typeface="Courier" pitchFamily="2" charset="0"/>
              </a:rPr>
              <a:t>AA</a:t>
            </a:r>
            <a:r>
              <a:rPr lang="en-US" altLang="en-US" sz="3600">
                <a:solidFill>
                  <a:srgbClr val="0000FF"/>
                </a:solidFill>
                <a:latin typeface="Courier" pitchFamily="2" charset="0"/>
              </a:rPr>
              <a:t>CC</a:t>
            </a:r>
            <a:r>
              <a:rPr lang="en-US" altLang="en-US" sz="3600">
                <a:solidFill>
                  <a:srgbClr val="FF0000"/>
                </a:solidFill>
                <a:latin typeface="Courier" pitchFamily="2" charset="0"/>
              </a:rPr>
              <a:t>A</a:t>
            </a:r>
            <a:r>
              <a:rPr lang="en-US" altLang="en-US" sz="3600">
                <a:solidFill>
                  <a:srgbClr val="FFCC66"/>
                </a:solidFill>
                <a:latin typeface="Courier" pitchFamily="2" charset="0"/>
              </a:rPr>
              <a:t>G</a:t>
            </a:r>
            <a:r>
              <a:rPr lang="en-US" altLang="en-US" sz="3600">
                <a:solidFill>
                  <a:srgbClr val="0000FF"/>
                </a:solidFill>
                <a:latin typeface="Courier" pitchFamily="2" charset="0"/>
              </a:rPr>
              <a:t>CCC</a:t>
            </a:r>
            <a:r>
              <a:rPr lang="en-US" altLang="en-US" sz="3600">
                <a:solidFill>
                  <a:srgbClr val="FF0000"/>
                </a:solidFill>
                <a:latin typeface="Courier" pitchFamily="2" charset="0"/>
              </a:rPr>
              <a:t>A</a:t>
            </a:r>
            <a:r>
              <a:rPr lang="en-US" altLang="en-US" sz="3600">
                <a:solidFill>
                  <a:srgbClr val="4BC01E"/>
                </a:solidFill>
                <a:latin typeface="Courier" pitchFamily="2" charset="0"/>
              </a:rPr>
              <a:t>T</a:t>
            </a:r>
            <a:r>
              <a:rPr lang="en-US" altLang="en-US" sz="3600">
                <a:solidFill>
                  <a:srgbClr val="FFCC66"/>
                </a:solidFill>
                <a:latin typeface="Courier" pitchFamily="2" charset="0"/>
              </a:rPr>
              <a:t>G</a:t>
            </a:r>
            <a:r>
              <a:rPr lang="en-US" altLang="en-US" sz="3600">
                <a:solidFill>
                  <a:srgbClr val="0000FF"/>
                </a:solidFill>
                <a:latin typeface="Courier" pitchFamily="2" charset="0"/>
              </a:rPr>
              <a:t>C</a:t>
            </a:r>
            <a:r>
              <a:rPr lang="en-US" altLang="en-US" sz="3600">
                <a:solidFill>
                  <a:srgbClr val="FF0000"/>
                </a:solidFill>
                <a:latin typeface="Courier" pitchFamily="2" charset="0"/>
              </a:rPr>
              <a:t>A</a:t>
            </a:r>
            <a:r>
              <a:rPr lang="en-US" altLang="en-US" sz="3600">
                <a:solidFill>
                  <a:srgbClr val="4BC01E"/>
                </a:solidFill>
                <a:latin typeface="Courier" pitchFamily="2" charset="0"/>
              </a:rPr>
              <a:t>T</a:t>
            </a:r>
            <a:r>
              <a:rPr lang="en-US" altLang="en-US" sz="3600">
                <a:solidFill>
                  <a:srgbClr val="000000"/>
                </a:solidFill>
                <a:latin typeface="Courier" pitchFamily="2" charset="0"/>
              </a:rPr>
              <a:t>-</a:t>
            </a:r>
            <a:r>
              <a:rPr lang="en-US" altLang="en-US" sz="3600">
                <a:solidFill>
                  <a:srgbClr val="FFCC66"/>
                </a:solidFill>
                <a:latin typeface="Courier" pitchFamily="2" charset="0"/>
              </a:rPr>
              <a:t>G</a:t>
            </a:r>
            <a:r>
              <a:rPr lang="en-US" altLang="en-US" sz="3600">
                <a:solidFill>
                  <a:srgbClr val="0000FF"/>
                </a:solidFill>
                <a:latin typeface="Courier" pitchFamily="2" charset="0"/>
              </a:rPr>
              <a:t>C</a:t>
            </a:r>
            <a:r>
              <a:rPr lang="en-US" altLang="en-US" sz="3600">
                <a:solidFill>
                  <a:srgbClr val="4BC01E"/>
                </a:solidFill>
                <a:latin typeface="Courier" pitchFamily="2" charset="0"/>
              </a:rPr>
              <a:t>T</a:t>
            </a:r>
          </a:p>
        </p:txBody>
      </p:sp>
      <p:sp>
        <p:nvSpPr>
          <p:cNvPr id="44" name="TextBox 55">
            <a:extLst>
              <a:ext uri="{FF2B5EF4-FFF2-40B4-BE49-F238E27FC236}">
                <a16:creationId xmlns:a16="http://schemas.microsoft.com/office/drawing/2014/main" id="{8F3A0E7E-6C62-9348-AA3F-449E75D03AE8}"/>
              </a:ext>
            </a:extLst>
          </p:cNvPr>
          <p:cNvSpPr txBox="1">
            <a:spLocks noChangeArrowheads="1"/>
          </p:cNvSpPr>
          <p:nvPr/>
        </p:nvSpPr>
        <p:spPr bwMode="auto">
          <a:xfrm>
            <a:off x="1976719" y="2639497"/>
            <a:ext cx="79422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3600">
                <a:solidFill>
                  <a:srgbClr val="0000FF"/>
                </a:solidFill>
                <a:latin typeface="Courier" pitchFamily="2" charset="0"/>
              </a:rPr>
              <a:t>C</a:t>
            </a:r>
            <a:r>
              <a:rPr lang="en-US" altLang="en-US" sz="3600">
                <a:solidFill>
                  <a:srgbClr val="4BC01E"/>
                </a:solidFill>
                <a:latin typeface="Courier" pitchFamily="2" charset="0"/>
              </a:rPr>
              <a:t>T</a:t>
            </a:r>
            <a:r>
              <a:rPr lang="en-US" altLang="en-US" sz="3600">
                <a:solidFill>
                  <a:srgbClr val="FF0000"/>
                </a:solidFill>
                <a:latin typeface="Courier" pitchFamily="2" charset="0"/>
              </a:rPr>
              <a:t>AA</a:t>
            </a:r>
            <a:r>
              <a:rPr lang="en-US" altLang="en-US" sz="3600">
                <a:solidFill>
                  <a:srgbClr val="000000"/>
                </a:solidFill>
                <a:latin typeface="Courier" pitchFamily="2" charset="0"/>
              </a:rPr>
              <a:t>--</a:t>
            </a:r>
            <a:r>
              <a:rPr lang="en-US" altLang="en-US" sz="3600">
                <a:solidFill>
                  <a:srgbClr val="FFCC66"/>
                </a:solidFill>
                <a:latin typeface="Courier" pitchFamily="2" charset="0"/>
              </a:rPr>
              <a:t>GG</a:t>
            </a:r>
            <a:r>
              <a:rPr lang="en-US" altLang="en-US" sz="3600">
                <a:solidFill>
                  <a:srgbClr val="0000FF"/>
                </a:solidFill>
                <a:latin typeface="Courier" pitchFamily="2" charset="0"/>
              </a:rPr>
              <a:t>C</a:t>
            </a:r>
            <a:r>
              <a:rPr lang="en-US" altLang="en-US" sz="3600">
                <a:solidFill>
                  <a:srgbClr val="FF0000"/>
                </a:solidFill>
                <a:latin typeface="Courier" pitchFamily="2" charset="0"/>
              </a:rPr>
              <a:t>AA</a:t>
            </a:r>
            <a:r>
              <a:rPr lang="en-US" altLang="en-US" sz="3600">
                <a:solidFill>
                  <a:srgbClr val="0000FF"/>
                </a:solidFill>
                <a:latin typeface="Courier" pitchFamily="2" charset="0"/>
              </a:rPr>
              <a:t>CC</a:t>
            </a:r>
            <a:r>
              <a:rPr lang="en-US" altLang="en-US" sz="3600">
                <a:solidFill>
                  <a:srgbClr val="FF0000"/>
                </a:solidFill>
                <a:latin typeface="Courier" pitchFamily="2" charset="0"/>
              </a:rPr>
              <a:t>A</a:t>
            </a:r>
            <a:r>
              <a:rPr lang="en-US" altLang="en-US" sz="3600">
                <a:solidFill>
                  <a:srgbClr val="FFCC66"/>
                </a:solidFill>
                <a:latin typeface="Courier" pitchFamily="2" charset="0"/>
              </a:rPr>
              <a:t>G</a:t>
            </a:r>
            <a:r>
              <a:rPr lang="en-US" altLang="en-US" sz="3600">
                <a:solidFill>
                  <a:srgbClr val="0000FF"/>
                </a:solidFill>
                <a:latin typeface="Courier" pitchFamily="2" charset="0"/>
              </a:rPr>
              <a:t>CCC</a:t>
            </a:r>
            <a:r>
              <a:rPr lang="en-US" altLang="en-US" sz="3600">
                <a:solidFill>
                  <a:srgbClr val="FF0000"/>
                </a:solidFill>
                <a:latin typeface="Courier" pitchFamily="2" charset="0"/>
              </a:rPr>
              <a:t>A</a:t>
            </a:r>
            <a:r>
              <a:rPr lang="en-US" altLang="en-US" sz="3600">
                <a:solidFill>
                  <a:srgbClr val="4BC01E"/>
                </a:solidFill>
                <a:latin typeface="Courier" pitchFamily="2" charset="0"/>
              </a:rPr>
              <a:t>T</a:t>
            </a:r>
            <a:r>
              <a:rPr lang="en-US" altLang="en-US" sz="3600">
                <a:solidFill>
                  <a:srgbClr val="FF0000"/>
                </a:solidFill>
                <a:latin typeface="Courier" pitchFamily="2" charset="0"/>
              </a:rPr>
              <a:t>A</a:t>
            </a:r>
            <a:r>
              <a:rPr lang="en-US" altLang="en-US" sz="3600">
                <a:solidFill>
                  <a:srgbClr val="0000FF"/>
                </a:solidFill>
                <a:latin typeface="Courier" pitchFamily="2" charset="0"/>
              </a:rPr>
              <a:t>C</a:t>
            </a:r>
            <a:r>
              <a:rPr lang="en-US" altLang="en-US" sz="3600">
                <a:solidFill>
                  <a:srgbClr val="FF0000"/>
                </a:solidFill>
                <a:latin typeface="Courier" pitchFamily="2" charset="0"/>
              </a:rPr>
              <a:t>A</a:t>
            </a:r>
            <a:r>
              <a:rPr lang="en-US" altLang="en-US" sz="3600">
                <a:solidFill>
                  <a:srgbClr val="4BC01E"/>
                </a:solidFill>
                <a:latin typeface="Courier" pitchFamily="2" charset="0"/>
              </a:rPr>
              <a:t>T</a:t>
            </a:r>
            <a:r>
              <a:rPr lang="en-US" altLang="en-US" sz="3600">
                <a:solidFill>
                  <a:srgbClr val="000000"/>
                </a:solidFill>
                <a:latin typeface="Courier" pitchFamily="2" charset="0"/>
              </a:rPr>
              <a:t>-</a:t>
            </a:r>
            <a:r>
              <a:rPr lang="en-US" altLang="en-US" sz="3600">
                <a:solidFill>
                  <a:srgbClr val="FFCC66"/>
                </a:solidFill>
                <a:latin typeface="Courier" pitchFamily="2" charset="0"/>
              </a:rPr>
              <a:t>G</a:t>
            </a:r>
            <a:r>
              <a:rPr lang="en-US" altLang="en-US" sz="3600">
                <a:solidFill>
                  <a:srgbClr val="0000FF"/>
                </a:solidFill>
                <a:latin typeface="Courier" pitchFamily="2" charset="0"/>
              </a:rPr>
              <a:t>C</a:t>
            </a:r>
            <a:r>
              <a:rPr lang="en-US" altLang="en-US" sz="3600">
                <a:solidFill>
                  <a:srgbClr val="4BC01E"/>
                </a:solidFill>
                <a:latin typeface="Courier" pitchFamily="2" charset="0"/>
              </a:rPr>
              <a:t>T</a:t>
            </a:r>
          </a:p>
        </p:txBody>
      </p:sp>
      <p:sp>
        <p:nvSpPr>
          <p:cNvPr id="45" name="TextBox 57">
            <a:extLst>
              <a:ext uri="{FF2B5EF4-FFF2-40B4-BE49-F238E27FC236}">
                <a16:creationId xmlns:a16="http://schemas.microsoft.com/office/drawing/2014/main" id="{0CDB81D8-D768-764C-ACF5-12058C8A7D8D}"/>
              </a:ext>
            </a:extLst>
          </p:cNvPr>
          <p:cNvSpPr txBox="1">
            <a:spLocks noChangeArrowheads="1"/>
          </p:cNvSpPr>
          <p:nvPr/>
        </p:nvSpPr>
        <p:spPr bwMode="auto">
          <a:xfrm>
            <a:off x="1976719" y="1801297"/>
            <a:ext cx="79422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3600" dirty="0">
                <a:solidFill>
                  <a:srgbClr val="0000FF"/>
                </a:solidFill>
                <a:latin typeface="Courier" pitchFamily="2" charset="0"/>
              </a:rPr>
              <a:t>C</a:t>
            </a:r>
            <a:r>
              <a:rPr lang="en-US" altLang="en-US" sz="3600" dirty="0">
                <a:solidFill>
                  <a:srgbClr val="4BC01E"/>
                </a:solidFill>
                <a:latin typeface="Courier" pitchFamily="2" charset="0"/>
              </a:rPr>
              <a:t>T</a:t>
            </a:r>
            <a:r>
              <a:rPr lang="en-US" altLang="en-US" sz="3600" dirty="0">
                <a:solidFill>
                  <a:srgbClr val="FF0000"/>
                </a:solidFill>
                <a:latin typeface="Courier" pitchFamily="2" charset="0"/>
              </a:rPr>
              <a:t>A</a:t>
            </a:r>
            <a:r>
              <a:rPr lang="en-US" altLang="en-US" sz="3600" dirty="0">
                <a:solidFill>
                  <a:srgbClr val="4BC01E"/>
                </a:solidFill>
                <a:latin typeface="Courier" pitchFamily="2" charset="0"/>
              </a:rPr>
              <a:t>T</a:t>
            </a:r>
            <a:r>
              <a:rPr lang="en-US" altLang="en-US" sz="3600" dirty="0">
                <a:solidFill>
                  <a:srgbClr val="000000"/>
                </a:solidFill>
                <a:latin typeface="Courier" pitchFamily="2" charset="0"/>
              </a:rPr>
              <a:t>--</a:t>
            </a:r>
            <a:r>
              <a:rPr lang="en-US" altLang="en-US" sz="3600" dirty="0">
                <a:solidFill>
                  <a:srgbClr val="FFCC66"/>
                </a:solidFill>
                <a:latin typeface="Courier" pitchFamily="2" charset="0"/>
              </a:rPr>
              <a:t>GG</a:t>
            </a:r>
            <a:r>
              <a:rPr lang="en-US" altLang="en-US" sz="3600" dirty="0">
                <a:solidFill>
                  <a:srgbClr val="0000FF"/>
                </a:solidFill>
                <a:latin typeface="Courier" pitchFamily="2" charset="0"/>
              </a:rPr>
              <a:t>C</a:t>
            </a:r>
            <a:r>
              <a:rPr lang="en-US" altLang="en-US" sz="3600" dirty="0">
                <a:solidFill>
                  <a:srgbClr val="FF0000"/>
                </a:solidFill>
                <a:latin typeface="Courier" pitchFamily="2" charset="0"/>
              </a:rPr>
              <a:t>A</a:t>
            </a:r>
            <a:r>
              <a:rPr lang="en-US" altLang="en-US" sz="3600" dirty="0">
                <a:solidFill>
                  <a:srgbClr val="0000FF"/>
                </a:solidFill>
                <a:latin typeface="Courier" pitchFamily="2" charset="0"/>
              </a:rPr>
              <a:t>CCC</a:t>
            </a:r>
            <a:r>
              <a:rPr lang="en-US" altLang="en-US" sz="3600" dirty="0">
                <a:solidFill>
                  <a:srgbClr val="FF0000"/>
                </a:solidFill>
                <a:latin typeface="Courier" pitchFamily="2" charset="0"/>
              </a:rPr>
              <a:t>A</a:t>
            </a:r>
            <a:r>
              <a:rPr lang="en-US" altLang="en-US" sz="3600" dirty="0">
                <a:solidFill>
                  <a:srgbClr val="FFCC66"/>
                </a:solidFill>
                <a:latin typeface="Courier" pitchFamily="2" charset="0"/>
              </a:rPr>
              <a:t>G</a:t>
            </a:r>
            <a:r>
              <a:rPr lang="en-US" altLang="en-US" sz="3600" dirty="0">
                <a:solidFill>
                  <a:srgbClr val="0000FF"/>
                </a:solidFill>
                <a:latin typeface="Courier" pitchFamily="2" charset="0"/>
              </a:rPr>
              <a:t>CCC</a:t>
            </a:r>
            <a:r>
              <a:rPr lang="en-US" altLang="en-US" sz="3600" dirty="0">
                <a:solidFill>
                  <a:srgbClr val="FF0000"/>
                </a:solidFill>
                <a:latin typeface="Courier" pitchFamily="2" charset="0"/>
              </a:rPr>
              <a:t>A</a:t>
            </a:r>
            <a:r>
              <a:rPr lang="en-US" altLang="en-US" sz="3600" dirty="0">
                <a:solidFill>
                  <a:srgbClr val="4BC01E"/>
                </a:solidFill>
                <a:latin typeface="Courier" pitchFamily="2" charset="0"/>
              </a:rPr>
              <a:t>T</a:t>
            </a:r>
            <a:r>
              <a:rPr lang="en-US" altLang="en-US" sz="3600" dirty="0">
                <a:solidFill>
                  <a:srgbClr val="FFCC66"/>
                </a:solidFill>
                <a:latin typeface="Courier" pitchFamily="2" charset="0"/>
              </a:rPr>
              <a:t>G</a:t>
            </a:r>
            <a:r>
              <a:rPr lang="en-US" altLang="en-US" sz="3600" dirty="0">
                <a:solidFill>
                  <a:srgbClr val="0000FF"/>
                </a:solidFill>
                <a:latin typeface="Courier" pitchFamily="2" charset="0"/>
              </a:rPr>
              <a:t>C</a:t>
            </a:r>
            <a:r>
              <a:rPr lang="en-US" altLang="en-US" sz="3600" dirty="0">
                <a:solidFill>
                  <a:srgbClr val="FF0000"/>
                </a:solidFill>
                <a:latin typeface="Courier" pitchFamily="2" charset="0"/>
              </a:rPr>
              <a:t>A</a:t>
            </a:r>
            <a:r>
              <a:rPr lang="en-US" altLang="en-US" sz="3600" dirty="0">
                <a:solidFill>
                  <a:srgbClr val="4BC01E"/>
                </a:solidFill>
                <a:latin typeface="Courier" pitchFamily="2" charset="0"/>
              </a:rPr>
              <a:t>T</a:t>
            </a:r>
            <a:r>
              <a:rPr lang="en-US" altLang="en-US" sz="3600" dirty="0">
                <a:solidFill>
                  <a:srgbClr val="000000"/>
                </a:solidFill>
                <a:latin typeface="Courier" pitchFamily="2" charset="0"/>
              </a:rPr>
              <a:t>-</a:t>
            </a:r>
            <a:r>
              <a:rPr lang="en-US" altLang="en-US" sz="3600" dirty="0">
                <a:solidFill>
                  <a:srgbClr val="FFCC66"/>
                </a:solidFill>
                <a:latin typeface="Courier" pitchFamily="2" charset="0"/>
              </a:rPr>
              <a:t>GG</a:t>
            </a:r>
            <a:r>
              <a:rPr lang="en-US" altLang="en-US" sz="3600" dirty="0">
                <a:solidFill>
                  <a:srgbClr val="4BC01E"/>
                </a:solidFill>
                <a:latin typeface="Courier" pitchFamily="2" charset="0"/>
              </a:rPr>
              <a:t>T</a:t>
            </a:r>
          </a:p>
        </p:txBody>
      </p:sp>
      <p:sp>
        <p:nvSpPr>
          <p:cNvPr id="46" name="TextBox 49">
            <a:extLst>
              <a:ext uri="{FF2B5EF4-FFF2-40B4-BE49-F238E27FC236}">
                <a16:creationId xmlns:a16="http://schemas.microsoft.com/office/drawing/2014/main" id="{38E195E0-F24B-E542-97D3-0A6DDA08DDCB}"/>
              </a:ext>
            </a:extLst>
          </p:cNvPr>
          <p:cNvSpPr txBox="1">
            <a:spLocks noChangeArrowheads="1"/>
          </p:cNvSpPr>
          <p:nvPr/>
        </p:nvSpPr>
        <p:spPr bwMode="auto">
          <a:xfrm>
            <a:off x="1981481" y="4315897"/>
            <a:ext cx="79422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3600">
                <a:solidFill>
                  <a:srgbClr val="FF0000"/>
                </a:solidFill>
                <a:latin typeface="Courier" pitchFamily="2" charset="0"/>
              </a:rPr>
              <a:t>A</a:t>
            </a:r>
            <a:r>
              <a:rPr lang="en-US" altLang="en-US" sz="3600">
                <a:solidFill>
                  <a:srgbClr val="4BC01E"/>
                </a:solidFill>
                <a:latin typeface="Courier" pitchFamily="2" charset="0"/>
              </a:rPr>
              <a:t>T</a:t>
            </a:r>
            <a:r>
              <a:rPr lang="en-US" altLang="en-US" sz="3600">
                <a:solidFill>
                  <a:srgbClr val="FF0000"/>
                </a:solidFill>
                <a:latin typeface="Courier" pitchFamily="2" charset="0"/>
              </a:rPr>
              <a:t>A</a:t>
            </a:r>
            <a:r>
              <a:rPr lang="en-US" altLang="en-US" sz="3600">
                <a:solidFill>
                  <a:srgbClr val="4BC01E"/>
                </a:solidFill>
                <a:latin typeface="Courier" pitchFamily="2" charset="0"/>
              </a:rPr>
              <a:t>T</a:t>
            </a:r>
            <a:r>
              <a:rPr lang="en-US" altLang="en-US" sz="3600">
                <a:solidFill>
                  <a:srgbClr val="FFCC66"/>
                </a:solidFill>
                <a:latin typeface="Courier" pitchFamily="2" charset="0"/>
              </a:rPr>
              <a:t>G</a:t>
            </a:r>
            <a:r>
              <a:rPr lang="en-US" altLang="en-US" sz="3600">
                <a:solidFill>
                  <a:srgbClr val="4BC01E"/>
                </a:solidFill>
                <a:latin typeface="Courier" pitchFamily="2" charset="0"/>
              </a:rPr>
              <a:t>T</a:t>
            </a:r>
            <a:r>
              <a:rPr lang="en-US" altLang="en-US" sz="3600">
                <a:solidFill>
                  <a:srgbClr val="FFCC66"/>
                </a:solidFill>
                <a:latin typeface="Courier" pitchFamily="2" charset="0"/>
              </a:rPr>
              <a:t>GG</a:t>
            </a:r>
            <a:r>
              <a:rPr lang="en-US" altLang="en-US" sz="3600">
                <a:solidFill>
                  <a:srgbClr val="0000FF"/>
                </a:solidFill>
                <a:latin typeface="Courier" pitchFamily="2" charset="0"/>
              </a:rPr>
              <a:t>C</a:t>
            </a:r>
            <a:r>
              <a:rPr lang="en-US" altLang="en-US" sz="3600">
                <a:solidFill>
                  <a:srgbClr val="FF0000"/>
                </a:solidFill>
                <a:latin typeface="Courier" pitchFamily="2" charset="0"/>
              </a:rPr>
              <a:t>A</a:t>
            </a:r>
            <a:r>
              <a:rPr lang="en-US" altLang="en-US" sz="3600">
                <a:solidFill>
                  <a:srgbClr val="FFCC66"/>
                </a:solidFill>
                <a:latin typeface="Courier" pitchFamily="2" charset="0"/>
              </a:rPr>
              <a:t>G</a:t>
            </a:r>
            <a:r>
              <a:rPr lang="en-US" altLang="en-US" sz="3600">
                <a:solidFill>
                  <a:srgbClr val="0000FF"/>
                </a:solidFill>
                <a:latin typeface="Courier" pitchFamily="2" charset="0"/>
              </a:rPr>
              <a:t>CC</a:t>
            </a:r>
            <a:r>
              <a:rPr lang="en-US" altLang="en-US" sz="3600">
                <a:solidFill>
                  <a:srgbClr val="FF0000"/>
                </a:solidFill>
                <a:latin typeface="Courier" pitchFamily="2" charset="0"/>
              </a:rPr>
              <a:t>A</a:t>
            </a:r>
            <a:r>
              <a:rPr lang="en-US" altLang="en-US" sz="3600">
                <a:solidFill>
                  <a:srgbClr val="FFCC66"/>
                </a:solidFill>
                <a:latin typeface="Courier" pitchFamily="2" charset="0"/>
              </a:rPr>
              <a:t>G</a:t>
            </a:r>
            <a:r>
              <a:rPr lang="en-US" altLang="en-US" sz="3600">
                <a:solidFill>
                  <a:srgbClr val="000000"/>
                </a:solidFill>
                <a:latin typeface="Courier" pitchFamily="2" charset="0"/>
              </a:rPr>
              <a:t>-----</a:t>
            </a:r>
            <a:r>
              <a:rPr lang="en-US" altLang="en-US" sz="3600">
                <a:solidFill>
                  <a:srgbClr val="FFCC66"/>
                </a:solidFill>
                <a:latin typeface="Courier" pitchFamily="2" charset="0"/>
              </a:rPr>
              <a:t>G</a:t>
            </a:r>
            <a:r>
              <a:rPr lang="en-US" altLang="en-US" sz="3600">
                <a:solidFill>
                  <a:srgbClr val="0000FF"/>
                </a:solidFill>
                <a:latin typeface="Courier" pitchFamily="2" charset="0"/>
              </a:rPr>
              <a:t>C</a:t>
            </a:r>
            <a:r>
              <a:rPr lang="en-US" altLang="en-US" sz="3600">
                <a:solidFill>
                  <a:srgbClr val="FF0000"/>
                </a:solidFill>
                <a:latin typeface="Courier" pitchFamily="2" charset="0"/>
              </a:rPr>
              <a:t>A</a:t>
            </a:r>
            <a:r>
              <a:rPr lang="en-US" altLang="en-US" sz="3600">
                <a:solidFill>
                  <a:srgbClr val="4BC01E"/>
                </a:solidFill>
                <a:latin typeface="Courier" pitchFamily="2" charset="0"/>
              </a:rPr>
              <a:t>T</a:t>
            </a:r>
            <a:r>
              <a:rPr lang="en-US" altLang="en-US" sz="3600">
                <a:solidFill>
                  <a:srgbClr val="FF0000"/>
                </a:solidFill>
                <a:latin typeface="Courier" pitchFamily="2" charset="0"/>
              </a:rPr>
              <a:t>A</a:t>
            </a:r>
            <a:r>
              <a:rPr lang="en-US" altLang="en-US" sz="3600">
                <a:solidFill>
                  <a:srgbClr val="FFCC66"/>
                </a:solidFill>
                <a:latin typeface="Courier" pitchFamily="2" charset="0"/>
              </a:rPr>
              <a:t>GG</a:t>
            </a:r>
            <a:r>
              <a:rPr lang="en-US" altLang="en-US" sz="3600">
                <a:solidFill>
                  <a:srgbClr val="4BC01E"/>
                </a:solidFill>
                <a:latin typeface="Courier" pitchFamily="2" charset="0"/>
              </a:rPr>
              <a:t>T</a:t>
            </a:r>
          </a:p>
        </p:txBody>
      </p:sp>
      <p:grpSp>
        <p:nvGrpSpPr>
          <p:cNvPr id="47" name="Group 16">
            <a:extLst>
              <a:ext uri="{FF2B5EF4-FFF2-40B4-BE49-F238E27FC236}">
                <a16:creationId xmlns:a16="http://schemas.microsoft.com/office/drawing/2014/main" id="{405764BF-E375-5D47-BC75-7B44EAD9EB45}"/>
              </a:ext>
            </a:extLst>
          </p:cNvPr>
          <p:cNvGrpSpPr>
            <a:grpSpLocks/>
          </p:cNvGrpSpPr>
          <p:nvPr/>
        </p:nvGrpSpPr>
        <p:grpSpPr bwMode="auto">
          <a:xfrm>
            <a:off x="3738843" y="1925122"/>
            <a:ext cx="838200" cy="4448175"/>
            <a:chOff x="2905200" y="1800000"/>
            <a:chExt cx="838639" cy="4448423"/>
          </a:xfrm>
        </p:grpSpPr>
        <p:sp>
          <p:nvSpPr>
            <p:cNvPr id="48" name="Rectangle 10">
              <a:extLst>
                <a:ext uri="{FF2B5EF4-FFF2-40B4-BE49-F238E27FC236}">
                  <a16:creationId xmlns:a16="http://schemas.microsoft.com/office/drawing/2014/main" id="{6D59AE1E-9C98-5440-9E28-18F37B42E171}"/>
                </a:ext>
              </a:extLst>
            </p:cNvPr>
            <p:cNvSpPr>
              <a:spLocks noChangeArrowheads="1"/>
            </p:cNvSpPr>
            <p:nvPr/>
          </p:nvSpPr>
          <p:spPr bwMode="auto">
            <a:xfrm>
              <a:off x="3139200" y="1800000"/>
              <a:ext cx="304800" cy="38862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endParaRPr lang="en-US" altLang="en-US" sz="2400">
                <a:latin typeface="Helvetica Neue Light" panose="02000403000000020004" pitchFamily="2" charset="0"/>
              </a:endParaRPr>
            </a:p>
          </p:txBody>
        </p:sp>
        <p:sp>
          <p:nvSpPr>
            <p:cNvPr id="49" name="TextBox 13">
              <a:extLst>
                <a:ext uri="{FF2B5EF4-FFF2-40B4-BE49-F238E27FC236}">
                  <a16:creationId xmlns:a16="http://schemas.microsoft.com/office/drawing/2014/main" id="{0E8045EA-1AF7-914D-BE7C-4B8BE39272D9}"/>
                </a:ext>
              </a:extLst>
            </p:cNvPr>
            <p:cNvSpPr txBox="1">
              <a:spLocks noChangeArrowheads="1"/>
            </p:cNvSpPr>
            <p:nvPr/>
          </p:nvSpPr>
          <p:spPr bwMode="auto">
            <a:xfrm>
              <a:off x="2905200" y="5786735"/>
              <a:ext cx="838639" cy="46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latin typeface="Helvetica Neue Light" panose="02000403000000020004" pitchFamily="2" charset="0"/>
                </a:rPr>
                <a:t>Slow</a:t>
              </a:r>
            </a:p>
          </p:txBody>
        </p:sp>
      </p:grpSp>
      <p:grpSp>
        <p:nvGrpSpPr>
          <p:cNvPr id="50" name="Group 17">
            <a:extLst>
              <a:ext uri="{FF2B5EF4-FFF2-40B4-BE49-F238E27FC236}">
                <a16:creationId xmlns:a16="http://schemas.microsoft.com/office/drawing/2014/main" id="{B8EC83BE-A2F9-2441-BFE2-7FEE61E04591}"/>
              </a:ext>
            </a:extLst>
          </p:cNvPr>
          <p:cNvGrpSpPr>
            <a:grpSpLocks/>
          </p:cNvGrpSpPr>
          <p:nvPr/>
        </p:nvGrpSpPr>
        <p:grpSpPr bwMode="auto">
          <a:xfrm>
            <a:off x="2411694" y="1925121"/>
            <a:ext cx="1253869" cy="4452930"/>
            <a:chOff x="1578556" y="1800000"/>
            <a:chExt cx="1253282" cy="4452857"/>
          </a:xfrm>
        </p:grpSpPr>
        <p:sp>
          <p:nvSpPr>
            <p:cNvPr id="51" name="Rectangle 11">
              <a:extLst>
                <a:ext uri="{FF2B5EF4-FFF2-40B4-BE49-F238E27FC236}">
                  <a16:creationId xmlns:a16="http://schemas.microsoft.com/office/drawing/2014/main" id="{665F0311-73C2-0C4F-9908-ACDEDD9978D4}"/>
                </a:ext>
              </a:extLst>
            </p:cNvPr>
            <p:cNvSpPr>
              <a:spLocks noChangeArrowheads="1"/>
            </p:cNvSpPr>
            <p:nvPr/>
          </p:nvSpPr>
          <p:spPr bwMode="auto">
            <a:xfrm>
              <a:off x="2034000" y="1800000"/>
              <a:ext cx="304800" cy="38862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endParaRPr lang="en-US" altLang="en-US" sz="2400">
                <a:latin typeface="Helvetica Neue Light" panose="02000403000000020004" pitchFamily="2" charset="0"/>
              </a:endParaRPr>
            </a:p>
          </p:txBody>
        </p:sp>
        <p:sp>
          <p:nvSpPr>
            <p:cNvPr id="52" name="TextBox 14">
              <a:extLst>
                <a:ext uri="{FF2B5EF4-FFF2-40B4-BE49-F238E27FC236}">
                  <a16:creationId xmlns:a16="http://schemas.microsoft.com/office/drawing/2014/main" id="{D73A0624-DEF0-684B-ACDB-5D4CEB738484}"/>
                </a:ext>
              </a:extLst>
            </p:cNvPr>
            <p:cNvSpPr txBox="1">
              <a:spLocks noChangeArrowheads="1"/>
            </p:cNvSpPr>
            <p:nvPr/>
          </p:nvSpPr>
          <p:spPr bwMode="auto">
            <a:xfrm>
              <a:off x="1578556" y="5791200"/>
              <a:ext cx="1253282"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latin typeface="Helvetica Neue Light" panose="02000403000000020004" pitchFamily="2" charset="0"/>
                </a:rPr>
                <a:t>Medium</a:t>
              </a:r>
            </a:p>
          </p:txBody>
        </p:sp>
      </p:grpSp>
      <p:grpSp>
        <p:nvGrpSpPr>
          <p:cNvPr id="53" name="Group 18">
            <a:extLst>
              <a:ext uri="{FF2B5EF4-FFF2-40B4-BE49-F238E27FC236}">
                <a16:creationId xmlns:a16="http://schemas.microsoft.com/office/drawing/2014/main" id="{08174570-B214-4240-A919-9EB781601325}"/>
              </a:ext>
            </a:extLst>
          </p:cNvPr>
          <p:cNvGrpSpPr>
            <a:grpSpLocks/>
          </p:cNvGrpSpPr>
          <p:nvPr/>
        </p:nvGrpSpPr>
        <p:grpSpPr bwMode="auto">
          <a:xfrm>
            <a:off x="4596093" y="1925121"/>
            <a:ext cx="749300" cy="4452938"/>
            <a:chOff x="3762000" y="1800000"/>
            <a:chExt cx="749948" cy="4452857"/>
          </a:xfrm>
        </p:grpSpPr>
        <p:sp>
          <p:nvSpPr>
            <p:cNvPr id="54" name="Rectangle 12">
              <a:extLst>
                <a:ext uri="{FF2B5EF4-FFF2-40B4-BE49-F238E27FC236}">
                  <a16:creationId xmlns:a16="http://schemas.microsoft.com/office/drawing/2014/main" id="{BE6FB606-119D-B746-A766-F487429DC60F}"/>
                </a:ext>
              </a:extLst>
            </p:cNvPr>
            <p:cNvSpPr>
              <a:spLocks noChangeArrowheads="1"/>
            </p:cNvSpPr>
            <p:nvPr/>
          </p:nvSpPr>
          <p:spPr bwMode="auto">
            <a:xfrm>
              <a:off x="3952800" y="1800000"/>
              <a:ext cx="304800" cy="3886200"/>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endParaRPr lang="en-US" altLang="en-US" sz="2400">
                <a:latin typeface="Helvetica Neue Light" panose="02000403000000020004" pitchFamily="2" charset="0"/>
              </a:endParaRPr>
            </a:p>
          </p:txBody>
        </p:sp>
        <p:sp>
          <p:nvSpPr>
            <p:cNvPr id="55" name="TextBox 15">
              <a:extLst>
                <a:ext uri="{FF2B5EF4-FFF2-40B4-BE49-F238E27FC236}">
                  <a16:creationId xmlns:a16="http://schemas.microsoft.com/office/drawing/2014/main" id="{08D9B178-9446-C641-86D6-AF86EB785EA3}"/>
                </a:ext>
              </a:extLst>
            </p:cNvPr>
            <p:cNvSpPr txBox="1">
              <a:spLocks noChangeArrowheads="1"/>
            </p:cNvSpPr>
            <p:nvPr/>
          </p:nvSpPr>
          <p:spPr bwMode="auto">
            <a:xfrm>
              <a:off x="3762000" y="5791200"/>
              <a:ext cx="749948"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latin typeface="Helvetica Neue Light" panose="02000403000000020004" pitchFamily="2" charset="0"/>
                </a:rPr>
                <a:t>Fast</a:t>
              </a:r>
            </a:p>
          </p:txBody>
        </p:sp>
      </p:grpSp>
    </p:spTree>
    <p:extLst>
      <p:ext uri="{BB962C8B-B14F-4D97-AF65-F5344CB8AC3E}">
        <p14:creationId xmlns:p14="http://schemas.microsoft.com/office/powerpoint/2010/main" val="427131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51FC-B116-5340-A83A-9EAF5F49C7A4}"/>
              </a:ext>
            </a:extLst>
          </p:cNvPr>
          <p:cNvSpPr>
            <a:spLocks noGrp="1"/>
          </p:cNvSpPr>
          <p:nvPr>
            <p:ph type="title"/>
          </p:nvPr>
        </p:nvSpPr>
        <p:spPr/>
        <p:txBody>
          <a:bodyPr>
            <a:normAutofit/>
          </a:bodyPr>
          <a:lstStyle/>
          <a:p>
            <a:r>
              <a:rPr lang="en-US" dirty="0"/>
              <a:t>Proportion of invariable sites account for  sites that do not change (e.g., HKY+I).</a:t>
            </a:r>
          </a:p>
        </p:txBody>
      </p:sp>
      <p:sp>
        <p:nvSpPr>
          <p:cNvPr id="41" name="TextBox 40">
            <a:extLst>
              <a:ext uri="{FF2B5EF4-FFF2-40B4-BE49-F238E27FC236}">
                <a16:creationId xmlns:a16="http://schemas.microsoft.com/office/drawing/2014/main" id="{F147AF24-C702-104B-BE86-DC104FA413EB}"/>
              </a:ext>
            </a:extLst>
          </p:cNvPr>
          <p:cNvSpPr txBox="1"/>
          <p:nvPr/>
        </p:nvSpPr>
        <p:spPr>
          <a:xfrm>
            <a:off x="9036424" y="6488668"/>
            <a:ext cx="3155576" cy="369332"/>
          </a:xfrm>
          <a:prstGeom prst="rect">
            <a:avLst/>
          </a:prstGeom>
          <a:noFill/>
        </p:spPr>
        <p:txBody>
          <a:bodyPr wrap="square" rtlCol="0">
            <a:spAutoFit/>
          </a:bodyPr>
          <a:lstStyle/>
          <a:p>
            <a:r>
              <a:rPr lang="en-US" dirty="0"/>
              <a:t>(slide from Sebastian Duchene)</a:t>
            </a:r>
          </a:p>
        </p:txBody>
      </p:sp>
      <p:sp>
        <p:nvSpPr>
          <p:cNvPr id="18" name="Rectangle 17">
            <a:extLst>
              <a:ext uri="{FF2B5EF4-FFF2-40B4-BE49-F238E27FC236}">
                <a16:creationId xmlns:a16="http://schemas.microsoft.com/office/drawing/2014/main" id="{28A23A6B-62C9-B246-A81D-D2DBC5FEA053}"/>
              </a:ext>
            </a:extLst>
          </p:cNvPr>
          <p:cNvSpPr/>
          <p:nvPr/>
        </p:nvSpPr>
        <p:spPr bwMode="auto">
          <a:xfrm>
            <a:off x="5791200" y="4186238"/>
            <a:ext cx="152400" cy="2057400"/>
          </a:xfrm>
          <a:prstGeom prst="rect">
            <a:avLst/>
          </a:prstGeom>
          <a:solidFill>
            <a:schemeClr val="accent1">
              <a:lumMod val="50000"/>
            </a:schemeClr>
          </a:solidFill>
          <a:ln w="9525" cap="flat" cmpd="sng" algn="ctr">
            <a:noFill/>
            <a:prstDash val="solid"/>
            <a:round/>
            <a:headEnd type="none" w="med" len="med"/>
            <a:tailEnd type="none" w="med" len="med"/>
          </a:ln>
          <a:effectLst/>
        </p:spPr>
        <p:txBody>
          <a:bodyPr/>
          <a:lstStyle/>
          <a:p>
            <a:pPr>
              <a:defRPr/>
            </a:pPr>
            <a:endParaRPr lang="en-US">
              <a:latin typeface="Arial" charset="0"/>
              <a:ea typeface="ＭＳ Ｐゴシック" charset="0"/>
              <a:cs typeface="ＭＳ Ｐゴシック" charset="0"/>
            </a:endParaRPr>
          </a:p>
        </p:txBody>
      </p:sp>
      <p:sp>
        <p:nvSpPr>
          <p:cNvPr id="19" name="Rectangle 18">
            <a:extLst>
              <a:ext uri="{FF2B5EF4-FFF2-40B4-BE49-F238E27FC236}">
                <a16:creationId xmlns:a16="http://schemas.microsoft.com/office/drawing/2014/main" id="{3A157D71-B3C3-5A43-B3D0-DFEFB7E34DB6}"/>
              </a:ext>
            </a:extLst>
          </p:cNvPr>
          <p:cNvSpPr/>
          <p:nvPr/>
        </p:nvSpPr>
        <p:spPr bwMode="auto">
          <a:xfrm>
            <a:off x="2819400" y="4643438"/>
            <a:ext cx="152400" cy="1600200"/>
          </a:xfrm>
          <a:prstGeom prst="rect">
            <a:avLst/>
          </a:prstGeom>
          <a:solidFill>
            <a:schemeClr val="accent1">
              <a:lumMod val="50000"/>
            </a:schemeClr>
          </a:solidFill>
          <a:ln w="9525" cap="flat" cmpd="sng" algn="ctr">
            <a:noFill/>
            <a:prstDash val="solid"/>
            <a:round/>
            <a:headEnd type="none" w="med" len="med"/>
            <a:tailEnd type="none" w="med" len="med"/>
          </a:ln>
          <a:effectLst/>
        </p:spPr>
        <p:txBody>
          <a:bodyPr/>
          <a:lstStyle/>
          <a:p>
            <a:pPr>
              <a:defRPr/>
            </a:pPr>
            <a:endParaRPr lang="en-US">
              <a:latin typeface="Arial" charset="0"/>
              <a:ea typeface="ＭＳ Ｐゴシック" charset="0"/>
              <a:cs typeface="ＭＳ Ｐゴシック" charset="0"/>
            </a:endParaRPr>
          </a:p>
        </p:txBody>
      </p:sp>
      <p:sp>
        <p:nvSpPr>
          <p:cNvPr id="20" name="Content Placeholder 2">
            <a:extLst>
              <a:ext uri="{FF2B5EF4-FFF2-40B4-BE49-F238E27FC236}">
                <a16:creationId xmlns:a16="http://schemas.microsoft.com/office/drawing/2014/main" id="{48621591-74AE-B54F-960A-D0AD9A246FBD}"/>
              </a:ext>
            </a:extLst>
          </p:cNvPr>
          <p:cNvSpPr>
            <a:spLocks noGrp="1"/>
          </p:cNvSpPr>
          <p:nvPr>
            <p:ph idx="1"/>
          </p:nvPr>
        </p:nvSpPr>
        <p:spPr>
          <a:xfrm>
            <a:off x="838200" y="1825625"/>
            <a:ext cx="10515600" cy="4351338"/>
          </a:xfrm>
        </p:spPr>
        <p:txBody>
          <a:bodyPr/>
          <a:lstStyle/>
          <a:p>
            <a:endParaRPr lang="en-US" altLang="en-US" dirty="0">
              <a:latin typeface="Helvetica Neue Light" panose="02000403000000020004" pitchFamily="2" charset="0"/>
              <a:ea typeface="ＭＳ Ｐゴシック" panose="020B0600070205080204" pitchFamily="34" charset="-128"/>
              <a:cs typeface="Calibri" panose="020F0502020204030204" pitchFamily="34" charset="0"/>
            </a:endParaRPr>
          </a:p>
        </p:txBody>
      </p:sp>
      <p:cxnSp>
        <p:nvCxnSpPr>
          <p:cNvPr id="21" name="Straight Connector 5">
            <a:extLst>
              <a:ext uri="{FF2B5EF4-FFF2-40B4-BE49-F238E27FC236}">
                <a16:creationId xmlns:a16="http://schemas.microsoft.com/office/drawing/2014/main" id="{DAC36B1C-A0FC-454C-8A2A-86E83FC2FB93}"/>
              </a:ext>
            </a:extLst>
          </p:cNvPr>
          <p:cNvCxnSpPr>
            <a:cxnSpLocks noChangeShapeType="1"/>
          </p:cNvCxnSpPr>
          <p:nvPr/>
        </p:nvCxnSpPr>
        <p:spPr bwMode="auto">
          <a:xfrm rot="5400000">
            <a:off x="914401" y="4338638"/>
            <a:ext cx="3810000" cy="3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22" name="Straight Connector 6">
            <a:extLst>
              <a:ext uri="{FF2B5EF4-FFF2-40B4-BE49-F238E27FC236}">
                <a16:creationId xmlns:a16="http://schemas.microsoft.com/office/drawing/2014/main" id="{E371EC26-7F6E-7549-ACD0-DB220A2AB0B5}"/>
              </a:ext>
            </a:extLst>
          </p:cNvPr>
          <p:cNvCxnSpPr>
            <a:cxnSpLocks noChangeShapeType="1"/>
          </p:cNvCxnSpPr>
          <p:nvPr/>
        </p:nvCxnSpPr>
        <p:spPr bwMode="auto">
          <a:xfrm rot="10800000">
            <a:off x="2819400" y="6243639"/>
            <a:ext cx="6400800"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23" name="TextBox 8">
            <a:extLst>
              <a:ext uri="{FF2B5EF4-FFF2-40B4-BE49-F238E27FC236}">
                <a16:creationId xmlns:a16="http://schemas.microsoft.com/office/drawing/2014/main" id="{316BE350-6BD6-C143-BB1E-B5F6F81EF519}"/>
              </a:ext>
            </a:extLst>
          </p:cNvPr>
          <p:cNvSpPr txBox="1">
            <a:spLocks noChangeArrowheads="1"/>
          </p:cNvSpPr>
          <p:nvPr/>
        </p:nvSpPr>
        <p:spPr bwMode="auto">
          <a:xfrm>
            <a:off x="5486400" y="6396038"/>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latin typeface="Helvetica Neue Light" panose="02000403000000020004" pitchFamily="2" charset="0"/>
              </a:rPr>
              <a:t>Rate</a:t>
            </a:r>
          </a:p>
        </p:txBody>
      </p:sp>
      <p:sp>
        <p:nvSpPr>
          <p:cNvPr id="24" name="TextBox 9">
            <a:extLst>
              <a:ext uri="{FF2B5EF4-FFF2-40B4-BE49-F238E27FC236}">
                <a16:creationId xmlns:a16="http://schemas.microsoft.com/office/drawing/2014/main" id="{6E61BD18-FC8E-D344-9AE9-8119F47017BC}"/>
              </a:ext>
            </a:extLst>
          </p:cNvPr>
          <p:cNvSpPr txBox="1">
            <a:spLocks noChangeArrowheads="1"/>
          </p:cNvSpPr>
          <p:nvPr/>
        </p:nvSpPr>
        <p:spPr bwMode="auto">
          <a:xfrm rot="16200000">
            <a:off x="1031876" y="4068763"/>
            <a:ext cx="2665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dirty="0">
                <a:latin typeface="Helvetica Neue Light" panose="02000403000000020004" pitchFamily="2" charset="0"/>
              </a:rPr>
              <a:t>Proportion of sites</a:t>
            </a:r>
          </a:p>
        </p:txBody>
      </p:sp>
      <p:sp>
        <p:nvSpPr>
          <p:cNvPr id="25" name="TextBox 12">
            <a:extLst>
              <a:ext uri="{FF2B5EF4-FFF2-40B4-BE49-F238E27FC236}">
                <a16:creationId xmlns:a16="http://schemas.microsoft.com/office/drawing/2014/main" id="{B269A975-E5EC-DD4C-A332-C7A8BBB5606F}"/>
              </a:ext>
            </a:extLst>
          </p:cNvPr>
          <p:cNvSpPr txBox="1">
            <a:spLocks noChangeArrowheads="1"/>
          </p:cNvSpPr>
          <p:nvPr/>
        </p:nvSpPr>
        <p:spPr bwMode="auto">
          <a:xfrm>
            <a:off x="2438400" y="616743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latin typeface="Arial" panose="020B0604020202020204" pitchFamily="34" charset="0"/>
              </a:rPr>
              <a:t>0</a:t>
            </a:r>
          </a:p>
        </p:txBody>
      </p:sp>
      <p:sp>
        <p:nvSpPr>
          <p:cNvPr id="26" name="TextBox 14">
            <a:extLst>
              <a:ext uri="{FF2B5EF4-FFF2-40B4-BE49-F238E27FC236}">
                <a16:creationId xmlns:a16="http://schemas.microsoft.com/office/drawing/2014/main" id="{32774BA5-37EA-554E-B982-E4F6FB24B33D}"/>
              </a:ext>
            </a:extLst>
          </p:cNvPr>
          <p:cNvSpPr txBox="1">
            <a:spLocks noChangeArrowheads="1"/>
          </p:cNvSpPr>
          <p:nvPr/>
        </p:nvSpPr>
        <p:spPr bwMode="auto">
          <a:xfrm>
            <a:off x="2438400" y="220503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latin typeface="Arial" panose="020B0604020202020204" pitchFamily="34" charset="0"/>
              </a:rPr>
              <a:t>1</a:t>
            </a:r>
          </a:p>
        </p:txBody>
      </p:sp>
      <p:sp>
        <p:nvSpPr>
          <p:cNvPr id="27" name="TextBox 13">
            <a:extLst>
              <a:ext uri="{FF2B5EF4-FFF2-40B4-BE49-F238E27FC236}">
                <a16:creationId xmlns:a16="http://schemas.microsoft.com/office/drawing/2014/main" id="{88945248-D496-0349-94ED-BB7BC2AC3283}"/>
              </a:ext>
            </a:extLst>
          </p:cNvPr>
          <p:cNvSpPr txBox="1">
            <a:spLocks noChangeArrowheads="1"/>
          </p:cNvSpPr>
          <p:nvPr/>
        </p:nvSpPr>
        <p:spPr bwMode="auto">
          <a:xfrm>
            <a:off x="6019800" y="4943476"/>
            <a:ext cx="928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latin typeface="Arial" panose="020B0604020202020204" pitchFamily="34" charset="0"/>
              </a:rPr>
              <a:t>1-P</a:t>
            </a:r>
            <a:r>
              <a:rPr lang="en-US" altLang="en-US" sz="2400" baseline="-25000">
                <a:latin typeface="Arial" panose="020B0604020202020204" pitchFamily="34" charset="0"/>
              </a:rPr>
              <a:t>inv</a:t>
            </a:r>
          </a:p>
        </p:txBody>
      </p:sp>
      <p:sp>
        <p:nvSpPr>
          <p:cNvPr id="28" name="Rectangle 15">
            <a:extLst>
              <a:ext uri="{FF2B5EF4-FFF2-40B4-BE49-F238E27FC236}">
                <a16:creationId xmlns:a16="http://schemas.microsoft.com/office/drawing/2014/main" id="{A7E06999-57D6-9D4C-A9B9-ED8F174BCF52}"/>
              </a:ext>
            </a:extLst>
          </p:cNvPr>
          <p:cNvSpPr>
            <a:spLocks noChangeArrowheads="1"/>
          </p:cNvSpPr>
          <p:nvPr/>
        </p:nvSpPr>
        <p:spPr bwMode="auto">
          <a:xfrm>
            <a:off x="3048001" y="5176838"/>
            <a:ext cx="6524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latin typeface="Arial" panose="020B0604020202020204" pitchFamily="34" charset="0"/>
              </a:rPr>
              <a:t>P</a:t>
            </a:r>
            <a:r>
              <a:rPr lang="en-US" altLang="en-US" sz="2400" baseline="-25000">
                <a:latin typeface="Arial" panose="020B0604020202020204" pitchFamily="34" charset="0"/>
              </a:rPr>
              <a:t>inv</a:t>
            </a:r>
          </a:p>
        </p:txBody>
      </p:sp>
      <p:sp>
        <p:nvSpPr>
          <p:cNvPr id="29" name="TextBox 28">
            <a:extLst>
              <a:ext uri="{FF2B5EF4-FFF2-40B4-BE49-F238E27FC236}">
                <a16:creationId xmlns:a16="http://schemas.microsoft.com/office/drawing/2014/main" id="{6C13EEFC-3B22-6E4A-8C17-A41CF738C415}"/>
              </a:ext>
            </a:extLst>
          </p:cNvPr>
          <p:cNvSpPr txBox="1"/>
          <p:nvPr/>
        </p:nvSpPr>
        <p:spPr>
          <a:xfrm>
            <a:off x="5572897" y="474499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80136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51FC-B116-5340-A83A-9EAF5F49C7A4}"/>
              </a:ext>
            </a:extLst>
          </p:cNvPr>
          <p:cNvSpPr>
            <a:spLocks noGrp="1"/>
          </p:cNvSpPr>
          <p:nvPr>
            <p:ph type="title"/>
          </p:nvPr>
        </p:nvSpPr>
        <p:spPr/>
        <p:txBody>
          <a:bodyPr>
            <a:normAutofit fontScale="90000"/>
          </a:bodyPr>
          <a:lstStyle/>
          <a:p>
            <a:r>
              <a:rPr lang="en-US" dirty="0"/>
              <a:t>Gamma rate heterogeneity models account for rate differences across sites (e.g. HKY+G</a:t>
            </a:r>
            <a:r>
              <a:rPr lang="en-US" baseline="-25000" dirty="0"/>
              <a:t>4</a:t>
            </a:r>
            <a:r>
              <a:rPr lang="en-US" dirty="0"/>
              <a:t>).</a:t>
            </a:r>
          </a:p>
        </p:txBody>
      </p:sp>
      <p:sp>
        <p:nvSpPr>
          <p:cNvPr id="41" name="TextBox 40">
            <a:extLst>
              <a:ext uri="{FF2B5EF4-FFF2-40B4-BE49-F238E27FC236}">
                <a16:creationId xmlns:a16="http://schemas.microsoft.com/office/drawing/2014/main" id="{F147AF24-C702-104B-BE86-DC104FA413EB}"/>
              </a:ext>
            </a:extLst>
          </p:cNvPr>
          <p:cNvSpPr txBox="1"/>
          <p:nvPr/>
        </p:nvSpPr>
        <p:spPr>
          <a:xfrm>
            <a:off x="9036424" y="6488668"/>
            <a:ext cx="3155576" cy="369332"/>
          </a:xfrm>
          <a:prstGeom prst="rect">
            <a:avLst/>
          </a:prstGeom>
          <a:noFill/>
        </p:spPr>
        <p:txBody>
          <a:bodyPr wrap="square" rtlCol="0">
            <a:spAutoFit/>
          </a:bodyPr>
          <a:lstStyle/>
          <a:p>
            <a:r>
              <a:rPr lang="en-US" dirty="0"/>
              <a:t>(slide from Sebastian Duchene)</a:t>
            </a:r>
          </a:p>
        </p:txBody>
      </p:sp>
      <p:pic>
        <p:nvPicPr>
          <p:cNvPr id="16" name="Picture 31" descr="gamma.png">
            <a:extLst>
              <a:ext uri="{FF2B5EF4-FFF2-40B4-BE49-F238E27FC236}">
                <a16:creationId xmlns:a16="http://schemas.microsoft.com/office/drawing/2014/main" id="{9B8D6FF8-4771-F543-8583-7424B23E27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35624" y="2972356"/>
            <a:ext cx="6096000" cy="313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Connector 5">
            <a:extLst>
              <a:ext uri="{FF2B5EF4-FFF2-40B4-BE49-F238E27FC236}">
                <a16:creationId xmlns:a16="http://schemas.microsoft.com/office/drawing/2014/main" id="{BAAA0F28-5533-9242-8EA0-D706CA5B751C}"/>
              </a:ext>
            </a:extLst>
          </p:cNvPr>
          <p:cNvCxnSpPr>
            <a:cxnSpLocks noChangeShapeType="1"/>
          </p:cNvCxnSpPr>
          <p:nvPr/>
        </p:nvCxnSpPr>
        <p:spPr bwMode="auto">
          <a:xfrm rot="5400000">
            <a:off x="730625" y="4197906"/>
            <a:ext cx="3810000" cy="3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30" name="Straight Connector 6">
            <a:extLst>
              <a:ext uri="{FF2B5EF4-FFF2-40B4-BE49-F238E27FC236}">
                <a16:creationId xmlns:a16="http://schemas.microsoft.com/office/drawing/2014/main" id="{6E72B7A7-3079-0C49-A3AB-F803AD4B871C}"/>
              </a:ext>
            </a:extLst>
          </p:cNvPr>
          <p:cNvCxnSpPr>
            <a:cxnSpLocks noChangeShapeType="1"/>
          </p:cNvCxnSpPr>
          <p:nvPr/>
        </p:nvCxnSpPr>
        <p:spPr bwMode="auto">
          <a:xfrm rot="10800000">
            <a:off x="2635624" y="6102907"/>
            <a:ext cx="6400800"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31" name="TextBox 9">
            <a:extLst>
              <a:ext uri="{FF2B5EF4-FFF2-40B4-BE49-F238E27FC236}">
                <a16:creationId xmlns:a16="http://schemas.microsoft.com/office/drawing/2014/main" id="{49BA95BC-04F4-A242-AEA3-8289E203CF31}"/>
              </a:ext>
            </a:extLst>
          </p:cNvPr>
          <p:cNvSpPr txBox="1">
            <a:spLocks noChangeArrowheads="1"/>
          </p:cNvSpPr>
          <p:nvPr/>
        </p:nvSpPr>
        <p:spPr bwMode="auto">
          <a:xfrm rot="16200000">
            <a:off x="848100" y="3928031"/>
            <a:ext cx="2665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latin typeface="Helvetica Neue Light" panose="02000403000000020004" pitchFamily="2" charset="0"/>
              </a:rPr>
              <a:t>Proportion of sites</a:t>
            </a:r>
          </a:p>
        </p:txBody>
      </p:sp>
      <p:sp>
        <p:nvSpPr>
          <p:cNvPr id="32" name="TextBox 12">
            <a:extLst>
              <a:ext uri="{FF2B5EF4-FFF2-40B4-BE49-F238E27FC236}">
                <a16:creationId xmlns:a16="http://schemas.microsoft.com/office/drawing/2014/main" id="{B5A1031F-35B1-5D49-8490-4DFFD301FFE1}"/>
              </a:ext>
            </a:extLst>
          </p:cNvPr>
          <p:cNvSpPr txBox="1">
            <a:spLocks noChangeArrowheads="1"/>
          </p:cNvSpPr>
          <p:nvPr/>
        </p:nvSpPr>
        <p:spPr bwMode="auto">
          <a:xfrm>
            <a:off x="2254624" y="6026706"/>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latin typeface="Arial" panose="020B0604020202020204" pitchFamily="34" charset="0"/>
              </a:rPr>
              <a:t>0</a:t>
            </a:r>
          </a:p>
        </p:txBody>
      </p:sp>
      <p:sp>
        <p:nvSpPr>
          <p:cNvPr id="33" name="TextBox 32">
            <a:extLst>
              <a:ext uri="{FF2B5EF4-FFF2-40B4-BE49-F238E27FC236}">
                <a16:creationId xmlns:a16="http://schemas.microsoft.com/office/drawing/2014/main" id="{1F45F7F5-6090-4A46-B167-4AFDBE90E147}"/>
              </a:ext>
            </a:extLst>
          </p:cNvPr>
          <p:cNvSpPr txBox="1">
            <a:spLocks noChangeArrowheads="1"/>
          </p:cNvSpPr>
          <p:nvPr/>
        </p:nvSpPr>
        <p:spPr bwMode="auto">
          <a:xfrm>
            <a:off x="6521824" y="3740706"/>
            <a:ext cx="1601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dirty="0">
                <a:solidFill>
                  <a:srgbClr val="0080FF"/>
                </a:solidFill>
                <a:latin typeface="Helvetica Neue Light" panose="02000403000000020004" pitchFamily="2" charset="0"/>
              </a:rPr>
              <a:t>alpha=100</a:t>
            </a:r>
          </a:p>
        </p:txBody>
      </p:sp>
      <p:sp>
        <p:nvSpPr>
          <p:cNvPr id="34" name="TextBox 33">
            <a:extLst>
              <a:ext uri="{FF2B5EF4-FFF2-40B4-BE49-F238E27FC236}">
                <a16:creationId xmlns:a16="http://schemas.microsoft.com/office/drawing/2014/main" id="{435C4609-3810-1741-A76C-2D378E7D8FBB}"/>
              </a:ext>
            </a:extLst>
          </p:cNvPr>
          <p:cNvSpPr txBox="1">
            <a:spLocks noChangeArrowheads="1"/>
          </p:cNvSpPr>
          <p:nvPr/>
        </p:nvSpPr>
        <p:spPr bwMode="auto">
          <a:xfrm>
            <a:off x="2940424" y="3745469"/>
            <a:ext cx="1544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solidFill>
                  <a:srgbClr val="FF0000"/>
                </a:solidFill>
                <a:latin typeface="Helvetica Neue Light" panose="02000403000000020004" pitchFamily="2" charset="0"/>
              </a:rPr>
              <a:t>alpha=0.5</a:t>
            </a:r>
          </a:p>
        </p:txBody>
      </p:sp>
      <p:grpSp>
        <p:nvGrpSpPr>
          <p:cNvPr id="35" name="Group 34">
            <a:extLst>
              <a:ext uri="{FF2B5EF4-FFF2-40B4-BE49-F238E27FC236}">
                <a16:creationId xmlns:a16="http://schemas.microsoft.com/office/drawing/2014/main" id="{C95CD269-6AE1-1041-96B5-99F19ACCB07F}"/>
              </a:ext>
            </a:extLst>
          </p:cNvPr>
          <p:cNvGrpSpPr/>
          <p:nvPr/>
        </p:nvGrpSpPr>
        <p:grpSpPr>
          <a:xfrm>
            <a:off x="3043518" y="4690966"/>
            <a:ext cx="1044392" cy="1411941"/>
            <a:chOff x="3227294" y="4878192"/>
            <a:chExt cx="1044392" cy="1411941"/>
          </a:xfrm>
        </p:grpSpPr>
        <p:cxnSp>
          <p:nvCxnSpPr>
            <p:cNvPr id="36" name="Straight Connector 35">
              <a:extLst>
                <a:ext uri="{FF2B5EF4-FFF2-40B4-BE49-F238E27FC236}">
                  <a16:creationId xmlns:a16="http://schemas.microsoft.com/office/drawing/2014/main" id="{BF08A8B3-51EA-6146-8220-9FEDA5E3CFDC}"/>
                </a:ext>
              </a:extLst>
            </p:cNvPr>
            <p:cNvCxnSpPr>
              <a:cxnSpLocks/>
            </p:cNvCxnSpPr>
            <p:nvPr/>
          </p:nvCxnSpPr>
          <p:spPr>
            <a:xfrm>
              <a:off x="3227294" y="4878192"/>
              <a:ext cx="0" cy="14119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1211224-3838-C94A-BB62-E20E1DEB1EFC}"/>
                </a:ext>
              </a:extLst>
            </p:cNvPr>
            <p:cNvCxnSpPr>
              <a:cxnSpLocks/>
            </p:cNvCxnSpPr>
            <p:nvPr/>
          </p:nvCxnSpPr>
          <p:spPr>
            <a:xfrm>
              <a:off x="3621741" y="5402159"/>
              <a:ext cx="0" cy="8879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25F5B9E-1AD8-D041-A048-8BC3B1FF69E9}"/>
                </a:ext>
              </a:extLst>
            </p:cNvPr>
            <p:cNvCxnSpPr>
              <a:cxnSpLocks/>
            </p:cNvCxnSpPr>
            <p:nvPr/>
          </p:nvCxnSpPr>
          <p:spPr>
            <a:xfrm>
              <a:off x="4271686" y="5820503"/>
              <a:ext cx="0" cy="4696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388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20796-095C-A54A-A2E2-1EA0B681B705}"/>
              </a:ext>
            </a:extLst>
          </p:cNvPr>
          <p:cNvSpPr>
            <a:spLocks noGrp="1"/>
          </p:cNvSpPr>
          <p:nvPr>
            <p:ph type="title"/>
          </p:nvPr>
        </p:nvSpPr>
        <p:spPr>
          <a:xfrm>
            <a:off x="838200" y="365125"/>
            <a:ext cx="4634753" cy="2929404"/>
          </a:xfrm>
        </p:spPr>
        <p:txBody>
          <a:bodyPr>
            <a:normAutofit fontScale="90000"/>
          </a:bodyPr>
          <a:lstStyle/>
          <a:p>
            <a:r>
              <a:rPr lang="en-US" dirty="0"/>
              <a:t>Changes in the third codon position are far more likely to not affect the amino acid</a:t>
            </a:r>
          </a:p>
        </p:txBody>
      </p:sp>
      <p:pic>
        <p:nvPicPr>
          <p:cNvPr id="6" name="Content Placeholder 5">
            <a:extLst>
              <a:ext uri="{FF2B5EF4-FFF2-40B4-BE49-F238E27FC236}">
                <a16:creationId xmlns:a16="http://schemas.microsoft.com/office/drawing/2014/main" id="{9C2DB251-0215-274A-98BD-89F2045873F6}"/>
              </a:ext>
            </a:extLst>
          </p:cNvPr>
          <p:cNvPicPr>
            <a:picLocks noGrp="1" noChangeAspect="1"/>
          </p:cNvPicPr>
          <p:nvPr>
            <p:ph idx="1"/>
          </p:nvPr>
        </p:nvPicPr>
        <p:blipFill>
          <a:blip r:embed="rId3"/>
          <a:stretch>
            <a:fillRect/>
          </a:stretch>
        </p:blipFill>
        <p:spPr>
          <a:xfrm>
            <a:off x="6719049" y="0"/>
            <a:ext cx="5464921" cy="6109038"/>
          </a:xfrm>
        </p:spPr>
      </p:pic>
      <p:sp>
        <p:nvSpPr>
          <p:cNvPr id="7" name="TextBox 6">
            <a:extLst>
              <a:ext uri="{FF2B5EF4-FFF2-40B4-BE49-F238E27FC236}">
                <a16:creationId xmlns:a16="http://schemas.microsoft.com/office/drawing/2014/main" id="{653421BA-8471-7342-9873-C4E4E30311D6}"/>
              </a:ext>
            </a:extLst>
          </p:cNvPr>
          <p:cNvSpPr txBox="1"/>
          <p:nvPr/>
        </p:nvSpPr>
        <p:spPr>
          <a:xfrm>
            <a:off x="7826188" y="6488668"/>
            <a:ext cx="4365812" cy="369332"/>
          </a:xfrm>
          <a:prstGeom prst="rect">
            <a:avLst/>
          </a:prstGeom>
          <a:noFill/>
        </p:spPr>
        <p:txBody>
          <a:bodyPr wrap="square" rtlCol="0">
            <a:spAutoFit/>
          </a:bodyPr>
          <a:lstStyle/>
          <a:p>
            <a:r>
              <a:rPr lang="en-US" dirty="0">
                <a:hlinkClick r:id="rId4"/>
              </a:rPr>
              <a:t>https://www.genomenon.com/codon-chart/</a:t>
            </a:r>
            <a:endParaRPr lang="en-US" dirty="0"/>
          </a:p>
        </p:txBody>
      </p:sp>
      <p:sp>
        <p:nvSpPr>
          <p:cNvPr id="8" name="Content Placeholder 2">
            <a:extLst>
              <a:ext uri="{FF2B5EF4-FFF2-40B4-BE49-F238E27FC236}">
                <a16:creationId xmlns:a16="http://schemas.microsoft.com/office/drawing/2014/main" id="{E365B8EE-7397-E84B-A51F-9175C2E000EC}"/>
              </a:ext>
            </a:extLst>
          </p:cNvPr>
          <p:cNvSpPr txBox="1">
            <a:spLocks/>
          </p:cNvSpPr>
          <p:nvPr/>
        </p:nvSpPr>
        <p:spPr>
          <a:xfrm>
            <a:off x="838200" y="3462711"/>
            <a:ext cx="4944035" cy="29294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Splitting up the alignment into different codon positions and allow each having its own site model allows accounting for these differences</a:t>
            </a:r>
          </a:p>
        </p:txBody>
      </p:sp>
    </p:spTree>
    <p:extLst>
      <p:ext uri="{BB962C8B-B14F-4D97-AF65-F5344CB8AC3E}">
        <p14:creationId xmlns:p14="http://schemas.microsoft.com/office/powerpoint/2010/main" val="1421287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ell phone&#10;&#10;Description automatically generated">
            <a:extLst>
              <a:ext uri="{FF2B5EF4-FFF2-40B4-BE49-F238E27FC236}">
                <a16:creationId xmlns:a16="http://schemas.microsoft.com/office/drawing/2014/main" id="{E7303B2C-9F09-904D-8C6E-8CE0345CE65F}"/>
              </a:ext>
            </a:extLst>
          </p:cNvPr>
          <p:cNvPicPr>
            <a:picLocks noChangeAspect="1"/>
          </p:cNvPicPr>
          <p:nvPr/>
        </p:nvPicPr>
        <p:blipFill>
          <a:blip r:embed="rId3"/>
          <a:stretch>
            <a:fillRect/>
          </a:stretch>
        </p:blipFill>
        <p:spPr>
          <a:xfrm>
            <a:off x="0" y="1690688"/>
            <a:ext cx="12192000" cy="4913443"/>
          </a:xfrm>
          <a:prstGeom prst="rect">
            <a:avLst/>
          </a:prstGeom>
        </p:spPr>
      </p:pic>
      <p:sp>
        <p:nvSpPr>
          <p:cNvPr id="2" name="Title 1">
            <a:extLst>
              <a:ext uri="{FF2B5EF4-FFF2-40B4-BE49-F238E27FC236}">
                <a16:creationId xmlns:a16="http://schemas.microsoft.com/office/drawing/2014/main" id="{EABFC809-215F-DA4D-953C-11D58D0AA6EC}"/>
              </a:ext>
            </a:extLst>
          </p:cNvPr>
          <p:cNvSpPr>
            <a:spLocks noGrp="1"/>
          </p:cNvSpPr>
          <p:nvPr>
            <p:ph type="title"/>
          </p:nvPr>
        </p:nvSpPr>
        <p:spPr/>
        <p:txBody>
          <a:bodyPr>
            <a:normAutofit/>
          </a:bodyPr>
          <a:lstStyle/>
          <a:p>
            <a:r>
              <a:rPr lang="en-US" dirty="0"/>
              <a:t>Accounting for rate variation between codon positions is almost always better</a:t>
            </a:r>
          </a:p>
        </p:txBody>
      </p:sp>
      <p:sp>
        <p:nvSpPr>
          <p:cNvPr id="8" name="TextBox 7">
            <a:extLst>
              <a:ext uri="{FF2B5EF4-FFF2-40B4-BE49-F238E27FC236}">
                <a16:creationId xmlns:a16="http://schemas.microsoft.com/office/drawing/2014/main" id="{7487AF74-2D85-D84F-9F5A-4EE30A2829DD}"/>
              </a:ext>
            </a:extLst>
          </p:cNvPr>
          <p:cNvSpPr txBox="1"/>
          <p:nvPr/>
        </p:nvSpPr>
        <p:spPr>
          <a:xfrm>
            <a:off x="9036424" y="6488668"/>
            <a:ext cx="3155576" cy="369332"/>
          </a:xfrm>
          <a:prstGeom prst="rect">
            <a:avLst/>
          </a:prstGeom>
          <a:noFill/>
        </p:spPr>
        <p:txBody>
          <a:bodyPr wrap="square" rtlCol="0">
            <a:spAutoFit/>
          </a:bodyPr>
          <a:lstStyle/>
          <a:p>
            <a:r>
              <a:rPr lang="en-US" dirty="0"/>
              <a:t>Shapiro et al., 2006, </a:t>
            </a:r>
            <a:r>
              <a:rPr lang="en-US" i="1" dirty="0"/>
              <a:t>MBE</a:t>
            </a:r>
          </a:p>
        </p:txBody>
      </p:sp>
    </p:spTree>
    <p:extLst>
      <p:ext uri="{BB962C8B-B14F-4D97-AF65-F5344CB8AC3E}">
        <p14:creationId xmlns:p14="http://schemas.microsoft.com/office/powerpoint/2010/main" val="1834483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FD10C-C460-044F-A31C-A94099B0F066}"/>
              </a:ext>
            </a:extLst>
          </p:cNvPr>
          <p:cNvSpPr>
            <a:spLocks noGrp="1"/>
          </p:cNvSpPr>
          <p:nvPr>
            <p:ph type="title"/>
          </p:nvPr>
        </p:nvSpPr>
        <p:spPr/>
        <p:txBody>
          <a:bodyPr/>
          <a:lstStyle/>
          <a:p>
            <a:r>
              <a:rPr lang="en-US" dirty="0"/>
              <a:t>Practical considerations</a:t>
            </a:r>
          </a:p>
        </p:txBody>
      </p:sp>
      <p:sp>
        <p:nvSpPr>
          <p:cNvPr id="3" name="Content Placeholder 2">
            <a:extLst>
              <a:ext uri="{FF2B5EF4-FFF2-40B4-BE49-F238E27FC236}">
                <a16:creationId xmlns:a16="http://schemas.microsoft.com/office/drawing/2014/main" id="{B8D36AB6-A8CE-8F44-9FD6-2908150BDE0D}"/>
              </a:ext>
            </a:extLst>
          </p:cNvPr>
          <p:cNvSpPr>
            <a:spLocks noGrp="1"/>
          </p:cNvSpPr>
          <p:nvPr>
            <p:ph idx="1"/>
          </p:nvPr>
        </p:nvSpPr>
        <p:spPr/>
        <p:txBody>
          <a:bodyPr>
            <a:normAutofit lnSpcReduction="10000"/>
          </a:bodyPr>
          <a:lstStyle/>
          <a:p>
            <a:r>
              <a:rPr lang="en-US" dirty="0"/>
              <a:t>Everything affects everything in Bayesian phylogenetics. Wrong evolutionary models lead to wrong trees lead to wrong population parameters.</a:t>
            </a:r>
          </a:p>
          <a:p>
            <a:endParaRPr lang="en-US" dirty="0"/>
          </a:p>
          <a:p>
            <a:r>
              <a:rPr lang="en-US" dirty="0"/>
              <a:t>Overparameterization is better than under-parameterization. In doubt, use the more complex site model, such as a GTR+ model (Abadi et al., 2019, Nat. comm.)</a:t>
            </a:r>
          </a:p>
          <a:p>
            <a:endParaRPr lang="en-US" dirty="0"/>
          </a:p>
          <a:p>
            <a:r>
              <a:rPr lang="en-US" dirty="0"/>
              <a:t>Never forget to account for rate heterogeneity (experience). Also, the JC69 model is hardly ever appropriate. </a:t>
            </a:r>
          </a:p>
          <a:p>
            <a:endParaRPr lang="en-US" dirty="0"/>
          </a:p>
          <a:p>
            <a:endParaRPr lang="en-US" dirty="0"/>
          </a:p>
          <a:p>
            <a:endParaRPr lang="en-US" dirty="0"/>
          </a:p>
        </p:txBody>
      </p:sp>
    </p:spTree>
    <p:extLst>
      <p:ext uri="{BB962C8B-B14F-4D97-AF65-F5344CB8AC3E}">
        <p14:creationId xmlns:p14="http://schemas.microsoft.com/office/powerpoint/2010/main" val="238927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54C5-BEB6-434B-BE6F-E816D163732B}"/>
              </a:ext>
            </a:extLst>
          </p:cNvPr>
          <p:cNvSpPr>
            <a:spLocks noGrp="1"/>
          </p:cNvSpPr>
          <p:nvPr>
            <p:ph type="title"/>
          </p:nvPr>
        </p:nvSpPr>
        <p:spPr>
          <a:xfrm>
            <a:off x="838200" y="2906083"/>
            <a:ext cx="10515600" cy="1045834"/>
          </a:xfrm>
        </p:spPr>
        <p:txBody>
          <a:bodyPr/>
          <a:lstStyle/>
          <a:p>
            <a:pPr algn="ctr"/>
            <a:r>
              <a:rPr lang="en-US" dirty="0"/>
              <a:t>QUESTIONS?</a:t>
            </a:r>
          </a:p>
        </p:txBody>
      </p:sp>
    </p:spTree>
    <p:extLst>
      <p:ext uri="{BB962C8B-B14F-4D97-AF65-F5344CB8AC3E}">
        <p14:creationId xmlns:p14="http://schemas.microsoft.com/office/powerpoint/2010/main" val="4134496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54C5-BEB6-434B-BE6F-E816D163732B}"/>
              </a:ext>
            </a:extLst>
          </p:cNvPr>
          <p:cNvSpPr>
            <a:spLocks noGrp="1"/>
          </p:cNvSpPr>
          <p:nvPr>
            <p:ph type="title"/>
          </p:nvPr>
        </p:nvSpPr>
        <p:spPr>
          <a:xfrm>
            <a:off x="838200" y="2906083"/>
            <a:ext cx="10515600" cy="1045834"/>
          </a:xfrm>
        </p:spPr>
        <p:txBody>
          <a:bodyPr/>
          <a:lstStyle/>
          <a:p>
            <a:pPr algn="ctr"/>
            <a:r>
              <a:rPr lang="en-US" dirty="0"/>
              <a:t>The molecular clock</a:t>
            </a:r>
          </a:p>
        </p:txBody>
      </p:sp>
    </p:spTree>
    <p:extLst>
      <p:ext uri="{BB962C8B-B14F-4D97-AF65-F5344CB8AC3E}">
        <p14:creationId xmlns:p14="http://schemas.microsoft.com/office/powerpoint/2010/main" val="2448313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0716-5924-304B-831C-D26BEFC5F9D6}"/>
              </a:ext>
            </a:extLst>
          </p:cNvPr>
          <p:cNvSpPr>
            <a:spLocks noGrp="1"/>
          </p:cNvSpPr>
          <p:nvPr>
            <p:ph type="title"/>
          </p:nvPr>
        </p:nvSpPr>
        <p:spPr/>
        <p:txBody>
          <a:bodyPr/>
          <a:lstStyle/>
          <a:p>
            <a:r>
              <a:rPr lang="en-US" dirty="0"/>
              <a:t>Using site models, we can get from alignments to divergence trees</a:t>
            </a:r>
          </a:p>
        </p:txBody>
      </p:sp>
      <p:sp>
        <p:nvSpPr>
          <p:cNvPr id="8" name="TextBox 7">
            <a:extLst>
              <a:ext uri="{FF2B5EF4-FFF2-40B4-BE49-F238E27FC236}">
                <a16:creationId xmlns:a16="http://schemas.microsoft.com/office/drawing/2014/main" id="{1563ED66-F865-D942-B242-5F36598E3581}"/>
              </a:ext>
            </a:extLst>
          </p:cNvPr>
          <p:cNvSpPr txBox="1"/>
          <p:nvPr/>
        </p:nvSpPr>
        <p:spPr>
          <a:xfrm>
            <a:off x="9036424" y="6488668"/>
            <a:ext cx="3155576" cy="369332"/>
          </a:xfrm>
          <a:prstGeom prst="rect">
            <a:avLst/>
          </a:prstGeom>
          <a:noFill/>
        </p:spPr>
        <p:txBody>
          <a:bodyPr wrap="square" rtlCol="0">
            <a:spAutoFit/>
          </a:bodyPr>
          <a:lstStyle/>
          <a:p>
            <a:r>
              <a:rPr lang="en-US" dirty="0" err="1"/>
              <a:t>nextstrain.com</a:t>
            </a:r>
            <a:endParaRPr lang="en-US" dirty="0"/>
          </a:p>
        </p:txBody>
      </p:sp>
      <p:pic>
        <p:nvPicPr>
          <p:cNvPr id="10" name="Picture 9" descr="A close up of a map&#10;&#10;Description automatically generated">
            <a:extLst>
              <a:ext uri="{FF2B5EF4-FFF2-40B4-BE49-F238E27FC236}">
                <a16:creationId xmlns:a16="http://schemas.microsoft.com/office/drawing/2014/main" id="{FFC71261-EE8C-2C4A-8128-6C92BE008904}"/>
              </a:ext>
            </a:extLst>
          </p:cNvPr>
          <p:cNvPicPr>
            <a:picLocks noChangeAspect="1"/>
          </p:cNvPicPr>
          <p:nvPr/>
        </p:nvPicPr>
        <p:blipFill>
          <a:blip r:embed="rId2"/>
          <a:stretch>
            <a:fillRect/>
          </a:stretch>
        </p:blipFill>
        <p:spPr>
          <a:xfrm>
            <a:off x="1498600" y="1690688"/>
            <a:ext cx="9194800" cy="4775200"/>
          </a:xfrm>
          <a:prstGeom prst="rect">
            <a:avLst/>
          </a:prstGeom>
        </p:spPr>
      </p:pic>
    </p:spTree>
    <p:extLst>
      <p:ext uri="{BB962C8B-B14F-4D97-AF65-F5344CB8AC3E}">
        <p14:creationId xmlns:p14="http://schemas.microsoft.com/office/powerpoint/2010/main" val="243412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0716-5924-304B-831C-D26BEFC5F9D6}"/>
              </a:ext>
            </a:extLst>
          </p:cNvPr>
          <p:cNvSpPr>
            <a:spLocks noGrp="1"/>
          </p:cNvSpPr>
          <p:nvPr>
            <p:ph type="title"/>
          </p:nvPr>
        </p:nvSpPr>
        <p:spPr/>
        <p:txBody>
          <a:bodyPr/>
          <a:lstStyle/>
          <a:p>
            <a:r>
              <a:rPr lang="en-US" dirty="0"/>
              <a:t>Sequences that are further apart in time are more diverged</a:t>
            </a:r>
          </a:p>
        </p:txBody>
      </p:sp>
      <p:pic>
        <p:nvPicPr>
          <p:cNvPr id="7" name="Picture 6" descr="A close up of a map&#10;&#10;Description automatically generated">
            <a:extLst>
              <a:ext uri="{FF2B5EF4-FFF2-40B4-BE49-F238E27FC236}">
                <a16:creationId xmlns:a16="http://schemas.microsoft.com/office/drawing/2014/main" id="{E1F1C13F-5287-5949-A61D-AC7F3CA47FD9}"/>
              </a:ext>
            </a:extLst>
          </p:cNvPr>
          <p:cNvPicPr>
            <a:picLocks noChangeAspect="1"/>
          </p:cNvPicPr>
          <p:nvPr/>
        </p:nvPicPr>
        <p:blipFill>
          <a:blip r:embed="rId2"/>
          <a:stretch>
            <a:fillRect/>
          </a:stretch>
        </p:blipFill>
        <p:spPr>
          <a:xfrm>
            <a:off x="1492250" y="1578925"/>
            <a:ext cx="9207500" cy="4737100"/>
          </a:xfrm>
          <a:prstGeom prst="rect">
            <a:avLst/>
          </a:prstGeom>
        </p:spPr>
      </p:pic>
      <p:sp>
        <p:nvSpPr>
          <p:cNvPr id="8" name="TextBox 7">
            <a:extLst>
              <a:ext uri="{FF2B5EF4-FFF2-40B4-BE49-F238E27FC236}">
                <a16:creationId xmlns:a16="http://schemas.microsoft.com/office/drawing/2014/main" id="{1563ED66-F865-D942-B242-5F36598E3581}"/>
              </a:ext>
            </a:extLst>
          </p:cNvPr>
          <p:cNvSpPr txBox="1"/>
          <p:nvPr/>
        </p:nvSpPr>
        <p:spPr>
          <a:xfrm>
            <a:off x="9036424" y="6488668"/>
            <a:ext cx="3155576" cy="369332"/>
          </a:xfrm>
          <a:prstGeom prst="rect">
            <a:avLst/>
          </a:prstGeom>
          <a:noFill/>
        </p:spPr>
        <p:txBody>
          <a:bodyPr wrap="square" rtlCol="0">
            <a:spAutoFit/>
          </a:bodyPr>
          <a:lstStyle/>
          <a:p>
            <a:r>
              <a:rPr lang="en-US" dirty="0" err="1"/>
              <a:t>nextstrain.com</a:t>
            </a:r>
            <a:endParaRPr lang="en-US" dirty="0"/>
          </a:p>
        </p:txBody>
      </p:sp>
    </p:spTree>
    <p:extLst>
      <p:ext uri="{BB962C8B-B14F-4D97-AF65-F5344CB8AC3E}">
        <p14:creationId xmlns:p14="http://schemas.microsoft.com/office/powerpoint/2010/main" val="335835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C809-215F-DA4D-953C-11D58D0AA6EC}"/>
              </a:ext>
            </a:extLst>
          </p:cNvPr>
          <p:cNvSpPr>
            <a:spLocks noGrp="1"/>
          </p:cNvSpPr>
          <p:nvPr>
            <p:ph type="title"/>
          </p:nvPr>
        </p:nvSpPr>
        <p:spPr/>
        <p:txBody>
          <a:bodyPr>
            <a:normAutofit fontScale="90000"/>
          </a:bodyPr>
          <a:lstStyle/>
          <a:p>
            <a:r>
              <a:rPr lang="en-US" dirty="0"/>
              <a:t>The spread of pathogens between hosts over time can be described using a phylogenetic tree.</a:t>
            </a:r>
          </a:p>
        </p:txBody>
      </p:sp>
      <p:pic>
        <p:nvPicPr>
          <p:cNvPr id="12" name="Content Placeholder 11">
            <a:extLst>
              <a:ext uri="{FF2B5EF4-FFF2-40B4-BE49-F238E27FC236}">
                <a16:creationId xmlns:a16="http://schemas.microsoft.com/office/drawing/2014/main" id="{D173AB30-D33B-A048-824E-F56B3B3B114A}"/>
              </a:ext>
            </a:extLst>
          </p:cNvPr>
          <p:cNvPicPr>
            <a:picLocks noGrp="1" noChangeAspect="1"/>
          </p:cNvPicPr>
          <p:nvPr>
            <p:ph idx="1"/>
          </p:nvPr>
        </p:nvPicPr>
        <p:blipFill>
          <a:blip r:embed="rId2"/>
          <a:stretch>
            <a:fillRect/>
          </a:stretch>
        </p:blipFill>
        <p:spPr>
          <a:xfrm>
            <a:off x="2472440" y="1975739"/>
            <a:ext cx="7247119" cy="4517136"/>
          </a:xfrm>
        </p:spPr>
      </p:pic>
    </p:spTree>
    <p:extLst>
      <p:ext uri="{BB962C8B-B14F-4D97-AF65-F5344CB8AC3E}">
        <p14:creationId xmlns:p14="http://schemas.microsoft.com/office/powerpoint/2010/main" val="797837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0716-5924-304B-831C-D26BEFC5F9D6}"/>
              </a:ext>
            </a:extLst>
          </p:cNvPr>
          <p:cNvSpPr>
            <a:spLocks noGrp="1"/>
          </p:cNvSpPr>
          <p:nvPr>
            <p:ph type="title"/>
          </p:nvPr>
        </p:nvSpPr>
        <p:spPr/>
        <p:txBody>
          <a:bodyPr/>
          <a:lstStyle/>
          <a:p>
            <a:r>
              <a:rPr lang="en-US" dirty="0"/>
              <a:t>Molecular clocks bring us from divergence trees to time trees</a:t>
            </a:r>
          </a:p>
        </p:txBody>
      </p:sp>
      <p:sp>
        <p:nvSpPr>
          <p:cNvPr id="8" name="TextBox 7">
            <a:extLst>
              <a:ext uri="{FF2B5EF4-FFF2-40B4-BE49-F238E27FC236}">
                <a16:creationId xmlns:a16="http://schemas.microsoft.com/office/drawing/2014/main" id="{1563ED66-F865-D942-B242-5F36598E3581}"/>
              </a:ext>
            </a:extLst>
          </p:cNvPr>
          <p:cNvSpPr txBox="1"/>
          <p:nvPr/>
        </p:nvSpPr>
        <p:spPr>
          <a:xfrm>
            <a:off x="9036424" y="6488668"/>
            <a:ext cx="3155576" cy="369332"/>
          </a:xfrm>
          <a:prstGeom prst="rect">
            <a:avLst/>
          </a:prstGeom>
          <a:noFill/>
        </p:spPr>
        <p:txBody>
          <a:bodyPr wrap="square" rtlCol="0">
            <a:spAutoFit/>
          </a:bodyPr>
          <a:lstStyle/>
          <a:p>
            <a:r>
              <a:rPr lang="en-US" dirty="0" err="1"/>
              <a:t>nextstrain.com</a:t>
            </a:r>
            <a:endParaRPr lang="en-US" dirty="0"/>
          </a:p>
        </p:txBody>
      </p:sp>
      <p:pic>
        <p:nvPicPr>
          <p:cNvPr id="4" name="Picture 3" descr="A close up of a map&#10;&#10;Description automatically generated">
            <a:extLst>
              <a:ext uri="{FF2B5EF4-FFF2-40B4-BE49-F238E27FC236}">
                <a16:creationId xmlns:a16="http://schemas.microsoft.com/office/drawing/2014/main" id="{CFE60910-2ED9-B74E-8CB4-B90F96DD7D33}"/>
              </a:ext>
            </a:extLst>
          </p:cNvPr>
          <p:cNvPicPr>
            <a:picLocks noChangeAspect="1"/>
          </p:cNvPicPr>
          <p:nvPr/>
        </p:nvPicPr>
        <p:blipFill>
          <a:blip r:embed="rId2"/>
          <a:stretch>
            <a:fillRect/>
          </a:stretch>
        </p:blipFill>
        <p:spPr>
          <a:xfrm>
            <a:off x="1485900" y="1581805"/>
            <a:ext cx="9220200" cy="4787900"/>
          </a:xfrm>
          <a:prstGeom prst="rect">
            <a:avLst/>
          </a:prstGeom>
        </p:spPr>
      </p:pic>
    </p:spTree>
    <p:extLst>
      <p:ext uri="{BB962C8B-B14F-4D97-AF65-F5344CB8AC3E}">
        <p14:creationId xmlns:p14="http://schemas.microsoft.com/office/powerpoint/2010/main" val="3288651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0716-5924-304B-831C-D26BEFC5F9D6}"/>
              </a:ext>
            </a:extLst>
          </p:cNvPr>
          <p:cNvSpPr>
            <a:spLocks noGrp="1"/>
          </p:cNvSpPr>
          <p:nvPr>
            <p:ph type="title"/>
          </p:nvPr>
        </p:nvSpPr>
        <p:spPr/>
        <p:txBody>
          <a:bodyPr/>
          <a:lstStyle/>
          <a:p>
            <a:r>
              <a:rPr lang="en-US" dirty="0"/>
              <a:t>Evolutionary models can be used to estimate common ancestor times</a:t>
            </a:r>
          </a:p>
        </p:txBody>
      </p:sp>
      <p:sp>
        <p:nvSpPr>
          <p:cNvPr id="6" name="TextBox 5">
            <a:extLst>
              <a:ext uri="{FF2B5EF4-FFF2-40B4-BE49-F238E27FC236}">
                <a16:creationId xmlns:a16="http://schemas.microsoft.com/office/drawing/2014/main" id="{DB3DF2DA-5AC9-5B49-8BE7-F4770662B0EF}"/>
              </a:ext>
            </a:extLst>
          </p:cNvPr>
          <p:cNvSpPr txBox="1"/>
          <p:nvPr/>
        </p:nvSpPr>
        <p:spPr>
          <a:xfrm>
            <a:off x="9036424" y="6488668"/>
            <a:ext cx="3155576" cy="369332"/>
          </a:xfrm>
          <a:prstGeom prst="rect">
            <a:avLst/>
          </a:prstGeom>
          <a:noFill/>
        </p:spPr>
        <p:txBody>
          <a:bodyPr wrap="square" rtlCol="0">
            <a:spAutoFit/>
          </a:bodyPr>
          <a:lstStyle/>
          <a:p>
            <a:r>
              <a:rPr lang="en-US" dirty="0"/>
              <a:t>Bedford et al., 2020, </a:t>
            </a:r>
            <a:r>
              <a:rPr lang="en-US" dirty="0" err="1"/>
              <a:t>BioRxiv</a:t>
            </a:r>
            <a:endParaRPr lang="en-US" i="1" dirty="0"/>
          </a:p>
        </p:txBody>
      </p:sp>
      <p:pic>
        <p:nvPicPr>
          <p:cNvPr id="9" name="Picture 8" descr="A close up of a map&#10;&#10;Description automatically generated">
            <a:extLst>
              <a:ext uri="{FF2B5EF4-FFF2-40B4-BE49-F238E27FC236}">
                <a16:creationId xmlns:a16="http://schemas.microsoft.com/office/drawing/2014/main" id="{C0372CCB-F0EA-D748-B954-859878159D94}"/>
              </a:ext>
            </a:extLst>
          </p:cNvPr>
          <p:cNvPicPr>
            <a:picLocks noChangeAspect="1"/>
          </p:cNvPicPr>
          <p:nvPr/>
        </p:nvPicPr>
        <p:blipFill>
          <a:blip r:embed="rId2"/>
          <a:stretch>
            <a:fillRect/>
          </a:stretch>
        </p:blipFill>
        <p:spPr>
          <a:xfrm>
            <a:off x="3179060" y="1547267"/>
            <a:ext cx="5833880" cy="5310733"/>
          </a:xfrm>
          <a:prstGeom prst="rect">
            <a:avLst/>
          </a:prstGeom>
        </p:spPr>
      </p:pic>
    </p:spTree>
    <p:extLst>
      <p:ext uri="{BB962C8B-B14F-4D97-AF65-F5344CB8AC3E}">
        <p14:creationId xmlns:p14="http://schemas.microsoft.com/office/powerpoint/2010/main" val="602601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0716-5924-304B-831C-D26BEFC5F9D6}"/>
              </a:ext>
            </a:extLst>
          </p:cNvPr>
          <p:cNvSpPr>
            <a:spLocks noGrp="1"/>
          </p:cNvSpPr>
          <p:nvPr>
            <p:ph type="title"/>
          </p:nvPr>
        </p:nvSpPr>
        <p:spPr/>
        <p:txBody>
          <a:bodyPr/>
          <a:lstStyle/>
          <a:p>
            <a:r>
              <a:rPr lang="en-US" dirty="0"/>
              <a:t>Different organisms have vastly different rates of evolution</a:t>
            </a:r>
          </a:p>
        </p:txBody>
      </p:sp>
      <p:sp>
        <p:nvSpPr>
          <p:cNvPr id="6" name="TextBox 5">
            <a:extLst>
              <a:ext uri="{FF2B5EF4-FFF2-40B4-BE49-F238E27FC236}">
                <a16:creationId xmlns:a16="http://schemas.microsoft.com/office/drawing/2014/main" id="{DB3DF2DA-5AC9-5B49-8BE7-F4770662B0EF}"/>
              </a:ext>
            </a:extLst>
          </p:cNvPr>
          <p:cNvSpPr txBox="1"/>
          <p:nvPr/>
        </p:nvSpPr>
        <p:spPr>
          <a:xfrm>
            <a:off x="9036424" y="6488668"/>
            <a:ext cx="3155576" cy="369332"/>
          </a:xfrm>
          <a:prstGeom prst="rect">
            <a:avLst/>
          </a:prstGeom>
          <a:noFill/>
        </p:spPr>
        <p:txBody>
          <a:bodyPr wrap="square" rtlCol="0">
            <a:spAutoFit/>
          </a:bodyPr>
          <a:lstStyle/>
          <a:p>
            <a:r>
              <a:rPr lang="en-US" dirty="0"/>
              <a:t>Duchene et al., 2018, </a:t>
            </a:r>
            <a:r>
              <a:rPr lang="en-US" dirty="0" err="1"/>
              <a:t>Vir</a:t>
            </a:r>
            <a:r>
              <a:rPr lang="en-US" dirty="0"/>
              <a:t>. </a:t>
            </a:r>
            <a:r>
              <a:rPr lang="en-US" dirty="0" err="1"/>
              <a:t>Evol</a:t>
            </a:r>
            <a:r>
              <a:rPr lang="en-US" dirty="0"/>
              <a:t>.</a:t>
            </a:r>
            <a:endParaRPr lang="en-US" i="1" dirty="0"/>
          </a:p>
        </p:txBody>
      </p:sp>
      <p:pic>
        <p:nvPicPr>
          <p:cNvPr id="5" name="New picture">
            <a:extLst>
              <a:ext uri="{FF2B5EF4-FFF2-40B4-BE49-F238E27FC236}">
                <a16:creationId xmlns:a16="http://schemas.microsoft.com/office/drawing/2014/main" id="{18BD98CC-C8F6-1A4C-BB0E-43A8ED558AA7}"/>
              </a:ext>
            </a:extLst>
          </p:cNvPr>
          <p:cNvPicPr/>
          <p:nvPr/>
        </p:nvPicPr>
        <p:blipFill>
          <a:blip r:embed="rId2"/>
          <a:stretch>
            <a:fillRect/>
          </a:stretch>
        </p:blipFill>
        <p:spPr>
          <a:xfrm>
            <a:off x="2610644" y="1690688"/>
            <a:ext cx="6970711" cy="4797980"/>
          </a:xfrm>
          <a:prstGeom prst="rect">
            <a:avLst/>
          </a:prstGeom>
        </p:spPr>
      </p:pic>
    </p:spTree>
    <p:extLst>
      <p:ext uri="{BB962C8B-B14F-4D97-AF65-F5344CB8AC3E}">
        <p14:creationId xmlns:p14="http://schemas.microsoft.com/office/powerpoint/2010/main" val="1954136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0716-5924-304B-831C-D26BEFC5F9D6}"/>
              </a:ext>
            </a:extLst>
          </p:cNvPr>
          <p:cNvSpPr>
            <a:spLocks noGrp="1"/>
          </p:cNvSpPr>
          <p:nvPr>
            <p:ph type="title"/>
          </p:nvPr>
        </p:nvSpPr>
        <p:spPr/>
        <p:txBody>
          <a:bodyPr>
            <a:normAutofit fontScale="90000"/>
          </a:bodyPr>
          <a:lstStyle/>
          <a:p>
            <a:r>
              <a:rPr lang="en-US" dirty="0"/>
              <a:t>Mathematically clock models are functions that have divergence as input and time as output</a:t>
            </a:r>
          </a:p>
        </p:txBody>
      </p:sp>
      <p:sp>
        <p:nvSpPr>
          <p:cNvPr id="3" name="Content Placeholder 2">
            <a:extLst>
              <a:ext uri="{FF2B5EF4-FFF2-40B4-BE49-F238E27FC236}">
                <a16:creationId xmlns:a16="http://schemas.microsoft.com/office/drawing/2014/main" id="{5A0CBAFB-5672-9742-A246-B09A73147700}"/>
              </a:ext>
            </a:extLst>
          </p:cNvPr>
          <p:cNvSpPr>
            <a:spLocks noGrp="1"/>
          </p:cNvSpPr>
          <p:nvPr>
            <p:ph idx="1"/>
          </p:nvPr>
        </p:nvSpPr>
        <p:spPr/>
        <p:txBody>
          <a:bodyPr/>
          <a:lstStyle/>
          <a:p>
            <a:endParaRPr lang="en-US" b="1" dirty="0"/>
          </a:p>
          <a:p>
            <a:r>
              <a:rPr lang="en-US" b="1" dirty="0"/>
              <a:t>Strict clock models </a:t>
            </a:r>
            <a:r>
              <a:rPr lang="en-US" dirty="0"/>
              <a:t>assume that evolution happens equally fast on each branch of a tree. Strict clocks are mostly used to study pathogens over rather short times (a few years)</a:t>
            </a:r>
          </a:p>
          <a:p>
            <a:endParaRPr lang="en-US" dirty="0"/>
          </a:p>
          <a:p>
            <a:r>
              <a:rPr lang="en-US" b="1" dirty="0"/>
              <a:t>Random clock models</a:t>
            </a:r>
            <a:r>
              <a:rPr lang="en-US" dirty="0"/>
              <a:t> allow different branches of a phylogenetic tree to have different rates (speed) of evolution. These are more prevalent when analyzing datasets that were sampled over longer time periods</a:t>
            </a:r>
            <a:endParaRPr lang="en-US" b="1" dirty="0"/>
          </a:p>
          <a:p>
            <a:endParaRPr lang="en-US" b="1" dirty="0"/>
          </a:p>
          <a:p>
            <a:endParaRPr lang="en-US" b="1" dirty="0"/>
          </a:p>
        </p:txBody>
      </p:sp>
    </p:spTree>
    <p:extLst>
      <p:ext uri="{BB962C8B-B14F-4D97-AF65-F5344CB8AC3E}">
        <p14:creationId xmlns:p14="http://schemas.microsoft.com/office/powerpoint/2010/main" val="314473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E9B7E-2447-2041-820E-7A1405B97185}"/>
              </a:ext>
            </a:extLst>
          </p:cNvPr>
          <p:cNvSpPr>
            <a:spLocks noGrp="1"/>
          </p:cNvSpPr>
          <p:nvPr>
            <p:ph type="title"/>
          </p:nvPr>
        </p:nvSpPr>
        <p:spPr/>
        <p:txBody>
          <a:bodyPr>
            <a:normAutofit fontScale="90000"/>
          </a:bodyPr>
          <a:lstStyle/>
          <a:p>
            <a:r>
              <a:rPr lang="en-US" dirty="0"/>
              <a:t>Mathematically clock models are functions that have divergence as input and time as output</a:t>
            </a:r>
          </a:p>
        </p:txBody>
      </p:sp>
      <p:pic>
        <p:nvPicPr>
          <p:cNvPr id="4" name="Picture 16" descr="&#10;clock2.png                                                     0007EAEFMacintosh HD                   C16FBD73:">
            <a:extLst>
              <a:ext uri="{FF2B5EF4-FFF2-40B4-BE49-F238E27FC236}">
                <a16:creationId xmlns:a16="http://schemas.microsoft.com/office/drawing/2014/main" id="{942BF782-3522-BA46-B9F2-A97DFEFC4F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5376068" y="4074505"/>
            <a:ext cx="1439863" cy="1597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3" descr="&#10;clock1.png                                                     0007EAEFMacintosh HD                   C16FBD73:">
            <a:extLst>
              <a:ext uri="{FF2B5EF4-FFF2-40B4-BE49-F238E27FC236}">
                <a16:creationId xmlns:a16="http://schemas.microsoft.com/office/drawing/2014/main" id="{8F238D76-2AFA-5C45-BDB8-B2D762DF6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696899" y="4075300"/>
            <a:ext cx="1439863" cy="159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9" descr="&#10;clock3.png                                                     0007EAEFMacintosh HD                   C16FBD73:">
            <a:extLst>
              <a:ext uri="{FF2B5EF4-FFF2-40B4-BE49-F238E27FC236}">
                <a16:creationId xmlns:a16="http://schemas.microsoft.com/office/drawing/2014/main" id="{836BAD40-90ED-784C-B6D9-470A6E4B28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9055238" y="4074505"/>
            <a:ext cx="1439863" cy="1597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7">
            <a:extLst>
              <a:ext uri="{FF2B5EF4-FFF2-40B4-BE49-F238E27FC236}">
                <a16:creationId xmlns:a16="http://schemas.microsoft.com/office/drawing/2014/main" id="{767EDD89-84C9-094B-8821-246D85690825}"/>
              </a:ext>
            </a:extLst>
          </p:cNvPr>
          <p:cNvSpPr txBox="1"/>
          <p:nvPr/>
        </p:nvSpPr>
        <p:spPr>
          <a:xfrm flipH="1">
            <a:off x="1571575" y="2460222"/>
            <a:ext cx="3047558" cy="923330"/>
          </a:xfrm>
          <a:prstGeom prst="rect">
            <a:avLst/>
          </a:prstGeom>
          <a:noFill/>
        </p:spPr>
        <p:txBody>
          <a:bodyPr wrap="square" rtlCol="0">
            <a:spAutoFit/>
          </a:bodyPr>
          <a:lstStyle/>
          <a:p>
            <a:r>
              <a:rPr lang="en-US" b="1" dirty="0">
                <a:latin typeface="Helvetica" pitchFamily="2" charset="0"/>
              </a:rPr>
              <a:t>Strict Clock: </a:t>
            </a:r>
          </a:p>
          <a:p>
            <a:r>
              <a:rPr lang="en-US" dirty="0">
                <a:latin typeface="Helvetica" pitchFamily="2" charset="0"/>
              </a:rPr>
              <a:t>All Branches evolve equally fast.</a:t>
            </a:r>
          </a:p>
        </p:txBody>
      </p:sp>
      <p:sp>
        <p:nvSpPr>
          <p:cNvPr id="11" name="TextBox 10">
            <a:extLst>
              <a:ext uri="{FF2B5EF4-FFF2-40B4-BE49-F238E27FC236}">
                <a16:creationId xmlns:a16="http://schemas.microsoft.com/office/drawing/2014/main" id="{2E58230F-A961-2A49-8356-A23E6A89C6C3}"/>
              </a:ext>
            </a:extLst>
          </p:cNvPr>
          <p:cNvSpPr txBox="1"/>
          <p:nvPr/>
        </p:nvSpPr>
        <p:spPr>
          <a:xfrm flipH="1">
            <a:off x="5079483" y="2441542"/>
            <a:ext cx="3047558" cy="1200329"/>
          </a:xfrm>
          <a:prstGeom prst="rect">
            <a:avLst/>
          </a:prstGeom>
          <a:noFill/>
        </p:spPr>
        <p:txBody>
          <a:bodyPr wrap="square" rtlCol="0">
            <a:spAutoFit/>
          </a:bodyPr>
          <a:lstStyle/>
          <a:p>
            <a:r>
              <a:rPr lang="en-US" b="1" dirty="0">
                <a:latin typeface="Helvetica" pitchFamily="2" charset="0"/>
              </a:rPr>
              <a:t>Local Clock: </a:t>
            </a:r>
          </a:p>
          <a:p>
            <a:r>
              <a:rPr lang="en-US" dirty="0">
                <a:latin typeface="Helvetica" pitchFamily="2" charset="0"/>
              </a:rPr>
              <a:t>Speed of evolution can change at estimated points in time.</a:t>
            </a:r>
          </a:p>
        </p:txBody>
      </p:sp>
      <p:sp>
        <p:nvSpPr>
          <p:cNvPr id="12" name="TextBox 11">
            <a:extLst>
              <a:ext uri="{FF2B5EF4-FFF2-40B4-BE49-F238E27FC236}">
                <a16:creationId xmlns:a16="http://schemas.microsoft.com/office/drawing/2014/main" id="{36D1DA10-A6D4-584F-91A1-7B4D02716DDA}"/>
              </a:ext>
            </a:extLst>
          </p:cNvPr>
          <p:cNvSpPr txBox="1"/>
          <p:nvPr/>
        </p:nvSpPr>
        <p:spPr>
          <a:xfrm flipH="1">
            <a:off x="8976657" y="2441541"/>
            <a:ext cx="3047558" cy="1200329"/>
          </a:xfrm>
          <a:prstGeom prst="rect">
            <a:avLst/>
          </a:prstGeom>
          <a:noFill/>
        </p:spPr>
        <p:txBody>
          <a:bodyPr wrap="square" rtlCol="0">
            <a:spAutoFit/>
          </a:bodyPr>
          <a:lstStyle/>
          <a:p>
            <a:r>
              <a:rPr lang="en-US" b="1" dirty="0">
                <a:latin typeface="Helvetica" pitchFamily="2" charset="0"/>
              </a:rPr>
              <a:t>Uncorrelated Clock: </a:t>
            </a:r>
          </a:p>
          <a:p>
            <a:r>
              <a:rPr lang="en-US" dirty="0">
                <a:latin typeface="Helvetica" pitchFamily="2" charset="0"/>
              </a:rPr>
              <a:t>Each branch evolves at a speed that is a random draw from a distribution.</a:t>
            </a:r>
          </a:p>
        </p:txBody>
      </p:sp>
    </p:spTree>
    <p:extLst>
      <p:ext uri="{BB962C8B-B14F-4D97-AF65-F5344CB8AC3E}">
        <p14:creationId xmlns:p14="http://schemas.microsoft.com/office/powerpoint/2010/main" val="1708327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DAC2-E629-AA46-913D-09A8A21D376A}"/>
              </a:ext>
            </a:extLst>
          </p:cNvPr>
          <p:cNvSpPr>
            <a:spLocks noGrp="1"/>
          </p:cNvSpPr>
          <p:nvPr>
            <p:ph type="title"/>
          </p:nvPr>
        </p:nvSpPr>
        <p:spPr/>
        <p:txBody>
          <a:bodyPr/>
          <a:lstStyle/>
          <a:p>
            <a:r>
              <a:rPr lang="en-US" dirty="0"/>
              <a:t>What is my clock rate? (from Holmes et al. 2016</a:t>
            </a:r>
          </a:p>
        </p:txBody>
      </p:sp>
      <p:sp>
        <p:nvSpPr>
          <p:cNvPr id="3" name="Content Placeholder 2">
            <a:extLst>
              <a:ext uri="{FF2B5EF4-FFF2-40B4-BE49-F238E27FC236}">
                <a16:creationId xmlns:a16="http://schemas.microsoft.com/office/drawing/2014/main" id="{F08725EB-ADE9-744F-91BC-E68E7F949AB4}"/>
              </a:ext>
            </a:extLst>
          </p:cNvPr>
          <p:cNvSpPr>
            <a:spLocks noGrp="1"/>
          </p:cNvSpPr>
          <p:nvPr>
            <p:ph idx="1"/>
          </p:nvPr>
        </p:nvSpPr>
        <p:spPr/>
        <p:txBody>
          <a:bodyPr>
            <a:normAutofit lnSpcReduction="10000"/>
          </a:bodyPr>
          <a:lstStyle/>
          <a:p>
            <a:r>
              <a:rPr lang="en-US" b="1" dirty="0"/>
              <a:t>Mutation rate (short term, faster): </a:t>
            </a:r>
            <a:r>
              <a:rPr lang="en-US" dirty="0"/>
              <a:t>Error rate in replication.</a:t>
            </a:r>
          </a:p>
          <a:p>
            <a:endParaRPr lang="en-US" dirty="0"/>
          </a:p>
          <a:p>
            <a:r>
              <a:rPr lang="en-US" b="1" dirty="0"/>
              <a:t>Substitution rate (long term, slower): </a:t>
            </a:r>
            <a:r>
              <a:rPr lang="en-US" dirty="0"/>
              <a:t>Long term rate of evolution.</a:t>
            </a:r>
          </a:p>
          <a:p>
            <a:endParaRPr lang="en-US" dirty="0"/>
          </a:p>
          <a:p>
            <a:r>
              <a:rPr lang="en-US" b="1" dirty="0"/>
              <a:t>Evolutionary rate (=clock rate): </a:t>
            </a:r>
            <a:r>
              <a:rPr lang="en-US" dirty="0"/>
              <a:t>Measured rate of change. Result of mutation rate and population processes, such as selection. Typically sits between the mutation and substitution rate (The notation in BEAST is confusing with regards to what is what).</a:t>
            </a:r>
          </a:p>
          <a:p>
            <a:endParaRPr lang="en-US" dirty="0"/>
          </a:p>
        </p:txBody>
      </p:sp>
    </p:spTree>
    <p:extLst>
      <p:ext uri="{BB962C8B-B14F-4D97-AF65-F5344CB8AC3E}">
        <p14:creationId xmlns:p14="http://schemas.microsoft.com/office/powerpoint/2010/main" val="1891346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0716-5924-304B-831C-D26BEFC5F9D6}"/>
              </a:ext>
            </a:extLst>
          </p:cNvPr>
          <p:cNvSpPr>
            <a:spLocks noGrp="1"/>
          </p:cNvSpPr>
          <p:nvPr>
            <p:ph type="title"/>
          </p:nvPr>
        </p:nvSpPr>
        <p:spPr/>
        <p:txBody>
          <a:bodyPr/>
          <a:lstStyle/>
          <a:p>
            <a:r>
              <a:rPr lang="en-US" dirty="0"/>
              <a:t>Is there enough signal to estimate evolutionary rates? Tip Randomization</a:t>
            </a:r>
          </a:p>
        </p:txBody>
      </p:sp>
      <p:pic>
        <p:nvPicPr>
          <p:cNvPr id="5" name="Picture 4" descr="A close up of a mans face&#10;&#10;Description automatically generated">
            <a:extLst>
              <a:ext uri="{FF2B5EF4-FFF2-40B4-BE49-F238E27FC236}">
                <a16:creationId xmlns:a16="http://schemas.microsoft.com/office/drawing/2014/main" id="{3301B750-B34F-4946-912A-A41B04632D5E}"/>
              </a:ext>
            </a:extLst>
          </p:cNvPr>
          <p:cNvPicPr>
            <a:picLocks noChangeAspect="1"/>
          </p:cNvPicPr>
          <p:nvPr/>
        </p:nvPicPr>
        <p:blipFill>
          <a:blip r:embed="rId2"/>
          <a:stretch>
            <a:fillRect/>
          </a:stretch>
        </p:blipFill>
        <p:spPr>
          <a:xfrm>
            <a:off x="3503629" y="1690688"/>
            <a:ext cx="5184742" cy="5137608"/>
          </a:xfrm>
          <a:prstGeom prst="rect">
            <a:avLst/>
          </a:prstGeom>
        </p:spPr>
      </p:pic>
      <p:sp>
        <p:nvSpPr>
          <p:cNvPr id="6" name="TextBox 5">
            <a:extLst>
              <a:ext uri="{FF2B5EF4-FFF2-40B4-BE49-F238E27FC236}">
                <a16:creationId xmlns:a16="http://schemas.microsoft.com/office/drawing/2014/main" id="{DB3DF2DA-5AC9-5B49-8BE7-F4770662B0EF}"/>
              </a:ext>
            </a:extLst>
          </p:cNvPr>
          <p:cNvSpPr txBox="1"/>
          <p:nvPr/>
        </p:nvSpPr>
        <p:spPr>
          <a:xfrm>
            <a:off x="9036424" y="6488668"/>
            <a:ext cx="3155576" cy="369332"/>
          </a:xfrm>
          <a:prstGeom prst="rect">
            <a:avLst/>
          </a:prstGeom>
          <a:noFill/>
        </p:spPr>
        <p:txBody>
          <a:bodyPr wrap="square" rtlCol="0">
            <a:spAutoFit/>
          </a:bodyPr>
          <a:lstStyle/>
          <a:p>
            <a:r>
              <a:rPr lang="en-US" dirty="0"/>
              <a:t>Duchene et al., 2015a, </a:t>
            </a:r>
            <a:r>
              <a:rPr lang="en-US" i="1" dirty="0"/>
              <a:t>MBE</a:t>
            </a:r>
          </a:p>
        </p:txBody>
      </p:sp>
    </p:spTree>
    <p:extLst>
      <p:ext uri="{BB962C8B-B14F-4D97-AF65-F5344CB8AC3E}">
        <p14:creationId xmlns:p14="http://schemas.microsoft.com/office/powerpoint/2010/main" val="611714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4DAC2-E629-AA46-913D-09A8A21D376A}"/>
              </a:ext>
            </a:extLst>
          </p:cNvPr>
          <p:cNvSpPr>
            <a:spLocks noGrp="1"/>
          </p:cNvSpPr>
          <p:nvPr>
            <p:ph type="title"/>
          </p:nvPr>
        </p:nvSpPr>
        <p:spPr>
          <a:xfrm>
            <a:off x="4688378" y="365125"/>
            <a:ext cx="6665422" cy="3063875"/>
          </a:xfrm>
        </p:spPr>
        <p:txBody>
          <a:bodyPr/>
          <a:lstStyle/>
          <a:p>
            <a:r>
              <a:rPr lang="en-US" dirty="0"/>
              <a:t>Model choices not directly related to clock models can impact rate estimates</a:t>
            </a:r>
          </a:p>
        </p:txBody>
      </p:sp>
      <p:pic>
        <p:nvPicPr>
          <p:cNvPr id="5" name="Picture 4" descr="A screenshot of a cell phone&#10;&#10;Description automatically generated">
            <a:extLst>
              <a:ext uri="{FF2B5EF4-FFF2-40B4-BE49-F238E27FC236}">
                <a16:creationId xmlns:a16="http://schemas.microsoft.com/office/drawing/2014/main" id="{185ABC89-9830-7846-BBBE-5F4E7ED816B2}"/>
              </a:ext>
            </a:extLst>
          </p:cNvPr>
          <p:cNvPicPr>
            <a:picLocks noChangeAspect="1"/>
          </p:cNvPicPr>
          <p:nvPr/>
        </p:nvPicPr>
        <p:blipFill>
          <a:blip r:embed="rId2"/>
          <a:stretch>
            <a:fillRect/>
          </a:stretch>
        </p:blipFill>
        <p:spPr>
          <a:xfrm>
            <a:off x="223058" y="0"/>
            <a:ext cx="4465320" cy="6692986"/>
          </a:xfrm>
          <a:prstGeom prst="rect">
            <a:avLst/>
          </a:prstGeom>
        </p:spPr>
      </p:pic>
      <p:sp>
        <p:nvSpPr>
          <p:cNvPr id="6" name="TextBox 5">
            <a:extLst>
              <a:ext uri="{FF2B5EF4-FFF2-40B4-BE49-F238E27FC236}">
                <a16:creationId xmlns:a16="http://schemas.microsoft.com/office/drawing/2014/main" id="{06C9DEDE-AA00-784E-AD97-BED3D28923A5}"/>
              </a:ext>
            </a:extLst>
          </p:cNvPr>
          <p:cNvSpPr txBox="1"/>
          <p:nvPr/>
        </p:nvSpPr>
        <p:spPr>
          <a:xfrm>
            <a:off x="9036424" y="6488668"/>
            <a:ext cx="3155576" cy="369332"/>
          </a:xfrm>
          <a:prstGeom prst="rect">
            <a:avLst/>
          </a:prstGeom>
          <a:noFill/>
        </p:spPr>
        <p:txBody>
          <a:bodyPr wrap="square" rtlCol="0">
            <a:spAutoFit/>
          </a:bodyPr>
          <a:lstStyle/>
          <a:p>
            <a:r>
              <a:rPr lang="en-US" dirty="0" err="1"/>
              <a:t>Möller</a:t>
            </a:r>
            <a:r>
              <a:rPr lang="en-US" dirty="0"/>
              <a:t> et al., 2018, </a:t>
            </a:r>
            <a:r>
              <a:rPr lang="en-US" i="1" dirty="0"/>
              <a:t>PNAS</a:t>
            </a:r>
          </a:p>
        </p:txBody>
      </p:sp>
    </p:spTree>
    <p:extLst>
      <p:ext uri="{BB962C8B-B14F-4D97-AF65-F5344CB8AC3E}">
        <p14:creationId xmlns:p14="http://schemas.microsoft.com/office/powerpoint/2010/main" val="2621667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19B95-646B-8445-A34B-38D7D0295F30}"/>
              </a:ext>
            </a:extLst>
          </p:cNvPr>
          <p:cNvSpPr>
            <a:spLocks noGrp="1"/>
          </p:cNvSpPr>
          <p:nvPr>
            <p:ph type="title"/>
          </p:nvPr>
        </p:nvSpPr>
        <p:spPr/>
        <p:txBody>
          <a:bodyPr/>
          <a:lstStyle/>
          <a:p>
            <a:r>
              <a:rPr lang="en-US" dirty="0"/>
              <a:t>Some reading material	</a:t>
            </a:r>
          </a:p>
        </p:txBody>
      </p:sp>
      <p:sp>
        <p:nvSpPr>
          <p:cNvPr id="3" name="Content Placeholder 2">
            <a:extLst>
              <a:ext uri="{FF2B5EF4-FFF2-40B4-BE49-F238E27FC236}">
                <a16:creationId xmlns:a16="http://schemas.microsoft.com/office/drawing/2014/main" id="{1EB0D751-4772-814B-9EA2-9B9C1C8F569B}"/>
              </a:ext>
            </a:extLst>
          </p:cNvPr>
          <p:cNvSpPr>
            <a:spLocks noGrp="1"/>
          </p:cNvSpPr>
          <p:nvPr>
            <p:ph idx="1"/>
          </p:nvPr>
        </p:nvSpPr>
        <p:spPr/>
        <p:txBody>
          <a:bodyPr>
            <a:normAutofit lnSpcReduction="10000"/>
          </a:bodyPr>
          <a:lstStyle/>
          <a:p>
            <a:r>
              <a:rPr lang="en-US" dirty="0"/>
              <a:t>Accounting for codon positions: </a:t>
            </a:r>
            <a:r>
              <a:rPr lang="en-US" u="sng" dirty="0">
                <a:hlinkClick r:id="rId2"/>
              </a:rPr>
              <a:t>https://doi.org/10.1093/molbev/msj021</a:t>
            </a:r>
            <a:endParaRPr lang="en-US" dirty="0"/>
          </a:p>
          <a:p>
            <a:r>
              <a:rPr lang="en-US" dirty="0"/>
              <a:t>Overfitting site models is ok: </a:t>
            </a:r>
            <a:r>
              <a:rPr lang="en-US" dirty="0">
                <a:hlinkClick r:id="rId3"/>
              </a:rPr>
              <a:t>https://www.nature.com/articles/s41467-019-08822-w</a:t>
            </a:r>
            <a:endParaRPr lang="en-US" dirty="0"/>
          </a:p>
          <a:p>
            <a:r>
              <a:rPr lang="en-US" dirty="0"/>
              <a:t>Posterior predictive simulations to evaluate clock signal: </a:t>
            </a:r>
            <a:r>
              <a:rPr lang="en-US" dirty="0">
                <a:hlinkClick r:id="rId4"/>
              </a:rPr>
              <a:t>https://academic.oup.com/mbe/article/32/11/2986/981260</a:t>
            </a:r>
            <a:endParaRPr lang="en-US" dirty="0"/>
          </a:p>
          <a:p>
            <a:r>
              <a:rPr lang="en-US" dirty="0"/>
              <a:t>Time randomization to evaluate clock signal: </a:t>
            </a:r>
            <a:r>
              <a:rPr lang="en-US" dirty="0">
                <a:hlinkClick r:id="rId5"/>
              </a:rPr>
              <a:t>https://academic.oup.com/mbe/article/32/7/1895/1016979</a:t>
            </a:r>
            <a:endParaRPr lang="en-US" dirty="0"/>
          </a:p>
          <a:p>
            <a:r>
              <a:rPr lang="en-US" dirty="0"/>
              <a:t>Rates of evolution in EBOV: </a:t>
            </a:r>
            <a:r>
              <a:rPr lang="en-US" dirty="0">
                <a:hlinkClick r:id="rId6"/>
              </a:rPr>
              <a:t>https://www.nature.com/articles/nature19790</a:t>
            </a:r>
            <a:endParaRPr lang="en-US" dirty="0"/>
          </a:p>
          <a:p>
            <a:pPr marL="0" indent="0">
              <a:buNone/>
            </a:pPr>
            <a:endParaRPr lang="en-US" dirty="0"/>
          </a:p>
        </p:txBody>
      </p:sp>
    </p:spTree>
    <p:extLst>
      <p:ext uri="{BB962C8B-B14F-4D97-AF65-F5344CB8AC3E}">
        <p14:creationId xmlns:p14="http://schemas.microsoft.com/office/powerpoint/2010/main" val="3857523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C809-215F-DA4D-953C-11D58D0AA6EC}"/>
              </a:ext>
            </a:extLst>
          </p:cNvPr>
          <p:cNvSpPr>
            <a:spLocks noGrp="1"/>
          </p:cNvSpPr>
          <p:nvPr>
            <p:ph type="title"/>
          </p:nvPr>
        </p:nvSpPr>
        <p:spPr/>
        <p:txBody>
          <a:bodyPr>
            <a:normAutofit fontScale="90000"/>
          </a:bodyPr>
          <a:lstStyle/>
          <a:p>
            <a:r>
              <a:rPr lang="en-US" dirty="0"/>
              <a:t>When pathogens are replicated, random errors occur, some of which will rise to fixation.</a:t>
            </a:r>
          </a:p>
        </p:txBody>
      </p:sp>
      <p:pic>
        <p:nvPicPr>
          <p:cNvPr id="13" name="Content Placeholder 12">
            <a:extLst>
              <a:ext uri="{FF2B5EF4-FFF2-40B4-BE49-F238E27FC236}">
                <a16:creationId xmlns:a16="http://schemas.microsoft.com/office/drawing/2014/main" id="{05651570-5F4C-DB48-AFD0-8E270E7CEE46}"/>
              </a:ext>
            </a:extLst>
          </p:cNvPr>
          <p:cNvPicPr>
            <a:picLocks noGrp="1" noChangeAspect="1"/>
          </p:cNvPicPr>
          <p:nvPr>
            <p:ph idx="1"/>
          </p:nvPr>
        </p:nvPicPr>
        <p:blipFill>
          <a:blip r:embed="rId2"/>
          <a:stretch>
            <a:fillRect/>
          </a:stretch>
        </p:blipFill>
        <p:spPr>
          <a:xfrm>
            <a:off x="2473637" y="1977231"/>
            <a:ext cx="7244725" cy="4515644"/>
          </a:xfrm>
        </p:spPr>
      </p:pic>
    </p:spTree>
    <p:extLst>
      <p:ext uri="{BB962C8B-B14F-4D97-AF65-F5344CB8AC3E}">
        <p14:creationId xmlns:p14="http://schemas.microsoft.com/office/powerpoint/2010/main" val="1811350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C809-215F-DA4D-953C-11D58D0AA6EC}"/>
              </a:ext>
            </a:extLst>
          </p:cNvPr>
          <p:cNvSpPr>
            <a:spLocks noGrp="1"/>
          </p:cNvSpPr>
          <p:nvPr>
            <p:ph type="title"/>
          </p:nvPr>
        </p:nvSpPr>
        <p:spPr/>
        <p:txBody>
          <a:bodyPr>
            <a:normAutofit fontScale="90000"/>
          </a:bodyPr>
          <a:lstStyle/>
          <a:p>
            <a:r>
              <a:rPr lang="en-US" dirty="0"/>
              <a:t>We can access some of this information by sequencing pathogens at the “tips” of phylogenetic trees.</a:t>
            </a:r>
          </a:p>
        </p:txBody>
      </p:sp>
      <p:pic>
        <p:nvPicPr>
          <p:cNvPr id="10" name="Content Placeholder 9">
            <a:extLst>
              <a:ext uri="{FF2B5EF4-FFF2-40B4-BE49-F238E27FC236}">
                <a16:creationId xmlns:a16="http://schemas.microsoft.com/office/drawing/2014/main" id="{D9CEAAEF-CD9A-B546-958D-1E8B321FE18D}"/>
              </a:ext>
            </a:extLst>
          </p:cNvPr>
          <p:cNvPicPr>
            <a:picLocks noGrp="1" noChangeAspect="1"/>
          </p:cNvPicPr>
          <p:nvPr>
            <p:ph idx="1"/>
          </p:nvPr>
        </p:nvPicPr>
        <p:blipFill>
          <a:blip r:embed="rId2"/>
          <a:stretch>
            <a:fillRect/>
          </a:stretch>
        </p:blipFill>
        <p:spPr>
          <a:xfrm>
            <a:off x="2472440" y="1975739"/>
            <a:ext cx="7247119" cy="4517136"/>
          </a:xfrm>
        </p:spPr>
      </p:pic>
    </p:spTree>
    <p:extLst>
      <p:ext uri="{BB962C8B-B14F-4D97-AF65-F5344CB8AC3E}">
        <p14:creationId xmlns:p14="http://schemas.microsoft.com/office/powerpoint/2010/main" val="2761644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C809-215F-DA4D-953C-11D58D0AA6EC}"/>
              </a:ext>
            </a:extLst>
          </p:cNvPr>
          <p:cNvSpPr>
            <a:spLocks noGrp="1"/>
          </p:cNvSpPr>
          <p:nvPr>
            <p:ph type="title"/>
          </p:nvPr>
        </p:nvSpPr>
        <p:spPr/>
        <p:txBody>
          <a:bodyPr>
            <a:normAutofit fontScale="90000"/>
          </a:bodyPr>
          <a:lstStyle/>
          <a:p>
            <a:r>
              <a:rPr lang="en-US" dirty="0"/>
              <a:t>This results in the data we typically have, i.e. a sequence alignment and the information when a sequence was isolated from a patient.</a:t>
            </a:r>
          </a:p>
        </p:txBody>
      </p:sp>
      <p:pic>
        <p:nvPicPr>
          <p:cNvPr id="6" name="Content Placeholder 5">
            <a:extLst>
              <a:ext uri="{FF2B5EF4-FFF2-40B4-BE49-F238E27FC236}">
                <a16:creationId xmlns:a16="http://schemas.microsoft.com/office/drawing/2014/main" id="{271D4182-9BD7-9440-8070-A4581D2D13A5}"/>
              </a:ext>
            </a:extLst>
          </p:cNvPr>
          <p:cNvPicPr>
            <a:picLocks noGrp="1" noChangeAspect="1"/>
          </p:cNvPicPr>
          <p:nvPr>
            <p:ph idx="1"/>
          </p:nvPr>
        </p:nvPicPr>
        <p:blipFill>
          <a:blip r:embed="rId2"/>
          <a:stretch>
            <a:fillRect/>
          </a:stretch>
        </p:blipFill>
        <p:spPr>
          <a:xfrm>
            <a:off x="2835275" y="2657766"/>
            <a:ext cx="6521450" cy="2818315"/>
          </a:xfrm>
        </p:spPr>
      </p:pic>
    </p:spTree>
    <p:extLst>
      <p:ext uri="{BB962C8B-B14F-4D97-AF65-F5344CB8AC3E}">
        <p14:creationId xmlns:p14="http://schemas.microsoft.com/office/powerpoint/2010/main" val="328138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FC809-215F-DA4D-953C-11D58D0AA6EC}"/>
              </a:ext>
            </a:extLst>
          </p:cNvPr>
          <p:cNvSpPr>
            <a:spLocks noGrp="1"/>
          </p:cNvSpPr>
          <p:nvPr>
            <p:ph type="title"/>
          </p:nvPr>
        </p:nvSpPr>
        <p:spPr/>
        <p:txBody>
          <a:bodyPr>
            <a:normAutofit fontScale="90000"/>
          </a:bodyPr>
          <a:lstStyle/>
          <a:p>
            <a:r>
              <a:rPr lang="en-US" dirty="0"/>
              <a:t>Evolutionary models allow us to get from sequence alignments and sampling times to phylogenetic trees.</a:t>
            </a:r>
          </a:p>
        </p:txBody>
      </p:sp>
      <p:pic>
        <p:nvPicPr>
          <p:cNvPr id="7" name="Content Placeholder 6">
            <a:extLst>
              <a:ext uri="{FF2B5EF4-FFF2-40B4-BE49-F238E27FC236}">
                <a16:creationId xmlns:a16="http://schemas.microsoft.com/office/drawing/2014/main" id="{FE3559AC-FD04-DF43-87C3-59E1BB8EB73C}"/>
              </a:ext>
            </a:extLst>
          </p:cNvPr>
          <p:cNvPicPr>
            <a:picLocks noGrp="1" noChangeAspect="1"/>
          </p:cNvPicPr>
          <p:nvPr>
            <p:ph idx="1"/>
          </p:nvPr>
        </p:nvPicPr>
        <p:blipFill>
          <a:blip r:embed="rId2"/>
          <a:stretch>
            <a:fillRect/>
          </a:stretch>
        </p:blipFill>
        <p:spPr>
          <a:xfrm>
            <a:off x="838200" y="2606726"/>
            <a:ext cx="10515600" cy="3560662"/>
          </a:xfrm>
        </p:spPr>
      </p:pic>
    </p:spTree>
    <p:extLst>
      <p:ext uri="{BB962C8B-B14F-4D97-AF65-F5344CB8AC3E}">
        <p14:creationId xmlns:p14="http://schemas.microsoft.com/office/powerpoint/2010/main" val="1729677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36A619-1E1C-D64F-9CD4-21BE6CD10F5C}"/>
              </a:ext>
            </a:extLst>
          </p:cNvPr>
          <p:cNvPicPr>
            <a:picLocks noGrp="1" noChangeAspect="1"/>
          </p:cNvPicPr>
          <p:nvPr>
            <p:ph idx="1"/>
          </p:nvPr>
        </p:nvPicPr>
        <p:blipFill>
          <a:blip r:embed="rId3"/>
          <a:stretch>
            <a:fillRect/>
          </a:stretch>
        </p:blipFill>
        <p:spPr>
          <a:xfrm>
            <a:off x="1698877" y="0"/>
            <a:ext cx="9654923" cy="7017134"/>
          </a:xfrm>
        </p:spPr>
      </p:pic>
    </p:spTree>
    <p:extLst>
      <p:ext uri="{BB962C8B-B14F-4D97-AF65-F5344CB8AC3E}">
        <p14:creationId xmlns:p14="http://schemas.microsoft.com/office/powerpoint/2010/main" val="2403710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68722-F4D6-2544-B5A7-65E46FE1B732}"/>
              </a:ext>
            </a:extLst>
          </p:cNvPr>
          <p:cNvSpPr>
            <a:spLocks noGrp="1"/>
          </p:cNvSpPr>
          <p:nvPr>
            <p:ph type="title"/>
          </p:nvPr>
        </p:nvSpPr>
        <p:spPr/>
        <p:txBody>
          <a:bodyPr>
            <a:normAutofit fontScale="90000"/>
          </a:bodyPr>
          <a:lstStyle/>
          <a:p>
            <a:r>
              <a:rPr lang="en-US" dirty="0"/>
              <a:t>Site models describe the relative change across nucleotides and positions in the alignment and consist of several parts.</a:t>
            </a:r>
          </a:p>
        </p:txBody>
      </p:sp>
      <p:sp>
        <p:nvSpPr>
          <p:cNvPr id="3" name="Content Placeholder 2">
            <a:extLst>
              <a:ext uri="{FF2B5EF4-FFF2-40B4-BE49-F238E27FC236}">
                <a16:creationId xmlns:a16="http://schemas.microsoft.com/office/drawing/2014/main" id="{881B49AB-02A2-C34B-975A-B68555147E25}"/>
              </a:ext>
            </a:extLst>
          </p:cNvPr>
          <p:cNvSpPr>
            <a:spLocks noGrp="1"/>
          </p:cNvSpPr>
          <p:nvPr>
            <p:ph idx="1"/>
          </p:nvPr>
        </p:nvSpPr>
        <p:spPr>
          <a:xfrm>
            <a:off x="838200" y="2084293"/>
            <a:ext cx="10515600" cy="4092669"/>
          </a:xfrm>
        </p:spPr>
        <p:txBody>
          <a:bodyPr>
            <a:normAutofit lnSpcReduction="10000"/>
          </a:bodyPr>
          <a:lstStyle/>
          <a:p>
            <a:endParaRPr lang="en-US" b="1" dirty="0"/>
          </a:p>
          <a:p>
            <a:r>
              <a:rPr lang="en-US" b="1" dirty="0"/>
              <a:t>Substitution models </a:t>
            </a:r>
            <a:r>
              <a:rPr lang="en-US" dirty="0"/>
              <a:t>describe how fast/slow the change from one to another nucleotide happens compared to others</a:t>
            </a:r>
          </a:p>
          <a:p>
            <a:endParaRPr lang="en-US" dirty="0"/>
          </a:p>
          <a:p>
            <a:r>
              <a:rPr lang="en-US" b="1" dirty="0"/>
              <a:t>Gamma rate heterogeneity models </a:t>
            </a:r>
            <a:r>
              <a:rPr lang="en-US" dirty="0"/>
              <a:t>describe how fast/slow some sites in an alignment change bases compared to others</a:t>
            </a:r>
          </a:p>
          <a:p>
            <a:endParaRPr lang="en-US" dirty="0"/>
          </a:p>
          <a:p>
            <a:r>
              <a:rPr lang="en-US" b="1" dirty="0"/>
              <a:t>Codon positions models </a:t>
            </a:r>
            <a:r>
              <a:rPr lang="en-US" dirty="0"/>
              <a:t>allow for some codon positions to evolve faster/slower than others</a:t>
            </a:r>
            <a:endParaRPr lang="en-US" b="1" dirty="0"/>
          </a:p>
        </p:txBody>
      </p:sp>
    </p:spTree>
    <p:extLst>
      <p:ext uri="{BB962C8B-B14F-4D97-AF65-F5344CB8AC3E}">
        <p14:creationId xmlns:p14="http://schemas.microsoft.com/office/powerpoint/2010/main" val="4171662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551FC-B116-5340-A83A-9EAF5F49C7A4}"/>
              </a:ext>
            </a:extLst>
          </p:cNvPr>
          <p:cNvSpPr>
            <a:spLocks noGrp="1"/>
          </p:cNvSpPr>
          <p:nvPr>
            <p:ph type="title"/>
          </p:nvPr>
        </p:nvSpPr>
        <p:spPr/>
        <p:txBody>
          <a:bodyPr>
            <a:normAutofit fontScale="90000"/>
          </a:bodyPr>
          <a:lstStyle/>
          <a:p>
            <a:r>
              <a:rPr lang="en-US" dirty="0"/>
              <a:t>Substitution models allow to account for differences in nucleotide substitution rates.</a:t>
            </a:r>
          </a:p>
        </p:txBody>
      </p:sp>
      <p:grpSp>
        <p:nvGrpSpPr>
          <p:cNvPr id="17" name="Group 28">
            <a:extLst>
              <a:ext uri="{FF2B5EF4-FFF2-40B4-BE49-F238E27FC236}">
                <a16:creationId xmlns:a16="http://schemas.microsoft.com/office/drawing/2014/main" id="{BB2F1F43-9451-524D-AAFF-D0583715E800}"/>
              </a:ext>
            </a:extLst>
          </p:cNvPr>
          <p:cNvGrpSpPr>
            <a:grpSpLocks/>
          </p:cNvGrpSpPr>
          <p:nvPr/>
        </p:nvGrpSpPr>
        <p:grpSpPr bwMode="auto">
          <a:xfrm>
            <a:off x="3271931" y="1877997"/>
            <a:ext cx="1954213" cy="2297113"/>
            <a:chOff x="1157288" y="2378075"/>
            <a:chExt cx="1804893" cy="2297365"/>
          </a:xfrm>
        </p:grpSpPr>
        <p:grpSp>
          <p:nvGrpSpPr>
            <p:cNvPr id="18" name="Group 21">
              <a:extLst>
                <a:ext uri="{FF2B5EF4-FFF2-40B4-BE49-F238E27FC236}">
                  <a16:creationId xmlns:a16="http://schemas.microsoft.com/office/drawing/2014/main" id="{047404EB-B8D3-8B45-8836-183A6CCA506D}"/>
                </a:ext>
              </a:extLst>
            </p:cNvPr>
            <p:cNvGrpSpPr>
              <a:grpSpLocks/>
            </p:cNvGrpSpPr>
            <p:nvPr/>
          </p:nvGrpSpPr>
          <p:grpSpPr bwMode="auto">
            <a:xfrm>
              <a:off x="1187450" y="2909886"/>
              <a:ext cx="1659295" cy="1765554"/>
              <a:chOff x="344432" y="3276312"/>
              <a:chExt cx="1658963" cy="1766132"/>
            </a:xfrm>
          </p:grpSpPr>
          <p:sp>
            <p:nvSpPr>
              <p:cNvPr id="20" name="TextBox 22">
                <a:extLst>
                  <a:ext uri="{FF2B5EF4-FFF2-40B4-BE49-F238E27FC236}">
                    <a16:creationId xmlns:a16="http://schemas.microsoft.com/office/drawing/2014/main" id="{6430B961-95B4-EE48-85A8-3134EF3A3117}"/>
                  </a:ext>
                </a:extLst>
              </p:cNvPr>
              <p:cNvSpPr txBox="1">
                <a:spLocks noChangeArrowheads="1"/>
              </p:cNvSpPr>
              <p:nvPr/>
            </p:nvSpPr>
            <p:spPr bwMode="auto">
              <a:xfrm>
                <a:off x="344432" y="3276312"/>
                <a:ext cx="410317" cy="585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3200" b="1">
                    <a:latin typeface="Helvetica Neue Light" panose="02000403000000020004" pitchFamily="2" charset="0"/>
                  </a:rPr>
                  <a:t>A</a:t>
                </a:r>
              </a:p>
            </p:txBody>
          </p:sp>
          <p:sp>
            <p:nvSpPr>
              <p:cNvPr id="21" name="TextBox 23">
                <a:extLst>
                  <a:ext uri="{FF2B5EF4-FFF2-40B4-BE49-F238E27FC236}">
                    <a16:creationId xmlns:a16="http://schemas.microsoft.com/office/drawing/2014/main" id="{E3BE9692-181A-C240-BA5B-742EFE5C547D}"/>
                  </a:ext>
                </a:extLst>
              </p:cNvPr>
              <p:cNvSpPr txBox="1">
                <a:spLocks noChangeArrowheads="1"/>
              </p:cNvSpPr>
              <p:nvPr/>
            </p:nvSpPr>
            <p:spPr bwMode="auto">
              <a:xfrm>
                <a:off x="1552121" y="3277900"/>
                <a:ext cx="451274" cy="585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3200" b="1" dirty="0">
                    <a:latin typeface="Helvetica Neue Light" panose="02000403000000020004" pitchFamily="2" charset="0"/>
                  </a:rPr>
                  <a:t>G</a:t>
                </a:r>
              </a:p>
            </p:txBody>
          </p:sp>
          <p:sp>
            <p:nvSpPr>
              <p:cNvPr id="22" name="TextBox 24">
                <a:extLst>
                  <a:ext uri="{FF2B5EF4-FFF2-40B4-BE49-F238E27FC236}">
                    <a16:creationId xmlns:a16="http://schemas.microsoft.com/office/drawing/2014/main" id="{E2D3A1C6-F3B0-0943-B2B0-7CB9C57D1745}"/>
                  </a:ext>
                </a:extLst>
              </p:cNvPr>
              <p:cNvSpPr txBox="1">
                <a:spLocks noChangeArrowheads="1"/>
              </p:cNvSpPr>
              <p:nvPr/>
            </p:nvSpPr>
            <p:spPr bwMode="auto">
              <a:xfrm>
                <a:off x="374257" y="4457412"/>
                <a:ext cx="437253" cy="585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3200" b="1">
                    <a:latin typeface="Helvetica Neue Light" panose="02000403000000020004" pitchFamily="2" charset="0"/>
                  </a:rPr>
                  <a:t>C</a:t>
                </a:r>
              </a:p>
            </p:txBody>
          </p:sp>
          <p:sp>
            <p:nvSpPr>
              <p:cNvPr id="23" name="TextBox 25">
                <a:extLst>
                  <a:ext uri="{FF2B5EF4-FFF2-40B4-BE49-F238E27FC236}">
                    <a16:creationId xmlns:a16="http://schemas.microsoft.com/office/drawing/2014/main" id="{922545B3-882A-9D49-8D8A-C2CB3AF0D0B3}"/>
                  </a:ext>
                </a:extLst>
              </p:cNvPr>
              <p:cNvSpPr txBox="1">
                <a:spLocks noChangeArrowheads="1"/>
              </p:cNvSpPr>
              <p:nvPr/>
            </p:nvSpPr>
            <p:spPr bwMode="auto">
              <a:xfrm>
                <a:off x="1545937" y="4457413"/>
                <a:ext cx="395481" cy="585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3200" b="1">
                    <a:latin typeface="Helvetica Neue Light" panose="02000403000000020004" pitchFamily="2" charset="0"/>
                  </a:rPr>
                  <a:t>T</a:t>
                </a:r>
              </a:p>
            </p:txBody>
          </p:sp>
          <p:cxnSp>
            <p:nvCxnSpPr>
              <p:cNvPr id="24" name="Straight Arrow Connector 23">
                <a:extLst>
                  <a:ext uri="{FF2B5EF4-FFF2-40B4-BE49-F238E27FC236}">
                    <a16:creationId xmlns:a16="http://schemas.microsoft.com/office/drawing/2014/main" id="{5F234006-58CF-0041-94D0-7327755BFFC1}"/>
                  </a:ext>
                </a:extLst>
              </p:cNvPr>
              <p:cNvCxnSpPr>
                <a:stCxn id="20" idx="3"/>
                <a:endCxn id="21" idx="1"/>
              </p:cNvCxnSpPr>
              <p:nvPr/>
            </p:nvCxnSpPr>
            <p:spPr>
              <a:xfrm>
                <a:off x="754749" y="3568828"/>
                <a:ext cx="797372" cy="1588"/>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DDC701D8-FCB1-A644-9A2E-619F4FD2428A}"/>
                  </a:ext>
                </a:extLst>
              </p:cNvPr>
              <p:cNvCxnSpPr/>
              <p:nvPr/>
            </p:nvCxnSpPr>
            <p:spPr>
              <a:xfrm rot="16200000" flipH="1">
                <a:off x="1419542" y="4203877"/>
                <a:ext cx="686100" cy="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FD7AD3EF-2B17-5142-B4EF-D08A08DCE87F}"/>
                  </a:ext>
                </a:extLst>
              </p:cNvPr>
              <p:cNvCxnSpPr/>
              <p:nvPr/>
            </p:nvCxnSpPr>
            <p:spPr>
              <a:xfrm rot="16200000" flipH="1">
                <a:off x="216033" y="4178466"/>
                <a:ext cx="686100" cy="0"/>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F406D5CD-2019-4945-A1BC-116F19C88566}"/>
                  </a:ext>
                </a:extLst>
              </p:cNvPr>
              <p:cNvCxnSpPr/>
              <p:nvPr/>
            </p:nvCxnSpPr>
            <p:spPr>
              <a:xfrm>
                <a:off x="790696" y="4788333"/>
                <a:ext cx="773999" cy="1588"/>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C8038263-13A0-F84F-836C-E190BCD82A3A}"/>
                  </a:ext>
                </a:extLst>
              </p:cNvPr>
              <p:cNvCxnSpPr/>
              <p:nvPr/>
            </p:nvCxnSpPr>
            <p:spPr>
              <a:xfrm>
                <a:off x="764310" y="3835416"/>
                <a:ext cx="800385" cy="711511"/>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6D228349-D878-C54E-AE60-A0F37CB01B43}"/>
                  </a:ext>
                </a:extLst>
              </p:cNvPr>
              <p:cNvCxnSpPr/>
              <p:nvPr/>
            </p:nvCxnSpPr>
            <p:spPr>
              <a:xfrm rot="10800000" flipV="1">
                <a:off x="790696" y="3860827"/>
                <a:ext cx="773999" cy="660689"/>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grpSp>
        <p:sp>
          <p:nvSpPr>
            <p:cNvPr id="19" name="TextBox 60">
              <a:extLst>
                <a:ext uri="{FF2B5EF4-FFF2-40B4-BE49-F238E27FC236}">
                  <a16:creationId xmlns:a16="http://schemas.microsoft.com/office/drawing/2014/main" id="{DDA76E8E-848C-D047-841E-8E68EDBC5798}"/>
                </a:ext>
              </a:extLst>
            </p:cNvPr>
            <p:cNvSpPr txBox="1">
              <a:spLocks noChangeArrowheads="1"/>
            </p:cNvSpPr>
            <p:nvPr/>
          </p:nvSpPr>
          <p:spPr bwMode="auto">
            <a:xfrm>
              <a:off x="1157288" y="2378075"/>
              <a:ext cx="1804893" cy="523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800" dirty="0">
                  <a:latin typeface="Helvetica Neue Light" panose="02000403000000020004" pitchFamily="2" charset="0"/>
                </a:rPr>
                <a:t>Rate Matrix</a:t>
              </a:r>
            </a:p>
          </p:txBody>
        </p:sp>
      </p:grpSp>
      <p:grpSp>
        <p:nvGrpSpPr>
          <p:cNvPr id="30" name="Group 29">
            <a:extLst>
              <a:ext uri="{FF2B5EF4-FFF2-40B4-BE49-F238E27FC236}">
                <a16:creationId xmlns:a16="http://schemas.microsoft.com/office/drawing/2014/main" id="{94448D51-9F3B-0C46-834B-157CBCFCC407}"/>
              </a:ext>
            </a:extLst>
          </p:cNvPr>
          <p:cNvGrpSpPr>
            <a:grpSpLocks/>
          </p:cNvGrpSpPr>
          <p:nvPr/>
        </p:nvGrpSpPr>
        <p:grpSpPr bwMode="auto">
          <a:xfrm>
            <a:off x="5575394" y="1877997"/>
            <a:ext cx="3121367" cy="1551003"/>
            <a:chOff x="3284538" y="2378074"/>
            <a:chExt cx="2882565" cy="1550559"/>
          </a:xfrm>
        </p:grpSpPr>
        <p:sp>
          <p:nvSpPr>
            <p:cNvPr id="31" name="TextBox 57">
              <a:extLst>
                <a:ext uri="{FF2B5EF4-FFF2-40B4-BE49-F238E27FC236}">
                  <a16:creationId xmlns:a16="http://schemas.microsoft.com/office/drawing/2014/main" id="{66A6901F-253D-9748-BD06-7ED9ADEAAAE0}"/>
                </a:ext>
              </a:extLst>
            </p:cNvPr>
            <p:cNvSpPr txBox="1">
              <a:spLocks noChangeArrowheads="1"/>
            </p:cNvSpPr>
            <p:nvPr/>
          </p:nvSpPr>
          <p:spPr bwMode="auto">
            <a:xfrm>
              <a:off x="3284538" y="3467100"/>
              <a:ext cx="2882565" cy="46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b="1" dirty="0">
                  <a:latin typeface="Helvetica Neue Light" panose="02000403000000020004" pitchFamily="2" charset="0"/>
                </a:rPr>
                <a:t>π</a:t>
              </a:r>
              <a:r>
                <a:rPr lang="en-US" altLang="en-US" sz="2400" b="1" baseline="-25000" dirty="0">
                  <a:latin typeface="Helvetica Neue Light" panose="02000403000000020004" pitchFamily="2" charset="0"/>
                </a:rPr>
                <a:t>A </a:t>
              </a:r>
              <a:r>
                <a:rPr lang="en-US" altLang="en-US" sz="2400" b="1" dirty="0">
                  <a:latin typeface="Helvetica Neue Light" panose="02000403000000020004" pitchFamily="2" charset="0"/>
                </a:rPr>
                <a:t>+ π</a:t>
              </a:r>
              <a:r>
                <a:rPr lang="en-US" altLang="en-US" sz="2400" b="1" baseline="-25000" dirty="0">
                  <a:latin typeface="Helvetica Neue Light" panose="02000403000000020004" pitchFamily="2" charset="0"/>
                </a:rPr>
                <a:t>C</a:t>
              </a:r>
              <a:r>
                <a:rPr lang="en-US" altLang="en-US" sz="2400" b="1" dirty="0">
                  <a:latin typeface="Helvetica Neue Light" panose="02000403000000020004" pitchFamily="2" charset="0"/>
                </a:rPr>
                <a:t> + π</a:t>
              </a:r>
              <a:r>
                <a:rPr lang="en-US" altLang="en-US" sz="2400" b="1" baseline="-25000" dirty="0">
                  <a:latin typeface="Helvetica Neue Light" panose="02000403000000020004" pitchFamily="2" charset="0"/>
                </a:rPr>
                <a:t>G</a:t>
              </a:r>
              <a:r>
                <a:rPr lang="en-US" altLang="en-US" sz="2400" b="1" dirty="0">
                  <a:latin typeface="Helvetica Neue Light" panose="02000403000000020004" pitchFamily="2" charset="0"/>
                </a:rPr>
                <a:t> + π</a:t>
              </a:r>
              <a:r>
                <a:rPr lang="en-US" altLang="en-US" sz="2400" b="1" baseline="-25000" dirty="0">
                  <a:latin typeface="Helvetica Neue Light" panose="02000403000000020004" pitchFamily="2" charset="0"/>
                </a:rPr>
                <a:t>T</a:t>
              </a:r>
              <a:r>
                <a:rPr lang="en-US" altLang="en-US" sz="2400" b="1" dirty="0">
                  <a:latin typeface="Helvetica Neue Light" panose="02000403000000020004" pitchFamily="2" charset="0"/>
                </a:rPr>
                <a:t> = 1 </a:t>
              </a:r>
            </a:p>
          </p:txBody>
        </p:sp>
        <p:sp>
          <p:nvSpPr>
            <p:cNvPr id="32" name="TextBox 61">
              <a:extLst>
                <a:ext uri="{FF2B5EF4-FFF2-40B4-BE49-F238E27FC236}">
                  <a16:creationId xmlns:a16="http://schemas.microsoft.com/office/drawing/2014/main" id="{727E1479-2188-BE4E-AB6F-21BEB960364B}"/>
                </a:ext>
              </a:extLst>
            </p:cNvPr>
            <p:cNvSpPr txBox="1">
              <a:spLocks noChangeArrowheads="1"/>
            </p:cNvSpPr>
            <p:nvPr/>
          </p:nvSpPr>
          <p:spPr bwMode="auto">
            <a:xfrm>
              <a:off x="3284538" y="2378074"/>
              <a:ext cx="2719253" cy="523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800" dirty="0">
                  <a:latin typeface="Helvetica Neue Light" panose="02000403000000020004" pitchFamily="2" charset="0"/>
                </a:rPr>
                <a:t>Base Frequencies</a:t>
              </a:r>
            </a:p>
          </p:txBody>
        </p:sp>
      </p:grpSp>
      <p:sp>
        <p:nvSpPr>
          <p:cNvPr id="33" name="TextBox 31">
            <a:extLst>
              <a:ext uri="{FF2B5EF4-FFF2-40B4-BE49-F238E27FC236}">
                <a16:creationId xmlns:a16="http://schemas.microsoft.com/office/drawing/2014/main" id="{DE5C32A3-3C8C-4D4A-BE83-513A25193E85}"/>
              </a:ext>
            </a:extLst>
          </p:cNvPr>
          <p:cNvSpPr txBox="1">
            <a:spLocks noChangeArrowheads="1"/>
          </p:cNvSpPr>
          <p:nvPr/>
        </p:nvSpPr>
        <p:spPr bwMode="auto">
          <a:xfrm>
            <a:off x="4838793" y="3034444"/>
            <a:ext cx="2648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solidFill>
                  <a:srgbClr val="FF0000"/>
                </a:solidFill>
                <a:latin typeface="Helvetica Neue Light" panose="02000403000000020004" pitchFamily="2" charset="0"/>
              </a:rPr>
              <a:t>f</a:t>
            </a:r>
          </a:p>
        </p:txBody>
      </p:sp>
      <p:sp>
        <p:nvSpPr>
          <p:cNvPr id="34" name="TextBox 32">
            <a:extLst>
              <a:ext uri="{FF2B5EF4-FFF2-40B4-BE49-F238E27FC236}">
                <a16:creationId xmlns:a16="http://schemas.microsoft.com/office/drawing/2014/main" id="{A43B1054-194D-DA42-9608-055B31875C7F}"/>
              </a:ext>
            </a:extLst>
          </p:cNvPr>
          <p:cNvSpPr txBox="1">
            <a:spLocks noChangeArrowheads="1"/>
          </p:cNvSpPr>
          <p:nvPr/>
        </p:nvSpPr>
        <p:spPr bwMode="auto">
          <a:xfrm>
            <a:off x="4051393" y="2272444"/>
            <a:ext cx="36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dirty="0">
                <a:solidFill>
                  <a:srgbClr val="FF0000"/>
                </a:solidFill>
                <a:latin typeface="Helvetica Neue Light" panose="02000403000000020004" pitchFamily="2" charset="0"/>
              </a:rPr>
              <a:t>b</a:t>
            </a:r>
          </a:p>
        </p:txBody>
      </p:sp>
      <p:sp>
        <p:nvSpPr>
          <p:cNvPr id="35" name="TextBox 33">
            <a:extLst>
              <a:ext uri="{FF2B5EF4-FFF2-40B4-BE49-F238E27FC236}">
                <a16:creationId xmlns:a16="http://schemas.microsoft.com/office/drawing/2014/main" id="{F2D785DE-D87D-844A-BBFD-B62FC4CCB93F}"/>
              </a:ext>
            </a:extLst>
          </p:cNvPr>
          <p:cNvSpPr txBox="1">
            <a:spLocks noChangeArrowheads="1"/>
          </p:cNvSpPr>
          <p:nvPr/>
        </p:nvSpPr>
        <p:spPr bwMode="auto">
          <a:xfrm>
            <a:off x="4310155" y="3110644"/>
            <a:ext cx="350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solidFill>
                  <a:srgbClr val="FF0000"/>
                </a:solidFill>
                <a:latin typeface="Helvetica Neue Light" panose="02000403000000020004" pitchFamily="2" charset="0"/>
              </a:rPr>
              <a:t>c</a:t>
            </a:r>
          </a:p>
        </p:txBody>
      </p:sp>
      <p:sp>
        <p:nvSpPr>
          <p:cNvPr id="36" name="TextBox 34">
            <a:extLst>
              <a:ext uri="{FF2B5EF4-FFF2-40B4-BE49-F238E27FC236}">
                <a16:creationId xmlns:a16="http://schemas.microsoft.com/office/drawing/2014/main" id="{766F9FC8-6531-0746-9F31-3B08E9ACF0D6}"/>
              </a:ext>
            </a:extLst>
          </p:cNvPr>
          <p:cNvSpPr txBox="1">
            <a:spLocks noChangeArrowheads="1"/>
          </p:cNvSpPr>
          <p:nvPr/>
        </p:nvSpPr>
        <p:spPr bwMode="auto">
          <a:xfrm>
            <a:off x="3765643" y="3110644"/>
            <a:ext cx="36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solidFill>
                  <a:srgbClr val="FF0000"/>
                </a:solidFill>
                <a:latin typeface="Helvetica Neue Light" panose="02000403000000020004" pitchFamily="2" charset="0"/>
              </a:rPr>
              <a:t>d</a:t>
            </a:r>
          </a:p>
        </p:txBody>
      </p:sp>
      <p:sp>
        <p:nvSpPr>
          <p:cNvPr id="37" name="TextBox 35">
            <a:extLst>
              <a:ext uri="{FF2B5EF4-FFF2-40B4-BE49-F238E27FC236}">
                <a16:creationId xmlns:a16="http://schemas.microsoft.com/office/drawing/2014/main" id="{8EAF3AF6-E17B-0B49-8328-822BB2D59701}"/>
              </a:ext>
            </a:extLst>
          </p:cNvPr>
          <p:cNvSpPr txBox="1">
            <a:spLocks noChangeArrowheads="1"/>
          </p:cNvSpPr>
          <p:nvPr/>
        </p:nvSpPr>
        <p:spPr bwMode="auto">
          <a:xfrm>
            <a:off x="4051394" y="3818669"/>
            <a:ext cx="344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2400">
                <a:solidFill>
                  <a:srgbClr val="FF0000"/>
                </a:solidFill>
                <a:latin typeface="Helvetica Neue Light" panose="02000403000000020004" pitchFamily="2" charset="0"/>
              </a:rPr>
              <a:t>e</a:t>
            </a:r>
          </a:p>
        </p:txBody>
      </p:sp>
      <p:sp>
        <p:nvSpPr>
          <p:cNvPr id="38" name="TextBox 59">
            <a:extLst>
              <a:ext uri="{FF2B5EF4-FFF2-40B4-BE49-F238E27FC236}">
                <a16:creationId xmlns:a16="http://schemas.microsoft.com/office/drawing/2014/main" id="{FB6CD09C-9851-BA45-A071-3828688D72B2}"/>
              </a:ext>
            </a:extLst>
          </p:cNvPr>
          <p:cNvSpPr txBox="1">
            <a:spLocks noChangeArrowheads="1"/>
          </p:cNvSpPr>
          <p:nvPr/>
        </p:nvSpPr>
        <p:spPr bwMode="auto">
          <a:xfrm>
            <a:off x="2017806" y="4140933"/>
            <a:ext cx="2214563"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lgn="ctr">
              <a:spcBef>
                <a:spcPct val="0"/>
              </a:spcBef>
              <a:buClrTx/>
              <a:buSzTx/>
              <a:buFontTx/>
              <a:buNone/>
            </a:pPr>
            <a:r>
              <a:rPr lang="en-US" altLang="en-US" sz="2800" b="1">
                <a:latin typeface="Helvetica Neue Light" panose="02000403000000020004" pitchFamily="2" charset="0"/>
              </a:rPr>
              <a:t>JC</a:t>
            </a:r>
          </a:p>
          <a:p>
            <a:pPr algn="ctr">
              <a:spcBef>
                <a:spcPct val="0"/>
              </a:spcBef>
              <a:buClrTx/>
              <a:buSzTx/>
              <a:buFontTx/>
              <a:buNone/>
            </a:pPr>
            <a:r>
              <a:rPr lang="en-US" altLang="en-US" sz="2400">
                <a:solidFill>
                  <a:srgbClr val="FF0000"/>
                </a:solidFill>
                <a:latin typeface="Helvetica Neue Light" panose="02000403000000020004" pitchFamily="2" charset="0"/>
              </a:rPr>
              <a:t>a=b=c=d=e=f</a:t>
            </a:r>
          </a:p>
          <a:p>
            <a:pPr algn="ctr">
              <a:spcBef>
                <a:spcPct val="0"/>
              </a:spcBef>
              <a:buClrTx/>
              <a:buSzTx/>
              <a:buFontTx/>
              <a:buNone/>
            </a:pPr>
            <a:r>
              <a:rPr lang="en-US" altLang="en-US" sz="2400">
                <a:latin typeface="Helvetica Neue Light" panose="02000403000000020004" pitchFamily="2" charset="0"/>
              </a:rPr>
              <a:t>π</a:t>
            </a:r>
            <a:r>
              <a:rPr lang="en-US" altLang="en-US" sz="2400" baseline="-25000">
                <a:latin typeface="Helvetica Neue Light" panose="02000403000000020004" pitchFamily="2" charset="0"/>
              </a:rPr>
              <a:t>A</a:t>
            </a:r>
            <a:r>
              <a:rPr lang="en-US" altLang="en-US" sz="2400">
                <a:latin typeface="Helvetica Neue Light" panose="02000403000000020004" pitchFamily="2" charset="0"/>
              </a:rPr>
              <a:t>=π</a:t>
            </a:r>
            <a:r>
              <a:rPr lang="en-US" altLang="en-US" sz="2400" baseline="-25000">
                <a:latin typeface="Helvetica Neue Light" panose="02000403000000020004" pitchFamily="2" charset="0"/>
              </a:rPr>
              <a:t>C</a:t>
            </a:r>
            <a:r>
              <a:rPr lang="en-US" altLang="en-US" sz="2400">
                <a:latin typeface="Helvetica Neue Light" panose="02000403000000020004" pitchFamily="2" charset="0"/>
              </a:rPr>
              <a:t>=π</a:t>
            </a:r>
            <a:r>
              <a:rPr lang="en-US" altLang="en-US" sz="2400" baseline="-25000">
                <a:latin typeface="Helvetica Neue Light" panose="02000403000000020004" pitchFamily="2" charset="0"/>
              </a:rPr>
              <a:t>G</a:t>
            </a:r>
            <a:r>
              <a:rPr lang="en-US" altLang="en-US" sz="2400">
                <a:latin typeface="Helvetica Neue Light" panose="02000403000000020004" pitchFamily="2" charset="0"/>
              </a:rPr>
              <a:t>=π</a:t>
            </a:r>
            <a:r>
              <a:rPr lang="en-US" altLang="en-US" sz="2400" baseline="-25000">
                <a:latin typeface="Helvetica Neue Light" panose="02000403000000020004" pitchFamily="2" charset="0"/>
              </a:rPr>
              <a:t>T</a:t>
            </a:r>
          </a:p>
          <a:p>
            <a:pPr algn="ctr">
              <a:spcBef>
                <a:spcPct val="0"/>
              </a:spcBef>
              <a:buClrTx/>
              <a:buSzTx/>
              <a:buFontTx/>
              <a:buNone/>
            </a:pPr>
            <a:r>
              <a:rPr lang="en-US" altLang="en-US" sz="2400">
                <a:latin typeface="Helvetica Neue Light" panose="02000403000000020004" pitchFamily="2" charset="0"/>
              </a:rPr>
              <a:t>No I or G </a:t>
            </a:r>
          </a:p>
          <a:p>
            <a:pPr algn="ctr">
              <a:spcBef>
                <a:spcPct val="0"/>
              </a:spcBef>
              <a:buClrTx/>
              <a:buSzTx/>
              <a:buFontTx/>
              <a:buNone/>
            </a:pPr>
            <a:r>
              <a:rPr lang="en-US" altLang="en-US" sz="2400">
                <a:latin typeface="Helvetica Neue Light" panose="02000403000000020004" pitchFamily="2" charset="0"/>
              </a:rPr>
              <a:t>0 free parameters</a:t>
            </a:r>
            <a:endParaRPr lang="en-US" altLang="en-US" sz="2400">
              <a:solidFill>
                <a:srgbClr val="FF0000"/>
              </a:solidFill>
              <a:latin typeface="Helvetica Neue Light" panose="02000403000000020004" pitchFamily="2" charset="0"/>
            </a:endParaRPr>
          </a:p>
        </p:txBody>
      </p:sp>
      <p:sp>
        <p:nvSpPr>
          <p:cNvPr id="39" name="TextBox 59">
            <a:extLst>
              <a:ext uri="{FF2B5EF4-FFF2-40B4-BE49-F238E27FC236}">
                <a16:creationId xmlns:a16="http://schemas.microsoft.com/office/drawing/2014/main" id="{37EFFEE6-0E87-CA4C-9A75-395528C9869D}"/>
              </a:ext>
            </a:extLst>
          </p:cNvPr>
          <p:cNvSpPr txBox="1">
            <a:spLocks noChangeArrowheads="1"/>
          </p:cNvSpPr>
          <p:nvPr/>
        </p:nvSpPr>
        <p:spPr bwMode="auto">
          <a:xfrm>
            <a:off x="7175593" y="4140933"/>
            <a:ext cx="2214562"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lgn="ctr">
              <a:spcBef>
                <a:spcPct val="0"/>
              </a:spcBef>
              <a:buClrTx/>
              <a:buSzTx/>
              <a:buFontTx/>
              <a:buNone/>
            </a:pPr>
            <a:r>
              <a:rPr lang="en-US" altLang="en-US" sz="2800" b="1" dirty="0">
                <a:latin typeface="Helvetica Neue Light" panose="02000403000000020004" pitchFamily="2" charset="0"/>
              </a:rPr>
              <a:t>GTR</a:t>
            </a:r>
          </a:p>
          <a:p>
            <a:pPr algn="ctr">
              <a:spcBef>
                <a:spcPct val="0"/>
              </a:spcBef>
              <a:buClrTx/>
              <a:buSzTx/>
              <a:buFontTx/>
              <a:buNone/>
            </a:pPr>
            <a:r>
              <a:rPr lang="en-US" altLang="en-US" sz="2400" dirty="0">
                <a:solidFill>
                  <a:srgbClr val="FF0000"/>
                </a:solidFill>
                <a:latin typeface="Helvetica Neue Light" panose="02000403000000020004" pitchFamily="2" charset="0"/>
              </a:rPr>
              <a:t>a, b, c, d, e, f</a:t>
            </a:r>
          </a:p>
          <a:p>
            <a:pPr algn="ctr">
              <a:spcBef>
                <a:spcPct val="0"/>
              </a:spcBef>
              <a:buClrTx/>
              <a:buSzTx/>
              <a:buFontTx/>
              <a:buNone/>
            </a:pPr>
            <a:r>
              <a:rPr lang="en-US" altLang="en-US" sz="2400" dirty="0">
                <a:latin typeface="Helvetica Neue Light" panose="02000403000000020004" pitchFamily="2" charset="0"/>
              </a:rPr>
              <a:t>π</a:t>
            </a:r>
            <a:r>
              <a:rPr lang="en-US" altLang="en-US" sz="2400" baseline="-25000" dirty="0">
                <a:latin typeface="Helvetica Neue Light" panose="02000403000000020004" pitchFamily="2" charset="0"/>
              </a:rPr>
              <a:t>A</a:t>
            </a:r>
            <a:r>
              <a:rPr lang="en-US" altLang="en-US" sz="2400" dirty="0">
                <a:latin typeface="Helvetica Neue Light" panose="02000403000000020004" pitchFamily="2" charset="0"/>
              </a:rPr>
              <a:t>, π</a:t>
            </a:r>
            <a:r>
              <a:rPr lang="en-US" altLang="en-US" sz="2400" baseline="-25000" dirty="0">
                <a:latin typeface="Helvetica Neue Light" panose="02000403000000020004" pitchFamily="2" charset="0"/>
              </a:rPr>
              <a:t>C</a:t>
            </a:r>
            <a:r>
              <a:rPr lang="en-US" altLang="en-US" sz="2400" dirty="0">
                <a:latin typeface="Helvetica Neue Light" panose="02000403000000020004" pitchFamily="2" charset="0"/>
              </a:rPr>
              <a:t>, π</a:t>
            </a:r>
            <a:r>
              <a:rPr lang="en-US" altLang="en-US" sz="2400" baseline="-25000" dirty="0">
                <a:latin typeface="Helvetica Neue Light" panose="02000403000000020004" pitchFamily="2" charset="0"/>
              </a:rPr>
              <a:t>G</a:t>
            </a:r>
            <a:r>
              <a:rPr lang="en-US" altLang="en-US" sz="2400" dirty="0">
                <a:latin typeface="Helvetica Neue Light" panose="02000403000000020004" pitchFamily="2" charset="0"/>
              </a:rPr>
              <a:t>, π</a:t>
            </a:r>
            <a:r>
              <a:rPr lang="en-US" altLang="en-US" sz="2400" baseline="-25000" dirty="0">
                <a:latin typeface="Helvetica Neue Light" panose="02000403000000020004" pitchFamily="2" charset="0"/>
              </a:rPr>
              <a:t>T</a:t>
            </a:r>
          </a:p>
          <a:p>
            <a:pPr algn="ctr">
              <a:spcBef>
                <a:spcPct val="0"/>
              </a:spcBef>
              <a:buClrTx/>
              <a:buSzTx/>
              <a:buFontTx/>
              <a:buNone/>
            </a:pPr>
            <a:r>
              <a:rPr lang="en-US" altLang="en-US" sz="2400" dirty="0">
                <a:latin typeface="Helvetica Neue Light" panose="02000403000000020004" pitchFamily="2" charset="0"/>
              </a:rPr>
              <a:t>No I or G </a:t>
            </a:r>
          </a:p>
          <a:p>
            <a:pPr algn="ctr">
              <a:spcBef>
                <a:spcPct val="0"/>
              </a:spcBef>
              <a:buClrTx/>
              <a:buSzTx/>
              <a:buFontTx/>
              <a:buNone/>
            </a:pPr>
            <a:r>
              <a:rPr lang="en-US" altLang="en-US" sz="2400" dirty="0">
                <a:latin typeface="Helvetica Neue Light" panose="02000403000000020004" pitchFamily="2" charset="0"/>
              </a:rPr>
              <a:t>8 free parameters</a:t>
            </a:r>
            <a:endParaRPr lang="en-US" altLang="en-US" sz="2400" dirty="0">
              <a:solidFill>
                <a:srgbClr val="FF0000"/>
              </a:solidFill>
              <a:latin typeface="Helvetica Neue Light" panose="02000403000000020004" pitchFamily="2" charset="0"/>
            </a:endParaRPr>
          </a:p>
        </p:txBody>
      </p:sp>
      <p:sp>
        <p:nvSpPr>
          <p:cNvPr id="40" name="TextBox 59">
            <a:extLst>
              <a:ext uri="{FF2B5EF4-FFF2-40B4-BE49-F238E27FC236}">
                <a16:creationId xmlns:a16="http://schemas.microsoft.com/office/drawing/2014/main" id="{91ED748E-3FA6-A146-99E1-934C8EBAE5AF}"/>
              </a:ext>
            </a:extLst>
          </p:cNvPr>
          <p:cNvSpPr txBox="1">
            <a:spLocks noChangeArrowheads="1"/>
          </p:cNvSpPr>
          <p:nvPr/>
        </p:nvSpPr>
        <p:spPr bwMode="auto">
          <a:xfrm>
            <a:off x="4468906" y="4140933"/>
            <a:ext cx="2214563"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60000"/>
              </a:spcBef>
              <a:buClr>
                <a:schemeClr val="tx1"/>
              </a:buClr>
              <a:buSzPct val="80000"/>
              <a:buFont typeface="Arial" panose="020B0604020202020204" pitchFamily="34" charset="0"/>
              <a:buChar char="•"/>
              <a:defRPr sz="26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ct val="35000"/>
              </a:spcBef>
              <a:buClr>
                <a:schemeClr val="tx1"/>
              </a:buClr>
              <a:buSzPct val="70000"/>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ct val="35000"/>
              </a:spcBef>
              <a:buClr>
                <a:schemeClr val="tx1"/>
              </a:buClr>
              <a:buSzPct val="75000"/>
              <a:buFont typeface="Times" pitchFamily="2" charset="0"/>
              <a:buChar char="•"/>
              <a:defRPr sz="22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lgn="ctr">
              <a:spcBef>
                <a:spcPct val="0"/>
              </a:spcBef>
              <a:buClrTx/>
              <a:buSzTx/>
              <a:buFontTx/>
              <a:buNone/>
            </a:pPr>
            <a:r>
              <a:rPr lang="en-US" altLang="en-US" sz="2800" b="1" dirty="0">
                <a:latin typeface="Helvetica Neue Light" panose="02000403000000020004" pitchFamily="2" charset="0"/>
              </a:rPr>
              <a:t>HKY</a:t>
            </a:r>
          </a:p>
          <a:p>
            <a:pPr algn="ctr">
              <a:spcBef>
                <a:spcPct val="0"/>
              </a:spcBef>
              <a:buClrTx/>
              <a:buSzTx/>
              <a:buFontTx/>
              <a:buNone/>
            </a:pPr>
            <a:r>
              <a:rPr lang="en-US" altLang="en-US" sz="2400" dirty="0">
                <a:solidFill>
                  <a:srgbClr val="FF0000"/>
                </a:solidFill>
                <a:latin typeface="Helvetica Neue Light" panose="02000403000000020004" pitchFamily="2" charset="0"/>
              </a:rPr>
              <a:t>a=c=d=f, b=e</a:t>
            </a:r>
          </a:p>
          <a:p>
            <a:pPr algn="ctr">
              <a:spcBef>
                <a:spcPct val="0"/>
              </a:spcBef>
              <a:buClrTx/>
              <a:buSzTx/>
              <a:buFontTx/>
              <a:buNone/>
            </a:pPr>
            <a:r>
              <a:rPr lang="en-US" altLang="en-US" sz="2400" dirty="0">
                <a:latin typeface="Helvetica Neue Light" panose="02000403000000020004" pitchFamily="2" charset="0"/>
              </a:rPr>
              <a:t>π</a:t>
            </a:r>
            <a:r>
              <a:rPr lang="en-US" altLang="en-US" sz="2400" baseline="-25000" dirty="0">
                <a:latin typeface="Helvetica Neue Light" panose="02000403000000020004" pitchFamily="2" charset="0"/>
              </a:rPr>
              <a:t>A</a:t>
            </a:r>
            <a:r>
              <a:rPr lang="en-US" altLang="en-US" sz="2400" dirty="0">
                <a:latin typeface="Helvetica Neue Light" panose="02000403000000020004" pitchFamily="2" charset="0"/>
              </a:rPr>
              <a:t>, π</a:t>
            </a:r>
            <a:r>
              <a:rPr lang="en-US" altLang="en-US" sz="2400" baseline="-25000" dirty="0">
                <a:latin typeface="Helvetica Neue Light" panose="02000403000000020004" pitchFamily="2" charset="0"/>
              </a:rPr>
              <a:t>C</a:t>
            </a:r>
            <a:r>
              <a:rPr lang="en-US" altLang="en-US" sz="2400" dirty="0">
                <a:latin typeface="Helvetica Neue Light" panose="02000403000000020004" pitchFamily="2" charset="0"/>
              </a:rPr>
              <a:t>, π</a:t>
            </a:r>
            <a:r>
              <a:rPr lang="en-US" altLang="en-US" sz="2400" baseline="-25000" dirty="0">
                <a:latin typeface="Helvetica Neue Light" panose="02000403000000020004" pitchFamily="2" charset="0"/>
              </a:rPr>
              <a:t>G</a:t>
            </a:r>
            <a:r>
              <a:rPr lang="en-US" altLang="en-US" sz="2400" dirty="0">
                <a:latin typeface="Helvetica Neue Light" panose="02000403000000020004" pitchFamily="2" charset="0"/>
              </a:rPr>
              <a:t>, π</a:t>
            </a:r>
            <a:r>
              <a:rPr lang="en-US" altLang="en-US" sz="2400" baseline="-25000" dirty="0">
                <a:latin typeface="Helvetica Neue Light" panose="02000403000000020004" pitchFamily="2" charset="0"/>
              </a:rPr>
              <a:t>T</a:t>
            </a:r>
          </a:p>
          <a:p>
            <a:pPr algn="ctr">
              <a:spcBef>
                <a:spcPct val="0"/>
              </a:spcBef>
              <a:buClrTx/>
              <a:buSzTx/>
              <a:buFontTx/>
              <a:buNone/>
            </a:pPr>
            <a:r>
              <a:rPr lang="en-US" altLang="en-US" sz="2400" dirty="0">
                <a:latin typeface="Helvetica Neue Light" panose="02000403000000020004" pitchFamily="2" charset="0"/>
              </a:rPr>
              <a:t>No I or G </a:t>
            </a:r>
          </a:p>
          <a:p>
            <a:pPr algn="ctr">
              <a:spcBef>
                <a:spcPct val="0"/>
              </a:spcBef>
              <a:buClrTx/>
              <a:buSzTx/>
              <a:buFontTx/>
              <a:buNone/>
            </a:pPr>
            <a:r>
              <a:rPr lang="en-US" altLang="en-US" sz="2400" dirty="0">
                <a:latin typeface="Helvetica Neue Light" panose="02000403000000020004" pitchFamily="2" charset="0"/>
              </a:rPr>
              <a:t>4 free parameters</a:t>
            </a:r>
            <a:endParaRPr lang="en-US" altLang="en-US" sz="2400" dirty="0">
              <a:solidFill>
                <a:srgbClr val="FF0000"/>
              </a:solidFill>
              <a:latin typeface="Helvetica Neue Light" panose="02000403000000020004" pitchFamily="2" charset="0"/>
            </a:endParaRPr>
          </a:p>
        </p:txBody>
      </p:sp>
      <p:sp>
        <p:nvSpPr>
          <p:cNvPr id="41" name="TextBox 40">
            <a:extLst>
              <a:ext uri="{FF2B5EF4-FFF2-40B4-BE49-F238E27FC236}">
                <a16:creationId xmlns:a16="http://schemas.microsoft.com/office/drawing/2014/main" id="{F147AF24-C702-104B-BE86-DC104FA413EB}"/>
              </a:ext>
            </a:extLst>
          </p:cNvPr>
          <p:cNvSpPr txBox="1"/>
          <p:nvPr/>
        </p:nvSpPr>
        <p:spPr>
          <a:xfrm>
            <a:off x="9036424" y="6488668"/>
            <a:ext cx="3155576" cy="369332"/>
          </a:xfrm>
          <a:prstGeom prst="rect">
            <a:avLst/>
          </a:prstGeom>
          <a:noFill/>
        </p:spPr>
        <p:txBody>
          <a:bodyPr wrap="square" rtlCol="0">
            <a:spAutoFit/>
          </a:bodyPr>
          <a:lstStyle/>
          <a:p>
            <a:r>
              <a:rPr lang="en-US" dirty="0"/>
              <a:t>(slide from Sebastian Duchene)</a:t>
            </a:r>
          </a:p>
        </p:txBody>
      </p:sp>
    </p:spTree>
    <p:extLst>
      <p:ext uri="{BB962C8B-B14F-4D97-AF65-F5344CB8AC3E}">
        <p14:creationId xmlns:p14="http://schemas.microsoft.com/office/powerpoint/2010/main" val="2878552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5171</TotalTime>
  <Words>980</Words>
  <Application>Microsoft Macintosh PowerPoint</Application>
  <PresentationFormat>Widescreen</PresentationFormat>
  <Paragraphs>123</Paragraphs>
  <Slides>28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Courier</vt:lpstr>
      <vt:lpstr>Helvetica</vt:lpstr>
      <vt:lpstr>Helvetica Neue Light</vt:lpstr>
      <vt:lpstr>Office Theme</vt:lpstr>
      <vt:lpstr>Tracking the evolution of pathogens over time</vt:lpstr>
      <vt:lpstr>The spread of pathogens between hosts over time can be described using a phylogenetic tree.</vt:lpstr>
      <vt:lpstr>When pathogens are replicated, random errors occur, some of which will rise to fixation.</vt:lpstr>
      <vt:lpstr>We can access some of this information by sequencing pathogens at the “tips” of phylogenetic trees.</vt:lpstr>
      <vt:lpstr>This results in the data we typically have, i.e. a sequence alignment and the information when a sequence was isolated from a patient.</vt:lpstr>
      <vt:lpstr>Evolutionary models allow us to get from sequence alignments and sampling times to phylogenetic trees.</vt:lpstr>
      <vt:lpstr>PowerPoint Presentation</vt:lpstr>
      <vt:lpstr>Site models describe the relative change across nucleotides and positions in the alignment and consist of several parts.</vt:lpstr>
      <vt:lpstr>Substitution models allow to account for differences in nucleotide substitution rates.</vt:lpstr>
      <vt:lpstr>Some site in the alignment might be more flexible and therefore evolve less quickly.</vt:lpstr>
      <vt:lpstr>Proportion of invariable sites account for  sites that do not change (e.g., HKY+I).</vt:lpstr>
      <vt:lpstr>Gamma rate heterogeneity models account for rate differences across sites (e.g. HKY+G4).</vt:lpstr>
      <vt:lpstr>Changes in the third codon position are far more likely to not affect the amino acid</vt:lpstr>
      <vt:lpstr>Accounting for rate variation between codon positions is almost always better</vt:lpstr>
      <vt:lpstr>Practical considerations</vt:lpstr>
      <vt:lpstr>QUESTIONS?</vt:lpstr>
      <vt:lpstr>The molecular clock</vt:lpstr>
      <vt:lpstr>Using site models, we can get from alignments to divergence trees</vt:lpstr>
      <vt:lpstr>Sequences that are further apart in time are more diverged</vt:lpstr>
      <vt:lpstr>Molecular clocks bring us from divergence trees to time trees</vt:lpstr>
      <vt:lpstr>Evolutionary models can be used to estimate common ancestor times</vt:lpstr>
      <vt:lpstr>Different organisms have vastly different rates of evolution</vt:lpstr>
      <vt:lpstr>Mathematically clock models are functions that have divergence as input and time as output</vt:lpstr>
      <vt:lpstr>Mathematically clock models are functions that have divergence as input and time as output</vt:lpstr>
      <vt:lpstr>What is my clock rate? (from Holmes et al. 2016</vt:lpstr>
      <vt:lpstr>Is there enough signal to estimate evolutionary rates? Tip Randomization</vt:lpstr>
      <vt:lpstr>Model choices not directly related to clock models can impact rate estimates</vt:lpstr>
      <vt:lpstr>Some reading material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the evolution of pathogens, site and clock models</dc:title>
  <dc:creator>Mueller, Nicola F</dc:creator>
  <cp:lastModifiedBy>Mueller, Nicola F</cp:lastModifiedBy>
  <cp:revision>35</cp:revision>
  <dcterms:created xsi:type="dcterms:W3CDTF">2020-07-05T17:44:26Z</dcterms:created>
  <dcterms:modified xsi:type="dcterms:W3CDTF">2020-07-13T17:25:02Z</dcterms:modified>
</cp:coreProperties>
</file>