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0" r:id="rId1"/>
  </p:sldMasterIdLst>
  <p:notesMasterIdLst>
    <p:notesMasterId r:id="rId32"/>
  </p:notesMasterIdLst>
  <p:handoutMasterIdLst>
    <p:handoutMasterId r:id="rId33"/>
  </p:handoutMasterIdLst>
  <p:sldIdLst>
    <p:sldId id="398" r:id="rId2"/>
    <p:sldId id="1502" r:id="rId3"/>
    <p:sldId id="1500" r:id="rId4"/>
    <p:sldId id="1469" r:id="rId5"/>
    <p:sldId id="1503" r:id="rId6"/>
    <p:sldId id="1505" r:id="rId7"/>
    <p:sldId id="1506" r:id="rId8"/>
    <p:sldId id="1507" r:id="rId9"/>
    <p:sldId id="1508" r:id="rId10"/>
    <p:sldId id="1501" r:id="rId11"/>
    <p:sldId id="1512" r:id="rId12"/>
    <p:sldId id="1510" r:id="rId13"/>
    <p:sldId id="1511" r:id="rId14"/>
    <p:sldId id="1513" r:id="rId15"/>
    <p:sldId id="1509" r:id="rId16"/>
    <p:sldId id="1480" r:id="rId17"/>
    <p:sldId id="1532" r:id="rId18"/>
    <p:sldId id="1533" r:id="rId19"/>
    <p:sldId id="1534" r:id="rId20"/>
    <p:sldId id="1535" r:id="rId21"/>
    <p:sldId id="1536" r:id="rId22"/>
    <p:sldId id="1537" r:id="rId23"/>
    <p:sldId id="1538" r:id="rId24"/>
    <p:sldId id="1539" r:id="rId25"/>
    <p:sldId id="1540" r:id="rId26"/>
    <p:sldId id="1541" r:id="rId27"/>
    <p:sldId id="1542" r:id="rId28"/>
    <p:sldId id="1543" r:id="rId29"/>
    <p:sldId id="1514" r:id="rId30"/>
    <p:sldId id="154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103"/>
    <a:srgbClr val="9D0001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/>
    <p:restoredTop sz="94611"/>
  </p:normalViewPr>
  <p:slideViewPr>
    <p:cSldViewPr snapToGrid="0" snapToObjects="1">
      <p:cViewPr varScale="1">
        <p:scale>
          <a:sx n="109" d="100"/>
          <a:sy n="109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365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679DFE-8518-9D49-9E50-AC45C5B97A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F0FC4-10CC-C44E-A663-413C364BE7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80B8A-FD9C-1344-8D25-71D587D00BBF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B526C-DAF2-1345-8098-EFB07DED94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26601-796B-B246-9463-C19BE5A837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0EDA9-C391-2646-87B8-C678BCF4A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1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34FC-6E32-D940-8CFF-8BBD082E0B2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942D8-B9FC-5C46-A4F0-1BD207FB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0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what follows, I will focus on this part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47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start by assuming the following population dynamics – We </a:t>
            </a:r>
            <a:r>
              <a:rPr lang="en-US" dirty="0" err="1"/>
              <a:t>divde</a:t>
            </a:r>
            <a:r>
              <a:rPr lang="en-US" dirty="0"/>
              <a:t> the population into compartments into susceptible, infected and recovered. Infections occurs at rate beta(t) per individual and recovers at rate gamma(t). We then pick a sample at random from the infected population at time 0 and trace back their ancestry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0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the probability that at time t a transmission corresponds to a transition ancestral to the sample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5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62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6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90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22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5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what follows, I will focus on this part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2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47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what follows, I will focus on this part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9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modeling frameworks commonly used in </a:t>
            </a:r>
            <a:r>
              <a:rPr lang="en-US" dirty="0" err="1"/>
              <a:t>phylodynamics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heatmaps show the intensity of. the sampling times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what is the interpretation of the effective population size?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what follows, I will focus on this part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2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what follows, I will focus on this part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what follows, I will focus on this part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4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what follows, I will focus on this part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9260D-431B-C44C-8453-2C8999C406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Julia Palacios</a:t>
            </a:r>
          </a:p>
        </p:txBody>
      </p:sp>
    </p:spTree>
    <p:extLst>
      <p:ext uri="{BB962C8B-B14F-4D97-AF65-F5344CB8AC3E}">
        <p14:creationId xmlns:p14="http://schemas.microsoft.com/office/powerpoint/2010/main" val="316097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1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Julia Palacios</a:t>
            </a:r>
          </a:p>
        </p:txBody>
      </p:sp>
    </p:spTree>
    <p:extLst>
      <p:ext uri="{BB962C8B-B14F-4D97-AF65-F5344CB8AC3E}">
        <p14:creationId xmlns:p14="http://schemas.microsoft.com/office/powerpoint/2010/main" val="327510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2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47314" y="6356350"/>
            <a:ext cx="2743200" cy="365125"/>
          </a:xfrm>
        </p:spPr>
        <p:txBody>
          <a:bodyPr/>
          <a:lstStyle/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6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8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19F1-9E09-1441-8A0C-BC1B12014C25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E2C12-BBAB-DA40-85B5-9D59B80A0B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0534FC-4B4F-F240-79A0-9DB7953EE2CA}"/>
              </a:ext>
            </a:extLst>
          </p:cNvPr>
          <p:cNvSpPr/>
          <p:nvPr userDrawn="1"/>
        </p:nvSpPr>
        <p:spPr>
          <a:xfrm>
            <a:off x="0" y="6311900"/>
            <a:ext cx="12192000" cy="541699"/>
          </a:xfrm>
          <a:prstGeom prst="rect">
            <a:avLst/>
          </a:prstGeom>
          <a:solidFill>
            <a:srgbClr val="96010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8971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10" Type="http://schemas.openxmlformats.org/officeDocument/2006/relationships/image" Target="../media/image32.png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10" Type="http://schemas.openxmlformats.org/officeDocument/2006/relationships/image" Target="../media/image36.png"/><Relationship Id="rId4" Type="http://schemas.openxmlformats.org/officeDocument/2006/relationships/image" Target="../media/image30.emf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1.emf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FF7B-4259-0443-868E-F73325615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789" y="2431375"/>
            <a:ext cx="11214100" cy="156551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Tree Priors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F599A-1CFF-3A46-A85A-5632050D7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5839" y="3996889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Instructor: Julia A. Palacios</a:t>
            </a:r>
          </a:p>
          <a:p>
            <a:endParaRPr lang="en-US" dirty="0"/>
          </a:p>
        </p:txBody>
      </p:sp>
      <p:pic>
        <p:nvPicPr>
          <p:cNvPr id="7" name="Picture 6" descr="A blue circle with a city skyline and text&#10;&#10;Description automatically generated">
            <a:extLst>
              <a:ext uri="{FF2B5EF4-FFF2-40B4-BE49-F238E27FC236}">
                <a16:creationId xmlns:a16="http://schemas.microsoft.com/office/drawing/2014/main" id="{0DF1DF0B-875E-B156-6309-49D31BED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0" y="0"/>
            <a:ext cx="2489200" cy="246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3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64522" y="6305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Coalescent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A7D26-6729-D549-8B34-C71B81A73151}"/>
              </a:ext>
            </a:extLst>
          </p:cNvPr>
          <p:cNvSpPr/>
          <p:nvPr/>
        </p:nvSpPr>
        <p:spPr>
          <a:xfrm>
            <a:off x="599872" y="10336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shape of the phylogeny depends on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effective population size Ne(t).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B592F-7DC8-5AFD-5799-2426AECB52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4"/>
          <a:stretch/>
        </p:blipFill>
        <p:spPr>
          <a:xfrm>
            <a:off x="-1" y="1812038"/>
            <a:ext cx="5972379" cy="4244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0FBCF2-B35B-E3E9-BBD0-C0ED23AC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417" y="2796268"/>
            <a:ext cx="6195709" cy="262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4EA56-B57E-8227-CB79-4D78E80A8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94"/>
          <a:stretch/>
        </p:blipFill>
        <p:spPr>
          <a:xfrm>
            <a:off x="5972379" y="1446679"/>
            <a:ext cx="5874426" cy="8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57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Coalescent model applied to SARS-CoV-2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2C3193-ED86-8447-B7CE-D579F5C2EA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63"/>
          <a:stretch/>
        </p:blipFill>
        <p:spPr>
          <a:xfrm>
            <a:off x="1204929" y="1829598"/>
            <a:ext cx="3817071" cy="4074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14ACEF-5684-6B4F-BAB8-60C732C98D32}"/>
              </a:ext>
            </a:extLst>
          </p:cNvPr>
          <p:cNvSpPr txBox="1"/>
          <p:nvPr/>
        </p:nvSpPr>
        <p:spPr>
          <a:xfrm>
            <a:off x="628650" y="953785"/>
            <a:ext cx="4111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SARS-CoV-2 in Washington State in 2020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10E9E4-A582-2341-B9C2-076F48D10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277" y="953785"/>
            <a:ext cx="5458294" cy="52288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1CF14F-CC79-0443-A9BB-83CD41908102}"/>
              </a:ext>
            </a:extLst>
          </p:cNvPr>
          <p:cNvSpPr txBox="1"/>
          <p:nvPr/>
        </p:nvSpPr>
        <p:spPr>
          <a:xfrm rot="16200000">
            <a:off x="4119322" y="3383168"/>
            <a:ext cx="371999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Effective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295245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6C2DBC-1D12-DC4B-9A1E-5DA8DFAA5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05" b="49461"/>
          <a:stretch/>
        </p:blipFill>
        <p:spPr>
          <a:xfrm>
            <a:off x="2373146" y="1122725"/>
            <a:ext cx="10381561" cy="2436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AC50F-8200-8442-A479-71157F2DB458}"/>
              </a:ext>
            </a:extLst>
          </p:cNvPr>
          <p:cNvSpPr txBox="1"/>
          <p:nvPr/>
        </p:nvSpPr>
        <p:spPr>
          <a:xfrm>
            <a:off x="581030" y="4016973"/>
            <a:ext cx="32402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Coalescent prior</a:t>
            </a:r>
          </a:p>
          <a:p>
            <a:r>
              <a:rPr lang="en-US" sz="2800" dirty="0"/>
              <a:t>		Priors on Ne(t)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BD2FD-D10E-1448-A850-DC1003B05EC4}"/>
              </a:ext>
            </a:extLst>
          </p:cNvPr>
          <p:cNvSpPr txBox="1"/>
          <p:nvPr/>
        </p:nvSpPr>
        <p:spPr>
          <a:xfrm>
            <a:off x="307739" y="1564746"/>
            <a:ext cx="2351055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Phylodynamic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Parameters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9514B2-2F14-5342-BFCA-54399EC468D2}"/>
              </a:ext>
            </a:extLst>
          </p:cNvPr>
          <p:cNvCxnSpPr/>
          <p:nvPr/>
        </p:nvCxnSpPr>
        <p:spPr>
          <a:xfrm>
            <a:off x="2715066" y="2307101"/>
            <a:ext cx="365760" cy="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E01EF83-4C42-D947-AFB5-1D97047341E1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Tree priors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B8DB2-0B74-F640-8F3F-C9AB489DC976}"/>
              </a:ext>
            </a:extLst>
          </p:cNvPr>
          <p:cNvSpPr/>
          <p:nvPr/>
        </p:nvSpPr>
        <p:spPr>
          <a:xfrm>
            <a:off x="5979318" y="1131375"/>
            <a:ext cx="6096000" cy="24364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01EF83-4C42-D947-AFB5-1D97047341E1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Bayesian skyline plot (BEAST, BEAST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D7FBB-7C1A-D117-3758-AB52247AD0AC}"/>
              </a:ext>
            </a:extLst>
          </p:cNvPr>
          <p:cNvSpPr txBox="1"/>
          <p:nvPr/>
        </p:nvSpPr>
        <p:spPr>
          <a:xfrm>
            <a:off x="5397435" y="4300469"/>
            <a:ext cx="65364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Equivalent to estimating exponential mean from</a:t>
            </a:r>
          </a:p>
          <a:p>
            <a:r>
              <a:rPr lang="en-US" sz="2400" dirty="0"/>
              <a:t> one observation.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C3CAEA-5DBA-762C-BDCF-3F6A5FB21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1896855"/>
            <a:ext cx="2950838" cy="99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D10048-0B77-6037-6574-F962F05AC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1016101"/>
            <a:ext cx="3898900" cy="4229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633539-8A29-D7A1-C9DF-B25254E7B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31900"/>
            <a:ext cx="5625248" cy="4644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4517C5-CFB1-E7B4-C139-5D2BD7318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435" y="2816698"/>
            <a:ext cx="6020557" cy="11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0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01EF83-4C42-D947-AFB5-1D97047341E1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Bayesian skyride and Bayesian </a:t>
            </a:r>
            <a:r>
              <a:rPr lang="en-US" sz="4000" b="1" dirty="0" err="1">
                <a:solidFill>
                  <a:srgbClr val="C00000"/>
                </a:solidFill>
              </a:rPr>
              <a:t>skygrid</a:t>
            </a:r>
            <a:r>
              <a:rPr lang="en-US" sz="4000" b="1" dirty="0">
                <a:solidFill>
                  <a:srgbClr val="C00000"/>
                </a:solidFill>
              </a:rPr>
              <a:t> (BEAST)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B8DB2-0B74-F640-8F3F-C9AB489DC976}"/>
              </a:ext>
            </a:extLst>
          </p:cNvPr>
          <p:cNvSpPr/>
          <p:nvPr/>
        </p:nvSpPr>
        <p:spPr>
          <a:xfrm>
            <a:off x="5979318" y="1131375"/>
            <a:ext cx="6096000" cy="24364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BCC46-E19F-2897-C0EC-D54392695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2" y="3429000"/>
            <a:ext cx="3655218" cy="28193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0DEEAC-12DA-61C9-D43B-8706B380A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897195"/>
            <a:ext cx="3243452" cy="267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D1E9D-AB42-471F-4F22-EF96228EE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714" y="1602675"/>
            <a:ext cx="5742022" cy="11123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5833E-40F6-470E-4686-7D290B064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31900"/>
            <a:ext cx="5625248" cy="464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87FCC1-DAE2-1AFB-0A85-24CE47DDC9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051"/>
          <a:stretch/>
        </p:blipFill>
        <p:spPr>
          <a:xfrm>
            <a:off x="4995356" y="2715004"/>
            <a:ext cx="7079962" cy="1409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A20C7D-310B-A982-77EE-F93AA7A8F113}"/>
              </a:ext>
            </a:extLst>
          </p:cNvPr>
          <p:cNvSpPr txBox="1"/>
          <p:nvPr/>
        </p:nvSpPr>
        <p:spPr>
          <a:xfrm>
            <a:off x="5397435" y="4300469"/>
            <a:ext cx="59173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Places a log- GMRF prior with precision </a:t>
            </a:r>
            <a:r>
              <a:rPr lang="en-US" sz="2400" dirty="0">
                <a:latin typeface="Symbol" pitchFamily="2" charset="2"/>
              </a:rPr>
              <a:t>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ymbol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 implementation for fixed genealogy using INLA is available in the R package: </a:t>
            </a:r>
          </a:p>
          <a:p>
            <a:r>
              <a:rPr lang="en-US" sz="2400" dirty="0"/>
              <a:t>    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Juliapalacios</a:t>
            </a:r>
            <a:r>
              <a:rPr lang="en-US" sz="2400" dirty="0"/>
              <a:t>/</a:t>
            </a:r>
            <a:r>
              <a:rPr lang="en-US" sz="2400" dirty="0" err="1"/>
              <a:t>phylodyn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29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28B02B-8941-7CEE-7470-FEDF76980CA1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Preferential sampling (BEAST)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8C05B-B8DF-1745-AC5D-E81EED48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58" y="859132"/>
            <a:ext cx="8984523" cy="5139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B83CE-74FE-1562-B666-7AF4B1C04273}"/>
              </a:ext>
            </a:extLst>
          </p:cNvPr>
          <p:cNvSpPr txBox="1"/>
          <p:nvPr/>
        </p:nvSpPr>
        <p:spPr>
          <a:xfrm>
            <a:off x="5308547" y="541496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DD310-46AE-D42C-B1E1-00C71214E6FC}"/>
              </a:ext>
            </a:extLst>
          </p:cNvPr>
          <p:cNvSpPr txBox="1"/>
          <p:nvPr/>
        </p:nvSpPr>
        <p:spPr>
          <a:xfrm>
            <a:off x="3602537" y="1200151"/>
            <a:ext cx="431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Sequences available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Gisaid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950B8-E21B-39D5-D6D0-1B0FECB58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81" y="1500189"/>
            <a:ext cx="4856584" cy="277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89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E46153C-6835-D64E-B0CE-7897BC19C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3" r="56395"/>
          <a:stretch/>
        </p:blipFill>
        <p:spPr>
          <a:xfrm>
            <a:off x="1142634" y="2140872"/>
            <a:ext cx="3894374" cy="305405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68FF98-C24C-1545-982A-F1A22332E272}"/>
              </a:ext>
            </a:extLst>
          </p:cNvPr>
          <p:cNvCxnSpPr/>
          <p:nvPr/>
        </p:nvCxnSpPr>
        <p:spPr>
          <a:xfrm>
            <a:off x="5004724" y="2291576"/>
            <a:ext cx="0" cy="27425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565F3D-1577-0845-874E-6AC7968EB971}"/>
              </a:ext>
            </a:extLst>
          </p:cNvPr>
          <p:cNvSpPr txBox="1"/>
          <p:nvPr/>
        </p:nvSpPr>
        <p:spPr>
          <a:xfrm>
            <a:off x="4862698" y="475767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6A5AE-828D-574C-99B0-C2106682157D}"/>
              </a:ext>
            </a:extLst>
          </p:cNvPr>
          <p:cNvSpPr txBox="1"/>
          <p:nvPr/>
        </p:nvSpPr>
        <p:spPr>
          <a:xfrm>
            <a:off x="4872219" y="45671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EF882-D424-CC4C-A7A6-4F483442783A}"/>
              </a:ext>
            </a:extLst>
          </p:cNvPr>
          <p:cNvSpPr txBox="1"/>
          <p:nvPr/>
        </p:nvSpPr>
        <p:spPr>
          <a:xfrm>
            <a:off x="4881739" y="433380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77E4A6-509D-3641-8F49-0C5BF5B0D31C}"/>
              </a:ext>
            </a:extLst>
          </p:cNvPr>
          <p:cNvSpPr txBox="1"/>
          <p:nvPr/>
        </p:nvSpPr>
        <p:spPr>
          <a:xfrm>
            <a:off x="4876971" y="38718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4A738-29B9-7040-8FD6-552E1CF55D1D}"/>
              </a:ext>
            </a:extLst>
          </p:cNvPr>
          <p:cNvSpPr txBox="1"/>
          <p:nvPr/>
        </p:nvSpPr>
        <p:spPr>
          <a:xfrm>
            <a:off x="4872203" y="34241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BBC418-8F1A-E44C-B4D6-39AFC8E05645}"/>
              </a:ext>
            </a:extLst>
          </p:cNvPr>
          <p:cNvSpPr txBox="1"/>
          <p:nvPr/>
        </p:nvSpPr>
        <p:spPr>
          <a:xfrm>
            <a:off x="5583709" y="1829911"/>
            <a:ext cx="610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Poisson process with rate proportional to Ne(t)</a:t>
            </a:r>
            <a:r>
              <a:rPr lang="en-US" sz="2400" dirty="0">
                <a:latin typeface="Symbol" pitchFamily="2" charset="2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268E7A-4185-5343-8F18-896F677E086B}"/>
              </a:ext>
            </a:extLst>
          </p:cNvPr>
          <p:cNvCxnSpPr>
            <a:cxnSpLocks/>
          </p:cNvCxnSpPr>
          <p:nvPr/>
        </p:nvCxnSpPr>
        <p:spPr>
          <a:xfrm flipH="1">
            <a:off x="5349810" y="2291576"/>
            <a:ext cx="1805184" cy="131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3EE0693-FF06-7F4A-9937-0BE707B1485E}"/>
              </a:ext>
            </a:extLst>
          </p:cNvPr>
          <p:cNvSpPr txBox="1">
            <a:spLocks/>
          </p:cNvSpPr>
          <p:nvPr/>
        </p:nvSpPr>
        <p:spPr>
          <a:xfrm>
            <a:off x="271462" y="165383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Preferential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24422-34BA-494A-BAED-670076DCF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02" y="3564898"/>
            <a:ext cx="5156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70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2925A7-3BF9-E245-A515-2202B6247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65" b="66960"/>
          <a:stretch/>
        </p:blipFill>
        <p:spPr>
          <a:xfrm>
            <a:off x="1409701" y="1589333"/>
            <a:ext cx="8191500" cy="27014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24DE7C7-8CF4-DA48-902F-3DB3B1261A0B}"/>
              </a:ext>
            </a:extLst>
          </p:cNvPr>
          <p:cNvSpPr txBox="1">
            <a:spLocks/>
          </p:cNvSpPr>
          <p:nvPr/>
        </p:nvSpPr>
        <p:spPr>
          <a:xfrm>
            <a:off x="271462" y="165383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Covid In Santa Clara county. Accounting for PS decreases uncertainty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E1BB1-A8A6-DF49-971B-FBDCA8C851A0}"/>
              </a:ext>
            </a:extLst>
          </p:cNvPr>
          <p:cNvSpPr txBox="1"/>
          <p:nvPr/>
        </p:nvSpPr>
        <p:spPr>
          <a:xfrm>
            <a:off x="8393260" y="5758581"/>
            <a:ext cx="329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Cappello and Palacios, </a:t>
            </a:r>
            <a:r>
              <a:rPr lang="en-US" i="1" dirty="0"/>
              <a:t>JCGS</a:t>
            </a:r>
            <a:r>
              <a:rPr lang="en-US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168101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6C2DBC-1D12-DC4B-9A1E-5DA8DFAA5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05" b="49461"/>
          <a:stretch/>
        </p:blipFill>
        <p:spPr>
          <a:xfrm>
            <a:off x="2373146" y="1122725"/>
            <a:ext cx="10381561" cy="2436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AC50F-8200-8442-A479-71157F2DB458}"/>
              </a:ext>
            </a:extLst>
          </p:cNvPr>
          <p:cNvSpPr txBox="1"/>
          <p:nvPr/>
        </p:nvSpPr>
        <p:spPr>
          <a:xfrm>
            <a:off x="581030" y="4016973"/>
            <a:ext cx="386240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Coalescent prior</a:t>
            </a:r>
          </a:p>
          <a:p>
            <a:r>
              <a:rPr lang="en-US" sz="2800" dirty="0"/>
              <a:t>		</a:t>
            </a:r>
            <a:r>
              <a:rPr lang="en-US" sz="2800" b="1" dirty="0"/>
              <a:t>Extension with SIR</a:t>
            </a:r>
          </a:p>
          <a:p>
            <a:endParaRPr lang="en-US" sz="2800" b="1" dirty="0"/>
          </a:p>
          <a:p>
            <a:r>
              <a:rPr lang="en-US" sz="2800" dirty="0"/>
              <a:t>Birth-Death models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BD2FD-D10E-1448-A850-DC1003B05EC4}"/>
              </a:ext>
            </a:extLst>
          </p:cNvPr>
          <p:cNvSpPr txBox="1"/>
          <p:nvPr/>
        </p:nvSpPr>
        <p:spPr>
          <a:xfrm>
            <a:off x="307739" y="1564746"/>
            <a:ext cx="2351055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Phylodynamic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Parameters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9514B2-2F14-5342-BFCA-54399EC468D2}"/>
              </a:ext>
            </a:extLst>
          </p:cNvPr>
          <p:cNvCxnSpPr/>
          <p:nvPr/>
        </p:nvCxnSpPr>
        <p:spPr>
          <a:xfrm>
            <a:off x="2715066" y="2307101"/>
            <a:ext cx="365760" cy="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E01EF83-4C42-D947-AFB5-1D97047341E1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Tree priors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B8DB2-0B74-F640-8F3F-C9AB489DC976}"/>
              </a:ext>
            </a:extLst>
          </p:cNvPr>
          <p:cNvSpPr/>
          <p:nvPr/>
        </p:nvSpPr>
        <p:spPr>
          <a:xfrm>
            <a:off x="5979318" y="1131375"/>
            <a:ext cx="6096000" cy="24364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E0F803B-72FB-7448-BBAF-5586B9C08496}"/>
              </a:ext>
            </a:extLst>
          </p:cNvPr>
          <p:cNvSpPr/>
          <p:nvPr/>
        </p:nvSpPr>
        <p:spPr>
          <a:xfrm>
            <a:off x="3497460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2173BD-3821-9C45-9F4E-1E149FF4C0A7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3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6C2DBC-1D12-DC4B-9A1E-5DA8DFAA5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05" b="49461"/>
          <a:stretch/>
        </p:blipFill>
        <p:spPr>
          <a:xfrm>
            <a:off x="2373146" y="1122725"/>
            <a:ext cx="10381561" cy="24364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BBD2FD-D10E-1448-A850-DC1003B05EC4}"/>
              </a:ext>
            </a:extLst>
          </p:cNvPr>
          <p:cNvSpPr txBox="1"/>
          <p:nvPr/>
        </p:nvSpPr>
        <p:spPr>
          <a:xfrm>
            <a:off x="307739" y="1564746"/>
            <a:ext cx="2351055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Phylodynamic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Parameters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9514B2-2F14-5342-BFCA-54399EC468D2}"/>
              </a:ext>
            </a:extLst>
          </p:cNvPr>
          <p:cNvCxnSpPr/>
          <p:nvPr/>
        </p:nvCxnSpPr>
        <p:spPr>
          <a:xfrm>
            <a:off x="2715066" y="2307101"/>
            <a:ext cx="365760" cy="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E01EF83-4C42-D947-AFB5-1D97047341E1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C00000"/>
                </a:solidFill>
              </a:rPr>
              <a:t>Phylodynamic model: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1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D8A1E29-FB0F-C641-8168-A15CA88EA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86" y="1475080"/>
            <a:ext cx="50800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39776D-33D8-784A-99B3-EA6C420E9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3" y="908970"/>
            <a:ext cx="3517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19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B80CB1D-FF6C-0D4D-BC11-DB780950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86" y="1475080"/>
            <a:ext cx="5080000" cy="292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D74BDF-DB35-2C44-992B-BC5ECFBD1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3" y="908970"/>
            <a:ext cx="3517900" cy="2921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F2A9B-2E07-B141-973D-0A9A05026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986" y="2118599"/>
            <a:ext cx="5080000" cy="59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0FC7F-3C5E-1940-9121-C87CFA38F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748" y="2936460"/>
            <a:ext cx="762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5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B80CB1D-FF6C-0D4D-BC11-DB780950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86" y="1475080"/>
            <a:ext cx="5080000" cy="292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D74BDF-DB35-2C44-992B-BC5ECFBD1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3" y="908970"/>
            <a:ext cx="3517900" cy="2921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F2A9B-2E07-B141-973D-0A9A05026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986" y="2118599"/>
            <a:ext cx="5080000" cy="59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0FC7F-3C5E-1940-9121-C87CFA38F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748" y="2936460"/>
            <a:ext cx="7620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322F5-19D6-F145-99FE-E987C9788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2886" y="3941829"/>
            <a:ext cx="4991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B80CB1D-FF6C-0D4D-BC11-DB7809503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86" y="1475080"/>
            <a:ext cx="5080000" cy="2921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1D74BDF-DB35-2C44-992B-BC5ECFBD1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3" y="908970"/>
            <a:ext cx="3517900" cy="2921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F2A9B-2E07-B141-973D-0A9A05026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986" y="2118599"/>
            <a:ext cx="5080000" cy="596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20FC7F-3C5E-1940-9121-C87CFA38F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0748" y="2936460"/>
            <a:ext cx="7620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322F5-19D6-F145-99FE-E987C9788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2886" y="3941829"/>
            <a:ext cx="49911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BA8799-D387-D348-A1B7-370A45A275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2886" y="4529137"/>
            <a:ext cx="31369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D65BD-EC54-364A-99D7-A871ABFCC5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3836" y="5023402"/>
            <a:ext cx="2489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6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322F5-19D6-F145-99FE-E987C9788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3" y="2575412"/>
            <a:ext cx="49911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BA8799-D387-D348-A1B7-370A45A2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3" y="999037"/>
            <a:ext cx="31369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D65BD-EC54-364A-99D7-A871ABFCC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885" y="1427866"/>
            <a:ext cx="2489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16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322F5-19D6-F145-99FE-E987C9788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3" y="2575412"/>
            <a:ext cx="49911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BA8799-D387-D348-A1B7-370A45A2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3" y="999037"/>
            <a:ext cx="31369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D65BD-EC54-364A-99D7-A871ABFCC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885" y="1427866"/>
            <a:ext cx="2489200" cy="78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65C16E-ED8B-D343-8E43-DB1A586F7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823" y="3722958"/>
            <a:ext cx="28575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7664C5-B687-7B4E-A697-85BAAAB9F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1506" y="3202868"/>
            <a:ext cx="4330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31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322F5-19D6-F145-99FE-E987C9788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3" y="2575412"/>
            <a:ext cx="49911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BA8799-D387-D348-A1B7-370A45A2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3" y="999037"/>
            <a:ext cx="31369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D65BD-EC54-364A-99D7-A871ABFCC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885" y="1427866"/>
            <a:ext cx="2489200" cy="78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65C16E-ED8B-D343-8E43-DB1A586F7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823" y="3722958"/>
            <a:ext cx="28575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7664C5-B687-7B4E-A697-85BAAAB9F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1506" y="3202868"/>
            <a:ext cx="43307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934D69-4AD9-8C44-AAF2-904361D0D7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7819" y="4297023"/>
            <a:ext cx="21336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94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322F5-19D6-F145-99FE-E987C9788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3" y="2575412"/>
            <a:ext cx="49911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BA8799-D387-D348-A1B7-370A45A27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0823" y="999037"/>
            <a:ext cx="3136900" cy="228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DD65BD-EC54-364A-99D7-A871ABFCC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885" y="1427866"/>
            <a:ext cx="2489200" cy="78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65C16E-ED8B-D343-8E43-DB1A586F7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0823" y="3722958"/>
            <a:ext cx="28575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7664C5-B687-7B4E-A697-85BAAAB9F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1506" y="3202868"/>
            <a:ext cx="4330700" cy="292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934D69-4AD9-8C44-AAF2-904361D0D7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47819" y="4297023"/>
            <a:ext cx="2133600" cy="317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BE0656-21CE-4B43-8C9B-6396D8464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083" y="4842513"/>
            <a:ext cx="3136900" cy="228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8734C6-30AE-2441-8285-2A677F3BC7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3653" y="5384218"/>
            <a:ext cx="2806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89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BBE0656-21CE-4B43-8C9B-6396D8464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3" y="1127763"/>
            <a:ext cx="3136900" cy="228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7EB10FC-FB74-344A-AC57-7D063B405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178" y="1732992"/>
            <a:ext cx="28067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69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Interpretation of effective population size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93B046-EEC3-574E-865B-79731D3507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6" r="52967" b="31301"/>
          <a:stretch/>
        </p:blipFill>
        <p:spPr>
          <a:xfrm>
            <a:off x="835817" y="1746330"/>
            <a:ext cx="5143501" cy="4536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7A249C-32E3-E84B-9C46-35DF50B31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77" t="25736" r="12100" b="58865"/>
          <a:stretch/>
        </p:blipFill>
        <p:spPr>
          <a:xfrm>
            <a:off x="271462" y="908970"/>
            <a:ext cx="2119546" cy="11144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CBF9E-A655-7D40-92BD-4E0A9BE4F28A}"/>
              </a:ext>
            </a:extLst>
          </p:cNvPr>
          <p:cNvSpPr txBox="1"/>
          <p:nvPr/>
        </p:nvSpPr>
        <p:spPr>
          <a:xfrm>
            <a:off x="10550353" y="5913914"/>
            <a:ext cx="161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Volz et al, 2009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3EBE74-C4DA-704C-B12D-AEF3D6A4856D}"/>
              </a:ext>
            </a:extLst>
          </p:cNvPr>
          <p:cNvCxnSpPr>
            <a:cxnSpLocks/>
          </p:cNvCxnSpPr>
          <p:nvPr/>
        </p:nvCxnSpPr>
        <p:spPr>
          <a:xfrm flipH="1">
            <a:off x="3757614" y="4514850"/>
            <a:ext cx="428624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2216C5-3638-C74B-9A30-E2066D9D18C1}"/>
              </a:ext>
            </a:extLst>
          </p:cNvPr>
          <p:cNvCxnSpPr>
            <a:cxnSpLocks/>
          </p:cNvCxnSpPr>
          <p:nvPr/>
        </p:nvCxnSpPr>
        <p:spPr>
          <a:xfrm>
            <a:off x="4186238" y="4514850"/>
            <a:ext cx="0" cy="671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0DA14E-6608-1F4A-A410-07E5CAF27A7C}"/>
              </a:ext>
            </a:extLst>
          </p:cNvPr>
          <p:cNvCxnSpPr>
            <a:cxnSpLocks/>
          </p:cNvCxnSpPr>
          <p:nvPr/>
        </p:nvCxnSpPr>
        <p:spPr>
          <a:xfrm>
            <a:off x="2082404" y="3429000"/>
            <a:ext cx="2086569" cy="757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F3E2D3-26F4-524B-BE20-DC00AA37C66D}"/>
              </a:ext>
            </a:extLst>
          </p:cNvPr>
          <p:cNvCxnSpPr>
            <a:cxnSpLocks/>
          </p:cNvCxnSpPr>
          <p:nvPr/>
        </p:nvCxnSpPr>
        <p:spPr>
          <a:xfrm>
            <a:off x="2082404" y="2352007"/>
            <a:ext cx="0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8F99E-FBFB-064B-B0A5-CE6E779D09D0}"/>
              </a:ext>
            </a:extLst>
          </p:cNvPr>
          <p:cNvCxnSpPr>
            <a:cxnSpLocks/>
          </p:cNvCxnSpPr>
          <p:nvPr/>
        </p:nvCxnSpPr>
        <p:spPr>
          <a:xfrm flipH="1">
            <a:off x="1331235" y="2352007"/>
            <a:ext cx="751169" cy="8079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5592E-AC0D-EA4C-AC3C-00DBE8E112B0}"/>
              </a:ext>
            </a:extLst>
          </p:cNvPr>
          <p:cNvCxnSpPr>
            <a:cxnSpLocks/>
          </p:cNvCxnSpPr>
          <p:nvPr/>
        </p:nvCxnSpPr>
        <p:spPr>
          <a:xfrm flipV="1">
            <a:off x="1259794" y="3429000"/>
            <a:ext cx="1" cy="8303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53B48-284B-F741-BFAF-E9C4234711BB}"/>
              </a:ext>
            </a:extLst>
          </p:cNvPr>
          <p:cNvCxnSpPr>
            <a:cxnSpLocks/>
          </p:cNvCxnSpPr>
          <p:nvPr/>
        </p:nvCxnSpPr>
        <p:spPr>
          <a:xfrm flipH="1" flipV="1">
            <a:off x="1259794" y="4514851"/>
            <a:ext cx="1611994" cy="671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F0BD38E-7B34-7F48-A6B9-8E7BC130B3AD}"/>
              </a:ext>
            </a:extLst>
          </p:cNvPr>
          <p:cNvSpPr/>
          <p:nvPr/>
        </p:nvSpPr>
        <p:spPr>
          <a:xfrm>
            <a:off x="3971926" y="5865653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CBDCCE-F9A3-9D46-ADB5-8DE24FE3266E}"/>
              </a:ext>
            </a:extLst>
          </p:cNvPr>
          <p:cNvSpPr/>
          <p:nvPr/>
        </p:nvSpPr>
        <p:spPr>
          <a:xfrm>
            <a:off x="3452516" y="5883649"/>
            <a:ext cx="474466" cy="280148"/>
          </a:xfrm>
          <a:prstGeom prst="ellipse">
            <a:avLst/>
          </a:prstGeom>
          <a:scene3d>
            <a:camera prst="isometricOffAxis2Top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0BA8EB-AA14-6145-AAF6-B580971C3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575" y="1598113"/>
            <a:ext cx="2667000" cy="5461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BE0656-21CE-4B43-8C9B-6396D8464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3" y="1127763"/>
            <a:ext cx="3136900" cy="22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844367-BE86-3044-A944-163C61440784}"/>
              </a:ext>
            </a:extLst>
          </p:cNvPr>
          <p:cNvSpPr txBox="1"/>
          <p:nvPr/>
        </p:nvSpPr>
        <p:spPr>
          <a:xfrm>
            <a:off x="6831691" y="2429057"/>
            <a:ext cx="3931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In standard coalescent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EA1D0-79CE-9541-85F5-6ADF374F8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035" y="3290316"/>
            <a:ext cx="1866900" cy="6731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929FBAA-A515-3846-A25D-3856413A9B05}"/>
              </a:ext>
            </a:extLst>
          </p:cNvPr>
          <p:cNvSpPr/>
          <p:nvPr/>
        </p:nvSpPr>
        <p:spPr>
          <a:xfrm>
            <a:off x="7686675" y="4514850"/>
            <a:ext cx="2863678" cy="10001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90968-AB85-3145-9C67-0AD8009E7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9575" y="4713787"/>
            <a:ext cx="21844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15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6C2DBC-1D12-DC4B-9A1E-5DA8DFAA5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05" b="49461"/>
          <a:stretch/>
        </p:blipFill>
        <p:spPr>
          <a:xfrm>
            <a:off x="2373146" y="1122725"/>
            <a:ext cx="10381561" cy="2436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AC50F-8200-8442-A479-71157F2DB458}"/>
              </a:ext>
            </a:extLst>
          </p:cNvPr>
          <p:cNvSpPr txBox="1"/>
          <p:nvPr/>
        </p:nvSpPr>
        <p:spPr>
          <a:xfrm>
            <a:off x="1280161" y="3559126"/>
            <a:ext cx="92160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Phylodynamic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Effective population size and epidemiological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BD2FD-D10E-1448-A850-DC1003B05EC4}"/>
              </a:ext>
            </a:extLst>
          </p:cNvPr>
          <p:cNvSpPr txBox="1"/>
          <p:nvPr/>
        </p:nvSpPr>
        <p:spPr>
          <a:xfrm>
            <a:off x="307739" y="1564746"/>
            <a:ext cx="2351055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Phylodynamic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Parameters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9514B2-2F14-5342-BFCA-54399EC468D2}"/>
              </a:ext>
            </a:extLst>
          </p:cNvPr>
          <p:cNvCxnSpPr/>
          <p:nvPr/>
        </p:nvCxnSpPr>
        <p:spPr>
          <a:xfrm>
            <a:off x="2715066" y="2307101"/>
            <a:ext cx="365760" cy="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E01EF83-4C42-D947-AFB5-1D97047341E1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The aim is to infer </a:t>
            </a:r>
            <a:r>
              <a:rPr lang="en-US" sz="4000" b="1" u="sng" dirty="0">
                <a:solidFill>
                  <a:srgbClr val="C00000"/>
                </a:solidFill>
              </a:rPr>
              <a:t>phylodynamic</a:t>
            </a:r>
            <a:r>
              <a:rPr lang="en-US" sz="4000" b="1" dirty="0">
                <a:solidFill>
                  <a:srgbClr val="C00000"/>
                </a:solidFill>
              </a:rPr>
              <a:t>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B8DB2-0B74-F640-8F3F-C9AB489DC976}"/>
              </a:ext>
            </a:extLst>
          </p:cNvPr>
          <p:cNvSpPr/>
          <p:nvPr/>
        </p:nvSpPr>
        <p:spPr>
          <a:xfrm>
            <a:off x="5979318" y="1131375"/>
            <a:ext cx="6096000" cy="24364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6C2DBC-1D12-DC4B-9A1E-5DA8DFAA5A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805" b="49461"/>
          <a:stretch/>
        </p:blipFill>
        <p:spPr>
          <a:xfrm>
            <a:off x="2373146" y="1122725"/>
            <a:ext cx="10381561" cy="2436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EAC50F-8200-8442-A479-71157F2DB458}"/>
              </a:ext>
            </a:extLst>
          </p:cNvPr>
          <p:cNvSpPr txBox="1"/>
          <p:nvPr/>
        </p:nvSpPr>
        <p:spPr>
          <a:xfrm>
            <a:off x="581030" y="4016973"/>
            <a:ext cx="386240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Coalescent prior</a:t>
            </a:r>
          </a:p>
          <a:p>
            <a:r>
              <a:rPr lang="en-US" sz="2800" dirty="0"/>
              <a:t>		Extension with SIR</a:t>
            </a:r>
          </a:p>
          <a:p>
            <a:endParaRPr lang="en-US" sz="2800" b="1" dirty="0"/>
          </a:p>
          <a:p>
            <a:r>
              <a:rPr lang="en-US" sz="2800" b="1" dirty="0"/>
              <a:t>Birth-Death models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BD2FD-D10E-1448-A850-DC1003B05EC4}"/>
              </a:ext>
            </a:extLst>
          </p:cNvPr>
          <p:cNvSpPr txBox="1"/>
          <p:nvPr/>
        </p:nvSpPr>
        <p:spPr>
          <a:xfrm>
            <a:off x="307739" y="1564746"/>
            <a:ext cx="2351055" cy="15696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Phylodynamic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Parameters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9514B2-2F14-5342-BFCA-54399EC468D2}"/>
              </a:ext>
            </a:extLst>
          </p:cNvPr>
          <p:cNvCxnSpPr/>
          <p:nvPr/>
        </p:nvCxnSpPr>
        <p:spPr>
          <a:xfrm>
            <a:off x="2715066" y="2307101"/>
            <a:ext cx="365760" cy="0"/>
          </a:xfrm>
          <a:prstGeom prst="straightConnector1">
            <a:avLst/>
          </a:prstGeom>
          <a:ln w="412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E01EF83-4C42-D947-AFB5-1D97047341E1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Tree priors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BB8DB2-0B74-F640-8F3F-C9AB489DC976}"/>
              </a:ext>
            </a:extLst>
          </p:cNvPr>
          <p:cNvSpPr/>
          <p:nvPr/>
        </p:nvSpPr>
        <p:spPr>
          <a:xfrm>
            <a:off x="5979318" y="1131375"/>
            <a:ext cx="6096000" cy="24364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C1B0DA-53F0-A645-BA08-AA17C707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827112"/>
            <a:ext cx="10426700" cy="4152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A5E40F-F433-6443-A25F-438167B4DD0F}"/>
              </a:ext>
            </a:extLst>
          </p:cNvPr>
          <p:cNvSpPr txBox="1"/>
          <p:nvPr/>
        </p:nvSpPr>
        <p:spPr>
          <a:xfrm>
            <a:off x="1840230" y="5219211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Coalescent process (CP)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49CAD4-3BCD-B345-9B91-71E3960E80C7}"/>
              </a:ext>
            </a:extLst>
          </p:cNvPr>
          <p:cNvSpPr txBox="1"/>
          <p:nvPr/>
        </p:nvSpPr>
        <p:spPr>
          <a:xfrm>
            <a:off x="5849815" y="5219211"/>
            <a:ext cx="5405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Birth-death-sampling process (BDSP)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1A496A3-4131-324C-9B98-FC56B625CD73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Phylodynamic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6A443-B45F-454E-956B-D4E04B77F3FC}"/>
              </a:ext>
            </a:extLst>
          </p:cNvPr>
          <p:cNvSpPr txBox="1"/>
          <p:nvPr/>
        </p:nvSpPr>
        <p:spPr>
          <a:xfrm>
            <a:off x="6743092" y="5661556"/>
            <a:ext cx="291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Stadler and Bonhoeffer, 2013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7A542-658F-684A-B991-E70CDCDB0718}"/>
              </a:ext>
            </a:extLst>
          </p:cNvPr>
          <p:cNvSpPr txBox="1"/>
          <p:nvPr/>
        </p:nvSpPr>
        <p:spPr>
          <a:xfrm>
            <a:off x="2110566" y="5650477"/>
            <a:ext cx="2999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Kingman, 1982 </a:t>
            </a:r>
          </a:p>
          <a:p>
            <a:r>
              <a:rPr lang="en-US" dirty="0"/>
              <a:t>Rodrigo and </a:t>
            </a:r>
            <a:r>
              <a:rPr lang="en-US" dirty="0" err="1"/>
              <a:t>Felsenstein</a:t>
            </a:r>
            <a:r>
              <a:rPr lang="en-US" dirty="0"/>
              <a:t>, 1999</a:t>
            </a:r>
          </a:p>
        </p:txBody>
      </p:sp>
    </p:spTree>
    <p:extLst>
      <p:ext uri="{BB962C8B-B14F-4D97-AF65-F5344CB8AC3E}">
        <p14:creationId xmlns:p14="http://schemas.microsoft.com/office/powerpoint/2010/main" val="40986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9669A-6FD4-602D-2804-F2DD86774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8" b="37062"/>
          <a:stretch/>
        </p:blipFill>
        <p:spPr>
          <a:xfrm>
            <a:off x="1333500" y="908970"/>
            <a:ext cx="8458200" cy="347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75F2DF-987E-FD2B-5DE5-BA3A677053A8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Kingman’s discrete-time coalescent</a:t>
            </a:r>
          </a:p>
        </p:txBody>
      </p:sp>
    </p:spTree>
    <p:extLst>
      <p:ext uri="{BB962C8B-B14F-4D97-AF65-F5344CB8AC3E}">
        <p14:creationId xmlns:p14="http://schemas.microsoft.com/office/powerpoint/2010/main" val="4860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29669A-6FD4-602D-2804-F2DD86774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8" b="37062"/>
          <a:stretch/>
        </p:blipFill>
        <p:spPr>
          <a:xfrm>
            <a:off x="1333500" y="908970"/>
            <a:ext cx="8458200" cy="347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175F2DF-987E-FD2B-5DE5-BA3A677053A8}"/>
              </a:ext>
            </a:extLst>
          </p:cNvPr>
          <p:cNvSpPr txBox="1">
            <a:spLocks/>
          </p:cNvSpPr>
          <p:nvPr/>
        </p:nvSpPr>
        <p:spPr>
          <a:xfrm>
            <a:off x="271462" y="222535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Kingman’s discrete-time coalescent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CF43DB-DADC-5585-EC72-E1348C2C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4218294"/>
            <a:ext cx="5461000" cy="197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1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75F2DF-987E-FD2B-5DE5-BA3A677053A8}"/>
              </a:ext>
            </a:extLst>
          </p:cNvPr>
          <p:cNvSpPr txBox="1">
            <a:spLocks/>
          </p:cNvSpPr>
          <p:nvPr/>
        </p:nvSpPr>
        <p:spPr>
          <a:xfrm>
            <a:off x="271462" y="11953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Coalescent with variable population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C1A71-1961-017A-765D-D1ED6F0D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8388"/>
            <a:ext cx="7772400" cy="54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75F2DF-987E-FD2B-5DE5-BA3A677053A8}"/>
              </a:ext>
            </a:extLst>
          </p:cNvPr>
          <p:cNvSpPr txBox="1">
            <a:spLocks/>
          </p:cNvSpPr>
          <p:nvPr/>
        </p:nvSpPr>
        <p:spPr>
          <a:xfrm>
            <a:off x="271462" y="11953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Coalescent with variable population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C1A71-1961-017A-765D-D1ED6F0DE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8388"/>
            <a:ext cx="7772400" cy="54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7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75F2DF-987E-FD2B-5DE5-BA3A677053A8}"/>
              </a:ext>
            </a:extLst>
          </p:cNvPr>
          <p:cNvSpPr txBox="1">
            <a:spLocks/>
          </p:cNvSpPr>
          <p:nvPr/>
        </p:nvSpPr>
        <p:spPr>
          <a:xfrm>
            <a:off x="271462" y="11953"/>
            <a:ext cx="11415713" cy="686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Coalescent with variable population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2AE174-760F-ED41-6C50-B961DFAD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8388"/>
            <a:ext cx="7772400" cy="54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17199</TotalTime>
  <Words>588</Words>
  <Application>Microsoft Macintosh PowerPoint</Application>
  <PresentationFormat>Widescreen</PresentationFormat>
  <Paragraphs>131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Office Theme</vt:lpstr>
      <vt:lpstr>Tree Priors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Palacios</dc:creator>
  <cp:lastModifiedBy>julie palacios</cp:lastModifiedBy>
  <cp:revision>311</cp:revision>
  <cp:lastPrinted>2020-07-23T19:32:21Z</cp:lastPrinted>
  <dcterms:created xsi:type="dcterms:W3CDTF">2019-09-20T04:33:17Z</dcterms:created>
  <dcterms:modified xsi:type="dcterms:W3CDTF">2023-07-12T15:20:35Z</dcterms:modified>
</cp:coreProperties>
</file>