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60068d2e_0_44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60068d2e_0_44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3e60068d2e_0_445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dfbadfb2e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dfbadfb2e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8dfbadfb2e_0_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dfbadfb2e_0_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dfbadfb2e_0_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8dfbadfb2e_0_6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60068d2e_0_55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60068d2e_0_55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3e60068d2e_0_55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e60068d2e_0_36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e60068d2e_0_36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3e60068d2e_0_362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1135" y="422"/>
            <a:ext cx="9142864" cy="514307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187875" y="158763"/>
            <a:ext cx="1611022" cy="10828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307854" y="361950"/>
            <a:ext cx="342900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2" type="body"/>
          </p:nvPr>
        </p:nvSpPr>
        <p:spPr>
          <a:xfrm>
            <a:off x="329420" y="4179568"/>
            <a:ext cx="3197346" cy="646331"/>
          </a:xfrm>
          <a:prstGeom prst="rect">
            <a:avLst/>
          </a:prstGeom>
          <a:solidFill>
            <a:schemeClr val="dk1">
              <a:alpha val="25882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3" type="body"/>
          </p:nvPr>
        </p:nvSpPr>
        <p:spPr>
          <a:xfrm>
            <a:off x="5715000" y="4095750"/>
            <a:ext cx="3197346" cy="730149"/>
          </a:xfrm>
          <a:prstGeom prst="rect">
            <a:avLst/>
          </a:prstGeom>
          <a:solidFill>
            <a:schemeClr val="dk1">
              <a:alpha val="25882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11724" y="867007"/>
            <a:ext cx="393192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814064" y="867007"/>
            <a:ext cx="393192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icture">
  <p:cSld name="Text and Pictur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/>
          <p:nvPr>
            <p:ph idx="2" type="pic"/>
          </p:nvPr>
        </p:nvSpPr>
        <p:spPr>
          <a:xfrm>
            <a:off x="5088384" y="867007"/>
            <a:ext cx="3657600" cy="3152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11724" y="867007"/>
            <a:ext cx="446507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5088384" y="4095750"/>
            <a:ext cx="3505200" cy="428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398014" y="191515"/>
            <a:ext cx="828878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98014" y="1045002"/>
            <a:ext cx="8288786" cy="3532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lumns">
  <p:cSld name="1_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11724" y="867007"/>
            <a:ext cx="393192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14064" y="867007"/>
            <a:ext cx="393192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and Picture">
  <p:cSld name="1_Text and Pictur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>
            <p:ph idx="2" type="pic"/>
          </p:nvPr>
        </p:nvSpPr>
        <p:spPr>
          <a:xfrm>
            <a:off x="5088384" y="867007"/>
            <a:ext cx="3657600" cy="3152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11724" y="867007"/>
            <a:ext cx="446507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5088384" y="4095750"/>
            <a:ext cx="3505200" cy="428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able">
  <p:cSld name="1_Tab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98014" y="191515"/>
            <a:ext cx="828878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98014" y="1045002"/>
            <a:ext cx="8288786" cy="3532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98014" y="191515"/>
            <a:ext cx="8347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4588" y="997203"/>
            <a:ext cx="7934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152400" y="4552950"/>
            <a:ext cx="1079778" cy="508658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112715" y="4797192"/>
            <a:ext cx="941454" cy="23467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270791" y="4746333"/>
            <a:ext cx="210312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126999" y="4837324"/>
            <a:ext cx="352899" cy="187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076126" y="4815218"/>
            <a:ext cx="0" cy="234950"/>
          </a:xfrm>
          <a:custGeom>
            <a:rect b="b" l="l" r="r" t="t"/>
            <a:pathLst>
              <a:path extrusionOk="0" h="234950" w="120000">
                <a:moveTo>
                  <a:pt x="0" y="0"/>
                </a:moveTo>
                <a:lnTo>
                  <a:pt x="0" y="23442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400" y="4692249"/>
            <a:ext cx="1752600" cy="45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3037" y="4739897"/>
            <a:ext cx="1435100" cy="2938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07849" y="361950"/>
            <a:ext cx="4417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Julia Usage Trends at NERSC</a:t>
            </a:r>
            <a:endParaRPr/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329420" y="4179568"/>
            <a:ext cx="3197400" cy="430800"/>
          </a:xfrm>
          <a:prstGeom prst="rect">
            <a:avLst/>
          </a:prstGeom>
          <a:solidFill>
            <a:schemeClr val="dk1">
              <a:alpha val="2588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Nov 15</a:t>
            </a:r>
            <a:r>
              <a:rPr lang="en-US"/>
              <a:t>, 2022</a:t>
            </a:r>
            <a:endParaRPr/>
          </a:p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289126" y="4095750"/>
            <a:ext cx="3623100" cy="708000"/>
          </a:xfrm>
          <a:prstGeom prst="rect">
            <a:avLst/>
          </a:prstGeom>
          <a:solidFill>
            <a:schemeClr val="dk1">
              <a:alpha val="25882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Johannes Blaschke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Science Engagement Group, NERSC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NERSC TL;DR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98014" y="1045002"/>
            <a:ext cx="8288700" cy="35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Our Users come to NERSC with varying </a:t>
            </a:r>
            <a:r>
              <a:rPr lang="en-US" sz="2000"/>
              <a:t>amounts</a:t>
            </a:r>
            <a:r>
              <a:rPr lang="en-US" sz="2000"/>
              <a:t> of HPC experience and with a very broad range of science problems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Our hardware is heterogeneous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Future engagements will increasingly involve cross-facility workflows (e.g. live data processing from experiments)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Need #1</a:t>
            </a:r>
            <a:r>
              <a:rPr lang="en-US" sz="2000"/>
              <a:t>: High-Productivity High-Performance Glue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Need #2:</a:t>
            </a:r>
            <a:r>
              <a:rPr lang="en-US" sz="2000"/>
              <a:t> Portable (whole) Workflow Performance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 NERSC Users Survey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98014" y="1045002"/>
            <a:ext cx="8288700" cy="35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0150"/>
            <a:ext cx="9144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98014" y="1045002"/>
            <a:ext cx="8288700" cy="35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Julia Usage Trends at NERSC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825" y="1042375"/>
            <a:ext cx="4020925" cy="316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>
            <a:stCxn id="94" idx="0"/>
          </p:cNvCxnSpPr>
          <p:nvPr/>
        </p:nvCxnSpPr>
        <p:spPr>
          <a:xfrm rot="-5400000">
            <a:off x="3756075" y="317150"/>
            <a:ext cx="432300" cy="313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5" name="Google Shape;95;p17"/>
          <p:cNvSpPr txBox="1"/>
          <p:nvPr/>
        </p:nvSpPr>
        <p:spPr>
          <a:xfrm>
            <a:off x="1367575" y="1328332"/>
            <a:ext cx="22032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229 module users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(04/21-07/22)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275" y="2101700"/>
            <a:ext cx="3123100" cy="24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98025" y="794400"/>
            <a:ext cx="82887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Growing use of Julia modules at NERSC</a:t>
            </a:r>
            <a:endParaRPr sz="2000"/>
          </a:p>
        </p:txBody>
      </p:sp>
      <p:sp>
        <p:nvSpPr>
          <p:cNvPr id="97" name="Google Shape;97;p17"/>
          <p:cNvSpPr txBox="1"/>
          <p:nvPr/>
        </p:nvSpPr>
        <p:spPr>
          <a:xfrm>
            <a:off x="400659" y="2192984"/>
            <a:ext cx="407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400659" y="3197425"/>
            <a:ext cx="407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400659" y="4201875"/>
            <a:ext cx="407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 rot="-5400000">
            <a:off x="-703934" y="3197425"/>
            <a:ext cx="1885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Monthly Unique Julia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Julia Usage Trends at NERSC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98014" y="1045002"/>
            <a:ext cx="8288700" cy="35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Julia Users like new versions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Difficult for center software</a:t>
            </a:r>
            <a:br>
              <a:rPr lang="en-US" sz="2000"/>
            </a:br>
            <a:r>
              <a:rPr lang="en-US" sz="2000"/>
              <a:t>release cycle to keep up with</a:t>
            </a:r>
            <a:br>
              <a:rPr lang="en-US" sz="2000"/>
            </a:br>
            <a:r>
              <a:rPr lang="en-US" sz="2000"/>
              <a:t>latest Julia version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-US" sz="1600"/>
              <a:t>Use CI/CD to keep up to date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-US" sz="1600"/>
              <a:t>Enable users to be productive with</a:t>
            </a:r>
            <a:br>
              <a:rPr lang="en-US" sz="1600"/>
            </a:br>
            <a:r>
              <a:rPr lang="en-US" sz="1600"/>
              <a:t>their own Julia versions</a:t>
            </a:r>
            <a:endParaRPr sz="16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075" y="1597075"/>
            <a:ext cx="4038827" cy="22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