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6" r:id="rId5"/>
    <p:sldId id="278" r:id="rId6"/>
    <p:sldId id="279" r:id="rId7"/>
    <p:sldId id="280" r:id="rId8"/>
    <p:sldId id="281" r:id="rId9"/>
    <p:sldId id="282" r:id="rId10"/>
    <p:sldId id="265" r:id="rId1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1" autoAdjust="0"/>
  </p:normalViewPr>
  <p:slideViewPr>
    <p:cSldViewPr snapToGrid="0" showGuides="1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pv\Desktop\Julia\CPU-AMD-Crush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5pv\Desktop\Julia\CPU-AMD-Crush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Matrix-Matrix Multiplication in Single 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CPU!$B$22:$F$22</c:f>
              <c:strCache>
                <c:ptCount val="5"/>
                <c:pt idx="0">
                  <c:v>OpenMP - C</c:v>
                </c:pt>
                <c:pt idx="1">
                  <c:v>OpenMP - Fortran</c:v>
                </c:pt>
                <c:pt idx="2">
                  <c:v>Python + Numba</c:v>
                </c:pt>
                <c:pt idx="3">
                  <c:v>Julia</c:v>
                </c:pt>
                <c:pt idx="4">
                  <c:v>Kokkos</c:v>
                </c:pt>
              </c:strCache>
            </c:strRef>
          </c:cat>
          <c:val>
            <c:numRef>
              <c:f>CPU!$B$23:$F$23</c:f>
              <c:numCache>
                <c:formatCode>General</c:formatCode>
                <c:ptCount val="5"/>
                <c:pt idx="0">
                  <c:v>0.98646800000000001</c:v>
                </c:pt>
                <c:pt idx="1">
                  <c:v>0.934311</c:v>
                </c:pt>
                <c:pt idx="2">
                  <c:v>1.8679399999999999</c:v>
                </c:pt>
                <c:pt idx="3">
                  <c:v>1.5376399999999999</c:v>
                </c:pt>
                <c:pt idx="4" formatCode="0.00E+00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3-47E0-AF02-D464F46FDF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4376864"/>
        <c:axId val="344377848"/>
      </c:barChart>
      <c:catAx>
        <c:axId val="34437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Matrix Size of 4,096 (M = N = 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77848"/>
        <c:crosses val="autoZero"/>
        <c:auto val="1"/>
        <c:lblAlgn val="ctr"/>
        <c:lblOffset val="100"/>
        <c:noMultiLvlLbl val="0"/>
      </c:catAx>
      <c:valAx>
        <c:axId val="34437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37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Matrix Matrix Multiplication in Double</a:t>
            </a:r>
            <a:r>
              <a:rPr lang="en-US" baseline="0"/>
              <a:t> Precision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GPU!$E$2</c:f>
              <c:strCache>
                <c:ptCount val="1"/>
                <c:pt idx="0">
                  <c:v>HIP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numRef>
              <c:f>GPU!$A$3:$A$21</c:f>
              <c:numCache>
                <c:formatCode>General</c:formatCode>
                <c:ptCount val="19"/>
                <c:pt idx="0">
                  <c:v>1024</c:v>
                </c:pt>
                <c:pt idx="1">
                  <c:v>2048</c:v>
                </c:pt>
                <c:pt idx="2">
                  <c:v>3072</c:v>
                </c:pt>
                <c:pt idx="3">
                  <c:v>4096</c:v>
                </c:pt>
                <c:pt idx="4">
                  <c:v>5120</c:v>
                </c:pt>
                <c:pt idx="5">
                  <c:v>6144</c:v>
                </c:pt>
                <c:pt idx="6">
                  <c:v>7168</c:v>
                </c:pt>
                <c:pt idx="7">
                  <c:v>8192</c:v>
                </c:pt>
                <c:pt idx="8">
                  <c:v>9216</c:v>
                </c:pt>
                <c:pt idx="9">
                  <c:v>10240</c:v>
                </c:pt>
                <c:pt idx="10">
                  <c:v>11264</c:v>
                </c:pt>
                <c:pt idx="11">
                  <c:v>12288</c:v>
                </c:pt>
                <c:pt idx="12">
                  <c:v>13312</c:v>
                </c:pt>
                <c:pt idx="13">
                  <c:v>14336</c:v>
                </c:pt>
                <c:pt idx="14">
                  <c:v>15360</c:v>
                </c:pt>
                <c:pt idx="15">
                  <c:v>16384</c:v>
                </c:pt>
                <c:pt idx="16">
                  <c:v>17408</c:v>
                </c:pt>
                <c:pt idx="17">
                  <c:v>18432</c:v>
                </c:pt>
                <c:pt idx="18">
                  <c:v>19456</c:v>
                </c:pt>
              </c:numCache>
            </c:numRef>
          </c:cat>
          <c:val>
            <c:numRef>
              <c:f>GPU!$E$3:$E$21</c:f>
              <c:numCache>
                <c:formatCode>0.00E+00</c:formatCode>
                <c:ptCount val="19"/>
                <c:pt idx="0">
                  <c:v>651</c:v>
                </c:pt>
                <c:pt idx="1">
                  <c:v>638</c:v>
                </c:pt>
                <c:pt idx="2">
                  <c:v>630</c:v>
                </c:pt>
                <c:pt idx="3">
                  <c:v>624</c:v>
                </c:pt>
                <c:pt idx="4">
                  <c:v>619</c:v>
                </c:pt>
                <c:pt idx="5">
                  <c:v>615</c:v>
                </c:pt>
                <c:pt idx="6">
                  <c:v>613</c:v>
                </c:pt>
                <c:pt idx="7">
                  <c:v>611</c:v>
                </c:pt>
                <c:pt idx="8">
                  <c:v>607</c:v>
                </c:pt>
                <c:pt idx="9">
                  <c:v>603</c:v>
                </c:pt>
                <c:pt idx="10">
                  <c:v>598</c:v>
                </c:pt>
                <c:pt idx="11">
                  <c:v>594</c:v>
                </c:pt>
                <c:pt idx="12">
                  <c:v>588</c:v>
                </c:pt>
                <c:pt idx="13">
                  <c:v>584</c:v>
                </c:pt>
                <c:pt idx="14">
                  <c:v>579</c:v>
                </c:pt>
                <c:pt idx="15">
                  <c:v>578</c:v>
                </c:pt>
                <c:pt idx="16">
                  <c:v>568</c:v>
                </c:pt>
                <c:pt idx="17">
                  <c:v>563</c:v>
                </c:pt>
                <c:pt idx="18">
                  <c:v>559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E93-47BF-86D7-7EF24CBC5015}"/>
            </c:ext>
          </c:extLst>
        </c:ser>
        <c:ser>
          <c:idx val="1"/>
          <c:order val="1"/>
          <c:tx>
            <c:strRef>
              <c:f>GPU!$F$2</c:f>
              <c:strCache>
                <c:ptCount val="1"/>
                <c:pt idx="0">
                  <c:v>KOKKOS (HIP)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GPU!$A$3:$A$21</c:f>
              <c:numCache>
                <c:formatCode>General</c:formatCode>
                <c:ptCount val="19"/>
                <c:pt idx="0">
                  <c:v>1024</c:v>
                </c:pt>
                <c:pt idx="1">
                  <c:v>2048</c:v>
                </c:pt>
                <c:pt idx="2">
                  <c:v>3072</c:v>
                </c:pt>
                <c:pt idx="3">
                  <c:v>4096</c:v>
                </c:pt>
                <c:pt idx="4">
                  <c:v>5120</c:v>
                </c:pt>
                <c:pt idx="5">
                  <c:v>6144</c:v>
                </c:pt>
                <c:pt idx="6">
                  <c:v>7168</c:v>
                </c:pt>
                <c:pt idx="7">
                  <c:v>8192</c:v>
                </c:pt>
                <c:pt idx="8">
                  <c:v>9216</c:v>
                </c:pt>
                <c:pt idx="9">
                  <c:v>10240</c:v>
                </c:pt>
                <c:pt idx="10">
                  <c:v>11264</c:v>
                </c:pt>
                <c:pt idx="11">
                  <c:v>12288</c:v>
                </c:pt>
                <c:pt idx="12">
                  <c:v>13312</c:v>
                </c:pt>
                <c:pt idx="13">
                  <c:v>14336</c:v>
                </c:pt>
                <c:pt idx="14">
                  <c:v>15360</c:v>
                </c:pt>
                <c:pt idx="15">
                  <c:v>16384</c:v>
                </c:pt>
                <c:pt idx="16">
                  <c:v>17408</c:v>
                </c:pt>
                <c:pt idx="17">
                  <c:v>18432</c:v>
                </c:pt>
                <c:pt idx="18">
                  <c:v>19456</c:v>
                </c:pt>
              </c:numCache>
            </c:numRef>
          </c:cat>
          <c:val>
            <c:numRef>
              <c:f>GPU!$F$3:$F$21</c:f>
              <c:numCache>
                <c:formatCode>0.00E+00</c:formatCode>
                <c:ptCount val="19"/>
                <c:pt idx="0">
                  <c:v>649</c:v>
                </c:pt>
                <c:pt idx="1">
                  <c:v>606</c:v>
                </c:pt>
                <c:pt idx="2">
                  <c:v>555</c:v>
                </c:pt>
                <c:pt idx="3">
                  <c:v>538</c:v>
                </c:pt>
                <c:pt idx="4">
                  <c:v>532</c:v>
                </c:pt>
                <c:pt idx="5">
                  <c:v>528</c:v>
                </c:pt>
                <c:pt idx="6">
                  <c:v>524</c:v>
                </c:pt>
                <c:pt idx="7">
                  <c:v>521</c:v>
                </c:pt>
                <c:pt idx="8">
                  <c:v>517</c:v>
                </c:pt>
                <c:pt idx="9">
                  <c:v>514</c:v>
                </c:pt>
                <c:pt idx="10">
                  <c:v>510</c:v>
                </c:pt>
                <c:pt idx="11">
                  <c:v>507</c:v>
                </c:pt>
                <c:pt idx="12">
                  <c:v>503</c:v>
                </c:pt>
                <c:pt idx="13">
                  <c:v>500</c:v>
                </c:pt>
                <c:pt idx="14">
                  <c:v>496</c:v>
                </c:pt>
                <c:pt idx="15">
                  <c:v>493</c:v>
                </c:pt>
                <c:pt idx="16">
                  <c:v>490</c:v>
                </c:pt>
                <c:pt idx="17">
                  <c:v>486</c:v>
                </c:pt>
                <c:pt idx="18">
                  <c:v>480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E93-47BF-86D7-7EF24CBC5015}"/>
            </c:ext>
          </c:extLst>
        </c:ser>
        <c:ser>
          <c:idx val="2"/>
          <c:order val="2"/>
          <c:tx>
            <c:strRef>
              <c:f>GPU!$G$2</c:f>
              <c:strCache>
                <c:ptCount val="1"/>
                <c:pt idx="0">
                  <c:v>Julia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GPU!$A$3:$A$21</c:f>
              <c:numCache>
                <c:formatCode>General</c:formatCode>
                <c:ptCount val="19"/>
                <c:pt idx="0">
                  <c:v>1024</c:v>
                </c:pt>
                <c:pt idx="1">
                  <c:v>2048</c:v>
                </c:pt>
                <c:pt idx="2">
                  <c:v>3072</c:v>
                </c:pt>
                <c:pt idx="3">
                  <c:v>4096</c:v>
                </c:pt>
                <c:pt idx="4">
                  <c:v>5120</c:v>
                </c:pt>
                <c:pt idx="5">
                  <c:v>6144</c:v>
                </c:pt>
                <c:pt idx="6">
                  <c:v>7168</c:v>
                </c:pt>
                <c:pt idx="7">
                  <c:v>8192</c:v>
                </c:pt>
                <c:pt idx="8">
                  <c:v>9216</c:v>
                </c:pt>
                <c:pt idx="9">
                  <c:v>10240</c:v>
                </c:pt>
                <c:pt idx="10">
                  <c:v>11264</c:v>
                </c:pt>
                <c:pt idx="11">
                  <c:v>12288</c:v>
                </c:pt>
                <c:pt idx="12">
                  <c:v>13312</c:v>
                </c:pt>
                <c:pt idx="13">
                  <c:v>14336</c:v>
                </c:pt>
                <c:pt idx="14">
                  <c:v>15360</c:v>
                </c:pt>
                <c:pt idx="15">
                  <c:v>16384</c:v>
                </c:pt>
                <c:pt idx="16">
                  <c:v>17408</c:v>
                </c:pt>
                <c:pt idx="17">
                  <c:v>18432</c:v>
                </c:pt>
                <c:pt idx="18">
                  <c:v>19456</c:v>
                </c:pt>
              </c:numCache>
            </c:numRef>
          </c:cat>
          <c:val>
            <c:numRef>
              <c:f>GPU!$G$3:$G$21</c:f>
              <c:numCache>
                <c:formatCode>0.00E+00</c:formatCode>
                <c:ptCount val="19"/>
                <c:pt idx="0">
                  <c:v>577</c:v>
                </c:pt>
                <c:pt idx="1">
                  <c:v>610</c:v>
                </c:pt>
                <c:pt idx="2">
                  <c:v>592</c:v>
                </c:pt>
                <c:pt idx="3">
                  <c:v>577</c:v>
                </c:pt>
                <c:pt idx="4">
                  <c:v>566</c:v>
                </c:pt>
                <c:pt idx="5">
                  <c:v>557</c:v>
                </c:pt>
                <c:pt idx="6">
                  <c:v>550</c:v>
                </c:pt>
                <c:pt idx="7">
                  <c:v>531</c:v>
                </c:pt>
                <c:pt idx="8">
                  <c:v>542</c:v>
                </c:pt>
                <c:pt idx="9">
                  <c:v>538</c:v>
                </c:pt>
                <c:pt idx="10">
                  <c:v>534</c:v>
                </c:pt>
                <c:pt idx="11">
                  <c:v>532</c:v>
                </c:pt>
                <c:pt idx="12">
                  <c:v>529</c:v>
                </c:pt>
                <c:pt idx="13">
                  <c:v>528</c:v>
                </c:pt>
                <c:pt idx="14">
                  <c:v>525</c:v>
                </c:pt>
                <c:pt idx="15">
                  <c:v>514</c:v>
                </c:pt>
                <c:pt idx="16">
                  <c:v>519</c:v>
                </c:pt>
                <c:pt idx="17">
                  <c:v>516</c:v>
                </c:pt>
                <c:pt idx="18">
                  <c:v>513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E93-47BF-86D7-7EF24CBC5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227552"/>
        <c:axId val="412227224"/>
      </c:lineChart>
      <c:catAx>
        <c:axId val="41222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Matrix Size</a:t>
                </a:r>
                <a:r>
                  <a:rPr lang="en-US" baseline="0"/>
                  <a:t> (M = N = 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27224"/>
        <c:crosses val="autoZero"/>
        <c:auto val="1"/>
        <c:lblAlgn val="ctr"/>
        <c:lblOffset val="100"/>
        <c:noMultiLvlLbl val="0"/>
      </c:catAx>
      <c:valAx>
        <c:axId val="412227224"/>
        <c:scaling>
          <c:orientation val="minMax"/>
          <c:max val="700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GFLOPS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22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11/14/2022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GkEqWEUAAAAJ&amp;hl=en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orcid.org/0000-0002-1479-4310" TargetMode="External"/><Relationship Id="rId2" Type="http://schemas.openxmlformats.org/officeDocument/2006/relationships/hyperlink" Target="https://dblp.org/pid/07/9764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nl.gov/staff-profile/pedro-valero-lara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researchgate.net/profile/Pedro-Valero-Lara" TargetMode="External"/><Relationship Id="rId4" Type="http://schemas.openxmlformats.org/officeDocument/2006/relationships/hyperlink" Target="https://www.linkedin.com/in/pedro-valero-lara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fgc/simple-gemm/blob/main/scripts/julia/run_amdgpu_crusher.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julialang.org/downloads/#upcoming_rele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fgc/simple-gem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fgc/simple-gemm/blob/main/scripts/julia/run_amdgpu_crusher.sh" TargetMode="External"/><Relationship Id="rId2" Type="http://schemas.openxmlformats.org/officeDocument/2006/relationships/hyperlink" Target="https://julialang.org/downloads/#upcoming_rele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illiamfgc/simple-gemm" TargetMode="Externa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williamfgc/simple-gem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GkEqWEUAAAAJ&amp;hl=en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orcid.org/0000-0002-1479-4310" TargetMode="External"/><Relationship Id="rId2" Type="http://schemas.openxmlformats.org/officeDocument/2006/relationships/hyperlink" Target="https://dblp.org/pid/07/9764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nl.gov/staff-profile/pedro-valero-lara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researchgate.net/profile/Pedro-Valero-Lara" TargetMode="External"/><Relationship Id="rId4" Type="http://schemas.openxmlformats.org/officeDocument/2006/relationships/hyperlink" Target="https://www.linkedin.com/in/pedro-valero-lara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5" y="1388962"/>
            <a:ext cx="10745543" cy="1865126"/>
          </a:xfrm>
        </p:spPr>
        <p:txBody>
          <a:bodyPr/>
          <a:lstStyle/>
          <a:p>
            <a:r>
              <a:rPr lang="en-US" b="1" dirty="0"/>
              <a:t>Performance in Julia</a:t>
            </a:r>
            <a:br>
              <a:rPr lang="en-US" b="1" dirty="0"/>
            </a:br>
            <a:r>
              <a:rPr lang="en-US" b="1" dirty="0"/>
              <a:t>(Matrix-Matrix Multiplication)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DDAF69-D7ED-4C21-9366-B2200CF879D5}"/>
              </a:ext>
            </a:extLst>
          </p:cNvPr>
          <p:cNvSpPr txBox="1">
            <a:spLocks/>
          </p:cNvSpPr>
          <p:nvPr/>
        </p:nvSpPr>
        <p:spPr bwMode="auto">
          <a:xfrm>
            <a:off x="447480" y="3429000"/>
            <a:ext cx="5480354" cy="228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000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Pedro Valero-Lara </a:t>
            </a:r>
            <a:r>
              <a:rPr lang="en-US" dirty="0"/>
              <a:t>and William Godoy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Computer Scientist at  Computer Science and Mathematics Division, Programming Systems Group 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valerolarap@ornl.gov</a:t>
            </a:r>
          </a:p>
        </p:txBody>
      </p:sp>
      <p:pic>
        <p:nvPicPr>
          <p:cNvPr id="5" name="Picture 4" descr="A picture containing text, businesscard, envelop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87DE86E-868E-4F1B-A51D-1E08D1C5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1" y="4828008"/>
            <a:ext cx="383792" cy="3837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1CB0DF8-AD2E-4351-B493-7083128BC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21" y="4828008"/>
            <a:ext cx="383792" cy="38379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084E6E0E-5AF4-486D-A571-3EE12D359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952" y="4828008"/>
            <a:ext cx="383792" cy="383792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9638DFA0-CD91-42B5-AE83-34FBC773F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480" y="4828008"/>
            <a:ext cx="383793" cy="38379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7DB7825F-1453-43B5-BEFB-F035A3A350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672" y="4828007"/>
            <a:ext cx="383793" cy="38379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2F3BA24B-F46A-41AB-AD14-048AD3F0C7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2312" y="4828007"/>
            <a:ext cx="383793" cy="383793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5A758AF-C95F-42EB-9129-DDBE42E49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076" y="5352625"/>
            <a:ext cx="1249256" cy="5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F26F-F2C0-4DED-8977-2C5A1CC8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position of Julia in HPC? </a:t>
            </a:r>
          </a:p>
          <a:p>
            <a:pPr lvl="1"/>
            <a:r>
              <a:rPr lang="en-US" dirty="0"/>
              <a:t>We use a very simple 3 for-loop nested matrix-matrix multiplication</a:t>
            </a:r>
            <a:br>
              <a:rPr lang="en-US" dirty="0"/>
            </a:br>
            <a:r>
              <a:rPr lang="en-US" sz="2400" u="sng" dirty="0">
                <a:solidFill>
                  <a:srgbClr val="242424"/>
                </a:solidFill>
                <a:latin typeface="+mj-lt"/>
                <a:hlinkClick r:id="rId2"/>
              </a:rPr>
              <a:t>https://github.com/williamfgc/simple-gemm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, OpenMP, Julia, </a:t>
            </a:r>
            <a:r>
              <a:rPr lang="en-US" dirty="0" err="1"/>
              <a:t>Python+Numba</a:t>
            </a:r>
            <a:endParaRPr lang="en-US" dirty="0"/>
          </a:p>
          <a:p>
            <a:pPr lvl="1"/>
            <a:r>
              <a:rPr lang="en-US" dirty="0" err="1"/>
              <a:t>Exascale</a:t>
            </a:r>
            <a:r>
              <a:rPr lang="en-US" dirty="0"/>
              <a:t> architectures (Crusher/Frontier)</a:t>
            </a:r>
          </a:p>
          <a:p>
            <a:pPr lvl="2"/>
            <a:r>
              <a:rPr lang="en-US" dirty="0"/>
              <a:t>CPU -&gt; 64-core AMD EPYC 7A53</a:t>
            </a:r>
          </a:p>
          <a:p>
            <a:pPr lvl="2"/>
            <a:r>
              <a:rPr lang="en-US" dirty="0"/>
              <a:t>GPU -&gt; </a:t>
            </a:r>
            <a:r>
              <a:rPr lang="en-US" b="0" i="0" dirty="0">
                <a:effectLst/>
                <a:latin typeface="+mj-lt"/>
              </a:rPr>
              <a:t>AMD MI250X</a:t>
            </a:r>
            <a:endParaRPr lang="en-US" dirty="0">
              <a:latin typeface="+mj-lt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2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424732"/>
          </a:xfrm>
        </p:spPr>
        <p:txBody>
          <a:bodyPr/>
          <a:lstStyle/>
          <a:p>
            <a:r>
              <a:rPr lang="en-US" sz="2400" dirty="0"/>
              <a:t>Which programming language/model is each one?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BCA0B67-6E18-418B-B4ED-A447B296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39" y="1330321"/>
            <a:ext cx="4629057" cy="1907394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A5387D-86E7-459D-A947-658D8271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39" y="3237715"/>
            <a:ext cx="4619222" cy="1914473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576A4B-757D-41DD-B914-D68AA17C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39" y="5152188"/>
            <a:ext cx="4619222" cy="162900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90E0726-FB40-4BDC-9F74-80FC1F94F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565" y="812801"/>
            <a:ext cx="4624278" cy="1604568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0546315A-4DD9-4FFB-9263-684D60CC1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730" y="2417368"/>
            <a:ext cx="4609387" cy="1218828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1F758F2-F8C0-44D7-B7CC-786115675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895" y="3635768"/>
            <a:ext cx="4629057" cy="1371791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D15B6F48-7278-447B-B058-14BAA79C0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0730" y="5007559"/>
            <a:ext cx="4654277" cy="179697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A024DBA-7520-4D1F-84C9-69B6CCD7B8B0}"/>
              </a:ext>
            </a:extLst>
          </p:cNvPr>
          <p:cNvSpPr/>
          <p:nvPr/>
        </p:nvSpPr>
        <p:spPr>
          <a:xfrm>
            <a:off x="6571544" y="2785558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6FC0B9-B3FF-4FB0-BA59-6B39D4F7E246}"/>
              </a:ext>
            </a:extLst>
          </p:cNvPr>
          <p:cNvSpPr/>
          <p:nvPr/>
        </p:nvSpPr>
        <p:spPr>
          <a:xfrm>
            <a:off x="6580601" y="4700031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B87992-2153-4F93-8FB1-43C27F5258B6}"/>
              </a:ext>
            </a:extLst>
          </p:cNvPr>
          <p:cNvSpPr/>
          <p:nvPr/>
        </p:nvSpPr>
        <p:spPr>
          <a:xfrm>
            <a:off x="6580601" y="6322352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80A6B1-4A82-41AD-AFE4-664FB2ED502F}"/>
              </a:ext>
            </a:extLst>
          </p:cNvPr>
          <p:cNvSpPr/>
          <p:nvPr/>
        </p:nvSpPr>
        <p:spPr>
          <a:xfrm>
            <a:off x="11253587" y="1977723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D46362-2806-41BB-AD74-9FF7ADE0F406}"/>
              </a:ext>
            </a:extLst>
          </p:cNvPr>
          <p:cNvSpPr/>
          <p:nvPr/>
        </p:nvSpPr>
        <p:spPr>
          <a:xfrm>
            <a:off x="11253587" y="3196123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BDAAB6-7292-4663-AF95-22BAE792B75E}"/>
              </a:ext>
            </a:extLst>
          </p:cNvPr>
          <p:cNvSpPr/>
          <p:nvPr/>
        </p:nvSpPr>
        <p:spPr>
          <a:xfrm>
            <a:off x="11257096" y="4574527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07CE7A-7358-4E23-866C-73CAEFD7BF45}"/>
              </a:ext>
            </a:extLst>
          </p:cNvPr>
          <p:cNvSpPr/>
          <p:nvPr/>
        </p:nvSpPr>
        <p:spPr>
          <a:xfrm>
            <a:off x="11253587" y="6378922"/>
            <a:ext cx="320010" cy="320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593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89600"/>
            <a:ext cx="11430000" cy="424732"/>
          </a:xfrm>
        </p:spPr>
        <p:txBody>
          <a:bodyPr/>
          <a:lstStyle/>
          <a:p>
            <a:r>
              <a:rPr lang="en-US" sz="2400" dirty="0"/>
              <a:t>Performance Numbers on 1x AMD CPU EPYC 7A53 64-Core (Frontier)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E124C-2C98-4A33-A302-1BC94728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36" y="514332"/>
            <a:ext cx="7712363" cy="601101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000" b="1" u="sng" dirty="0"/>
              <a:t>OpenMP: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OMP_NUM_THREADS=64, OMP_PROC_BIND=spread, OMP_PLACES=threads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Modules loaded: </a:t>
            </a:r>
            <a:r>
              <a:rPr lang="en-US" sz="1000" dirty="0" err="1"/>
              <a:t>rocm</a:t>
            </a:r>
            <a:r>
              <a:rPr lang="en-US" sz="1000" dirty="0"/>
              <a:t>/5.2.0 or </a:t>
            </a:r>
            <a:r>
              <a:rPr lang="en-US" sz="1000" dirty="0" err="1"/>
              <a:t>PrgEnv</a:t>
            </a:r>
            <a:r>
              <a:rPr lang="en-US" sz="1000" dirty="0"/>
              <a:t>-gnu/8.3.3</a:t>
            </a:r>
            <a:endParaRPr lang="en-US" sz="1000" b="1" dirty="0"/>
          </a:p>
          <a:p>
            <a:pPr lvl="1">
              <a:spcAft>
                <a:spcPts val="0"/>
              </a:spcAft>
            </a:pPr>
            <a:r>
              <a:rPr lang="en-US" sz="1000" b="1" dirty="0"/>
              <a:t>C:</a:t>
            </a:r>
            <a:r>
              <a:rPr lang="en-US" sz="1000" dirty="0"/>
              <a:t> </a:t>
            </a:r>
          </a:p>
          <a:p>
            <a:pPr lvl="2">
              <a:spcAft>
                <a:spcPts val="0"/>
              </a:spcAft>
            </a:pPr>
            <a:r>
              <a:rPr lang="en-US" sz="1000" dirty="0"/>
              <a:t>Compilers: AMD clang version 14.0.0 (</a:t>
            </a:r>
            <a:r>
              <a:rPr lang="en-US" sz="1000" dirty="0" err="1"/>
              <a:t>amdclang</a:t>
            </a:r>
            <a:r>
              <a:rPr lang="en-US" sz="1000" dirty="0"/>
              <a:t>), -march=znver3 -</a:t>
            </a:r>
            <a:r>
              <a:rPr lang="en-US" sz="1000" dirty="0" err="1"/>
              <a:t>mtune</a:t>
            </a:r>
            <a:r>
              <a:rPr lang="en-US" sz="1000" dirty="0"/>
              <a:t>=znver3 -</a:t>
            </a:r>
            <a:r>
              <a:rPr lang="en-US" sz="1000" dirty="0" err="1"/>
              <a:t>fopenmp</a:t>
            </a:r>
            <a:r>
              <a:rPr lang="en-US" sz="1000" dirty="0"/>
              <a:t>=</a:t>
            </a:r>
            <a:r>
              <a:rPr lang="en-US" sz="1000" dirty="0" err="1"/>
              <a:t>libomp</a:t>
            </a:r>
            <a:r>
              <a:rPr lang="en-US" sz="1000" dirty="0"/>
              <a:t> –O3</a:t>
            </a:r>
            <a:br>
              <a:rPr lang="en-US" sz="1000" dirty="0"/>
            </a:br>
            <a:r>
              <a:rPr lang="en-US" sz="1000" dirty="0"/>
              <a:t>                   (GCC) 11.2.0 20210728 (Cray Inc.) (</a:t>
            </a:r>
            <a:r>
              <a:rPr lang="en-US" sz="1000" dirty="0" err="1"/>
              <a:t>gcc</a:t>
            </a:r>
            <a:r>
              <a:rPr lang="en-US" sz="1000" dirty="0"/>
              <a:t>), -</a:t>
            </a:r>
            <a:r>
              <a:rPr lang="en-US" sz="1000" dirty="0" err="1"/>
              <a:t>fopenmp</a:t>
            </a:r>
            <a:r>
              <a:rPr lang="en-US" sz="1000" dirty="0"/>
              <a:t> -O3</a:t>
            </a:r>
          </a:p>
          <a:p>
            <a:pPr lvl="1">
              <a:spcAft>
                <a:spcPts val="0"/>
              </a:spcAft>
            </a:pPr>
            <a:r>
              <a:rPr lang="en-US" sz="1000" b="1" dirty="0"/>
              <a:t>Fortran:</a:t>
            </a:r>
          </a:p>
          <a:p>
            <a:pPr lvl="2">
              <a:spcAft>
                <a:spcPts val="0"/>
              </a:spcAft>
            </a:pPr>
            <a:r>
              <a:rPr lang="en-US" sz="1000" dirty="0"/>
              <a:t>Compilers: AMD </a:t>
            </a:r>
            <a:r>
              <a:rPr lang="en-US" sz="1000" dirty="0" err="1"/>
              <a:t>flang</a:t>
            </a:r>
            <a:r>
              <a:rPr lang="en-US" sz="1000" dirty="0"/>
              <a:t>-new version 14.0.0 (</a:t>
            </a:r>
            <a:r>
              <a:rPr lang="en-US" sz="1000" dirty="0" err="1"/>
              <a:t>amdflang</a:t>
            </a:r>
            <a:r>
              <a:rPr lang="en-US" sz="1000" dirty="0"/>
              <a:t>), -march=znver3 -</a:t>
            </a:r>
            <a:r>
              <a:rPr lang="en-US" sz="1000" dirty="0" err="1"/>
              <a:t>mtune</a:t>
            </a:r>
            <a:r>
              <a:rPr lang="en-US" sz="1000" dirty="0"/>
              <a:t>=znver3 –</a:t>
            </a:r>
            <a:r>
              <a:rPr lang="en-US" sz="1000" dirty="0" err="1"/>
              <a:t>fopenmp</a:t>
            </a:r>
            <a:r>
              <a:rPr lang="en-US" sz="1000" dirty="0"/>
              <a:t> –O3</a:t>
            </a:r>
            <a:br>
              <a:rPr lang="en-US" sz="1000" dirty="0"/>
            </a:br>
            <a:r>
              <a:rPr lang="en-US" sz="1000" dirty="0"/>
              <a:t>                    </a:t>
            </a:r>
            <a:r>
              <a:rPr lang="da-DK" sz="1000" dirty="0"/>
              <a:t>GNU Fortran (SUSE Linux) 7.5.0 (gfortran), </a:t>
            </a:r>
            <a:r>
              <a:rPr lang="en-US" sz="1000" dirty="0"/>
              <a:t>-</a:t>
            </a:r>
            <a:r>
              <a:rPr lang="en-US" sz="1000" dirty="0" err="1"/>
              <a:t>fopenmp</a:t>
            </a:r>
            <a:r>
              <a:rPr lang="en-US" sz="1000" dirty="0"/>
              <a:t> -O3</a:t>
            </a:r>
            <a:endParaRPr lang="da-DK" sz="1000" dirty="0"/>
          </a:p>
          <a:p>
            <a:pPr lvl="1">
              <a:spcAft>
                <a:spcPts val="0"/>
              </a:spcAft>
            </a:pPr>
            <a:r>
              <a:rPr lang="en-US" sz="1000" dirty="0"/>
              <a:t>Similar performance using AMD clang/</a:t>
            </a:r>
            <a:r>
              <a:rPr lang="en-US" sz="1000" dirty="0" err="1"/>
              <a:t>flang</a:t>
            </a:r>
            <a:r>
              <a:rPr lang="en-US" sz="1000" dirty="0"/>
              <a:t> and GNU GCC/Fortran</a:t>
            </a:r>
          </a:p>
          <a:p>
            <a:pPr>
              <a:spcAft>
                <a:spcPts val="0"/>
              </a:spcAft>
            </a:pPr>
            <a:r>
              <a:rPr lang="en-US" sz="1000" b="1" u="sng" dirty="0" err="1"/>
              <a:t>Kokkos</a:t>
            </a:r>
            <a:r>
              <a:rPr lang="en-US" sz="1000" b="1" u="sng" dirty="0"/>
              <a:t> (OpenMP):</a:t>
            </a:r>
            <a:r>
              <a:rPr lang="en-US" sz="1000" dirty="0"/>
              <a:t> </a:t>
            </a:r>
          </a:p>
          <a:p>
            <a:pPr lvl="1">
              <a:spcAft>
                <a:spcPts val="0"/>
              </a:spcAft>
            </a:pPr>
            <a:r>
              <a:rPr lang="en-US" sz="1000" dirty="0" err="1"/>
              <a:t>Kokkos</a:t>
            </a:r>
            <a:r>
              <a:rPr lang="en-US" sz="1000" dirty="0"/>
              <a:t> 3.5.0, KOKKOS_DEVICES=OpenMP, (AMD clang) KOKKOS_ARCH = "Zen3“, </a:t>
            </a:r>
            <a:br>
              <a:rPr lang="en-US" sz="1000" dirty="0"/>
            </a:br>
            <a:r>
              <a:rPr lang="en-US" sz="1000" dirty="0"/>
              <a:t>			               (GCC) KOKKOS_ARCH=“BSD”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OMP_NUM_THREADS=64, OMP_PROC_BIND=spread, OMP_PLACES=threads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Modules loaded: </a:t>
            </a:r>
            <a:r>
              <a:rPr lang="en-US" sz="1000" dirty="0" err="1"/>
              <a:t>rocm</a:t>
            </a:r>
            <a:r>
              <a:rPr lang="en-US" sz="1000" dirty="0"/>
              <a:t>/5.2.0 or </a:t>
            </a:r>
            <a:r>
              <a:rPr lang="en-US" sz="1000" dirty="0" err="1"/>
              <a:t>PrgEnv</a:t>
            </a:r>
            <a:r>
              <a:rPr lang="en-US" sz="1000" dirty="0"/>
              <a:t>-gnu/8.3.3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Compilers: AMD clang version 14.0.0 (</a:t>
            </a:r>
            <a:r>
              <a:rPr lang="en-US" sz="1000" dirty="0" err="1"/>
              <a:t>amdclang</a:t>
            </a:r>
            <a:r>
              <a:rPr lang="en-US" sz="1000" dirty="0"/>
              <a:t>++), -std=</a:t>
            </a:r>
            <a:r>
              <a:rPr lang="en-US" sz="1000" dirty="0" err="1"/>
              <a:t>c++</a:t>
            </a:r>
            <a:r>
              <a:rPr lang="en-US" sz="1000" dirty="0"/>
              <a:t>14 -march=znver3 -</a:t>
            </a:r>
            <a:r>
              <a:rPr lang="en-US" sz="1000" dirty="0" err="1"/>
              <a:t>mtune</a:t>
            </a:r>
            <a:r>
              <a:rPr lang="en-US" sz="1000" dirty="0"/>
              <a:t>=znver3 -</a:t>
            </a:r>
            <a:r>
              <a:rPr lang="en-US" sz="1000" dirty="0" err="1"/>
              <a:t>fopenmp</a:t>
            </a:r>
            <a:r>
              <a:rPr lang="en-US" sz="1000" dirty="0"/>
              <a:t>=</a:t>
            </a:r>
            <a:r>
              <a:rPr lang="en-US" sz="1000" dirty="0" err="1"/>
              <a:t>libomp</a:t>
            </a:r>
            <a:r>
              <a:rPr lang="en-US" sz="1000" dirty="0"/>
              <a:t> –O3</a:t>
            </a:r>
            <a:br>
              <a:rPr lang="en-US" sz="1000" dirty="0"/>
            </a:br>
            <a:r>
              <a:rPr lang="en-US" sz="1000" dirty="0"/>
              <a:t>                   (GCC) 11.2.0 20210728 (Cray Inc.) (g++), -std=</a:t>
            </a:r>
            <a:r>
              <a:rPr lang="en-US" sz="1000" dirty="0" err="1"/>
              <a:t>c++</a:t>
            </a:r>
            <a:r>
              <a:rPr lang="en-US" sz="1000" dirty="0"/>
              <a:t>14 -</a:t>
            </a:r>
            <a:r>
              <a:rPr lang="en-US" sz="1000" dirty="0" err="1"/>
              <a:t>fopenmp</a:t>
            </a:r>
            <a:r>
              <a:rPr lang="en-US" sz="1000" dirty="0"/>
              <a:t> -O3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Similar performance using AMD clang and GNU GCC</a:t>
            </a:r>
          </a:p>
          <a:p>
            <a:pPr>
              <a:spcAft>
                <a:spcPts val="0"/>
              </a:spcAft>
            </a:pPr>
            <a:r>
              <a:rPr lang="en-US" sz="1000" b="1" u="sng" dirty="0" err="1"/>
              <a:t>Python+NUMBA</a:t>
            </a:r>
            <a:r>
              <a:rPr lang="en-US" sz="1000" b="1" u="sng" dirty="0"/>
              <a:t>: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Python 3.9.12 and NUMBA 0.55.2 </a:t>
            </a:r>
            <a:br>
              <a:rPr lang="en-US" sz="1000" dirty="0"/>
            </a:br>
            <a:r>
              <a:rPr lang="en-US" sz="800" dirty="0"/>
              <a:t>EXECUTABLE=../../python/GemmDenseThreads.py</a:t>
            </a:r>
            <a:br>
              <a:rPr lang="en-US" sz="800" dirty="0"/>
            </a:br>
            <a:r>
              <a:rPr lang="en-US" sz="800" dirty="0"/>
              <a:t>python3 -64 --project=$</a:t>
            </a:r>
            <a:r>
              <a:rPr lang="en-US" sz="800" dirty="0" err="1"/>
              <a:t>GemmDenseDIR</a:t>
            </a:r>
            <a:r>
              <a:rPr lang="en-US" sz="800" dirty="0"/>
              <a:t> $EXECUTABLE $M $M $M</a:t>
            </a:r>
          </a:p>
          <a:p>
            <a:pPr>
              <a:spcAft>
                <a:spcPts val="0"/>
              </a:spcAft>
            </a:pPr>
            <a:r>
              <a:rPr lang="en-US" sz="1000" b="1" u="sng" dirty="0">
                <a:latin typeface="+mj-lt"/>
              </a:rPr>
              <a:t>Julia:</a:t>
            </a:r>
          </a:p>
          <a:p>
            <a:pPr lvl="1">
              <a:spcAft>
                <a:spcPts val="0"/>
              </a:spcAft>
            </a:pPr>
            <a:r>
              <a:rPr lang="en-US" sz="1000" b="0" i="0" dirty="0" err="1">
                <a:solidFill>
                  <a:srgbClr val="242424"/>
                </a:solidFill>
                <a:effectLst/>
                <a:latin typeface="+mj-lt"/>
              </a:rPr>
              <a:t>julia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+mj-lt"/>
              </a:rPr>
              <a:t> 1.8.0-rc1:</a:t>
            </a:r>
            <a:br>
              <a:rPr lang="en-US" sz="1000" b="0" i="0" dirty="0">
                <a:solidFill>
                  <a:srgbClr val="242424"/>
                </a:solidFill>
                <a:effectLst/>
                <a:latin typeface="+mj-lt"/>
              </a:rPr>
            </a:br>
            <a:r>
              <a:rPr lang="en-US" sz="1000" b="0" i="0" dirty="0">
                <a:solidFill>
                  <a:srgbClr val="242424"/>
                </a:solidFill>
                <a:effectLst/>
                <a:latin typeface="+mj-lt"/>
                <a:hlinkClick r:id="rId2"/>
              </a:rPr>
              <a:t>https://julialang.org/downloads/#upcoming_release</a:t>
            </a:r>
            <a:br>
              <a:rPr lang="en-US" sz="1000" b="0" i="0" dirty="0">
                <a:solidFill>
                  <a:srgbClr val="242424"/>
                </a:solidFill>
                <a:effectLst/>
                <a:latin typeface="+mj-lt"/>
              </a:rPr>
            </a:b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PROJDIR=../../</a:t>
            </a: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julia</a:t>
            </a: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/</a:t>
            </a: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GemmDenseThreads</a:t>
            </a:r>
            <a:b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</a:b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EXECUTABLE=$PROJDIR/</a:t>
            </a: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gemm</a:t>
            </a: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-dense-</a:t>
            </a: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threads.jl</a:t>
            </a:r>
            <a:br>
              <a:rPr lang="en-US" sz="800" dirty="0">
                <a:solidFill>
                  <a:srgbClr val="242424"/>
                </a:solidFill>
                <a:latin typeface="+mj-lt"/>
              </a:rPr>
            </a:b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srun</a:t>
            </a: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 -n 1 --</a:t>
            </a: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ntasks</a:t>
            </a: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-per-node=1 -c </a:t>
            </a:r>
            <a:r>
              <a:rPr lang="en-US" sz="800" b="0" i="0" dirty="0" err="1">
                <a:solidFill>
                  <a:srgbClr val="24292F"/>
                </a:solidFill>
                <a:effectLst/>
                <a:latin typeface="+mj-lt"/>
              </a:rPr>
              <a:t>julia</a:t>
            </a:r>
            <a:r>
              <a:rPr lang="en-US" sz="800" b="0" i="0" dirty="0">
                <a:solidFill>
                  <a:srgbClr val="24292F"/>
                </a:solidFill>
                <a:effectLst/>
                <a:latin typeface="+mj-lt"/>
              </a:rPr>
              <a:t> -O3 -64 --project=$PROJDIR $EXECUTABLE $M $M $M</a:t>
            </a:r>
            <a:endParaRPr lang="en-US" sz="800" b="0" i="0" dirty="0">
              <a:solidFill>
                <a:srgbClr val="242424"/>
              </a:solidFill>
              <a:effectLst/>
              <a:latin typeface="+mj-lt"/>
            </a:endParaRPr>
          </a:p>
          <a:p>
            <a:pPr lvl="1">
              <a:spcAft>
                <a:spcPts val="0"/>
              </a:spcAft>
            </a:pPr>
            <a:endParaRPr lang="en-US" sz="600" b="1" u="sng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D3285AF-0D28-41E5-BF1A-CC9E67326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564231"/>
              </p:ext>
            </p:extLst>
          </p:nvPr>
        </p:nvGraphicFramePr>
        <p:xfrm>
          <a:off x="226291" y="773466"/>
          <a:ext cx="4391891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BFF891-BBDE-1938-FD36-54583716AE6B}"/>
              </a:ext>
            </a:extLst>
          </p:cNvPr>
          <p:cNvSpPr txBox="1"/>
          <p:nvPr/>
        </p:nvSpPr>
        <p:spPr>
          <a:xfrm>
            <a:off x="429767" y="3365952"/>
            <a:ext cx="4340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242424"/>
                </a:solidFill>
                <a:latin typeface="+mj-lt"/>
                <a:hlinkClick r:id="rId4"/>
              </a:rPr>
              <a:t>https://github.com/williamfgc/simple-gemm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312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89600"/>
            <a:ext cx="11430000" cy="424732"/>
          </a:xfrm>
        </p:spPr>
        <p:txBody>
          <a:bodyPr/>
          <a:lstStyle/>
          <a:p>
            <a:r>
              <a:rPr lang="en-US" sz="2400" dirty="0"/>
              <a:t>Performance Numbers on 1x AMD GPU MI250x (Frontier)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E124C-2C98-4A33-A302-1BC94728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484" y="813816"/>
            <a:ext cx="7938516" cy="563316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000" b="1" u="sng" dirty="0">
                <a:latin typeface="+mj-lt"/>
              </a:rPr>
              <a:t>HIP:</a:t>
            </a:r>
          </a:p>
          <a:p>
            <a:pPr lvl="1">
              <a:spcAft>
                <a:spcPts val="0"/>
              </a:spcAft>
            </a:pPr>
            <a:r>
              <a:rPr lang="en-US" sz="1000" dirty="0">
                <a:latin typeface="+mj-lt"/>
              </a:rPr>
              <a:t>Modules loaded: </a:t>
            </a:r>
            <a:r>
              <a:rPr lang="en-US" sz="1000" dirty="0" err="1">
                <a:latin typeface="+mj-lt"/>
              </a:rPr>
              <a:t>rocm</a:t>
            </a:r>
            <a:r>
              <a:rPr lang="en-US" sz="1000" dirty="0">
                <a:latin typeface="+mj-lt"/>
              </a:rPr>
              <a:t>/5.2.0</a:t>
            </a:r>
            <a:endParaRPr lang="en-US" sz="1000" b="1" dirty="0">
              <a:latin typeface="+mj-lt"/>
            </a:endParaRPr>
          </a:p>
          <a:p>
            <a:pPr lvl="1">
              <a:spcAft>
                <a:spcPts val="0"/>
              </a:spcAft>
            </a:pPr>
            <a:r>
              <a:rPr lang="en-US" sz="1000" dirty="0">
                <a:latin typeface="+mj-lt"/>
              </a:rPr>
              <a:t>Compiler: HIP version: 5.2.21151-afdc89f8 AMD clang version 14.0.0</a:t>
            </a:r>
          </a:p>
          <a:p>
            <a:pPr>
              <a:spcAft>
                <a:spcPts val="0"/>
              </a:spcAft>
            </a:pPr>
            <a:r>
              <a:rPr lang="en-US" sz="1000" b="1" u="sng" dirty="0" err="1">
                <a:latin typeface="+mj-lt"/>
              </a:rPr>
              <a:t>Kokkos</a:t>
            </a:r>
            <a:r>
              <a:rPr lang="en-US" sz="1000" b="1" u="sng" dirty="0">
                <a:latin typeface="+mj-lt"/>
              </a:rPr>
              <a:t> (HIP):</a:t>
            </a:r>
            <a:r>
              <a:rPr lang="en-US" sz="1000" dirty="0">
                <a:latin typeface="+mj-lt"/>
              </a:rPr>
              <a:t> </a:t>
            </a:r>
          </a:p>
          <a:p>
            <a:pPr lvl="1">
              <a:spcAft>
                <a:spcPts val="0"/>
              </a:spcAft>
            </a:pPr>
            <a:r>
              <a:rPr lang="en-US" sz="1000" dirty="0" err="1">
                <a:latin typeface="+mj-lt"/>
              </a:rPr>
              <a:t>Kokkos</a:t>
            </a:r>
            <a:r>
              <a:rPr lang="en-US" sz="1000" dirty="0">
                <a:latin typeface="+mj-lt"/>
              </a:rPr>
              <a:t> 3.5.0 (installed in Crusher)</a:t>
            </a:r>
            <a:br>
              <a:rPr lang="en-US" sz="1000" dirty="0">
                <a:latin typeface="+mj-lt"/>
              </a:rPr>
            </a:br>
            <a:r>
              <a:rPr lang="en-US" sz="1000" dirty="0" err="1">
                <a:latin typeface="+mj-lt"/>
              </a:rPr>
              <a:t>hipcc</a:t>
            </a:r>
            <a:r>
              <a:rPr lang="en-US" sz="1000" dirty="0">
                <a:latin typeface="+mj-lt"/>
              </a:rPr>
              <a:t> -std=</a:t>
            </a:r>
            <a:r>
              <a:rPr lang="en-US" sz="1000" dirty="0" err="1">
                <a:latin typeface="+mj-lt"/>
              </a:rPr>
              <a:t>c++</a:t>
            </a:r>
            <a:r>
              <a:rPr lang="en-US" sz="1000" dirty="0">
                <a:latin typeface="+mj-lt"/>
              </a:rPr>
              <a:t>14 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-I/</a:t>
            </a:r>
            <a:r>
              <a:rPr lang="en-US" sz="1000" dirty="0" err="1">
                <a:latin typeface="+mj-lt"/>
              </a:rPr>
              <a:t>sw</a:t>
            </a:r>
            <a:r>
              <a:rPr lang="en-US" sz="1000" dirty="0">
                <a:latin typeface="+mj-lt"/>
              </a:rPr>
              <a:t>/crusher/</a:t>
            </a:r>
            <a:r>
              <a:rPr lang="en-US" sz="1000" dirty="0" err="1">
                <a:latin typeface="+mj-lt"/>
              </a:rPr>
              <a:t>spack-envs</a:t>
            </a:r>
            <a:r>
              <a:rPr lang="en-US" sz="1000" dirty="0">
                <a:latin typeface="+mj-lt"/>
              </a:rPr>
              <a:t>/base/opt/cray-sles15-zen3/cce-14.0.0/kokkos-3.5.00-wnl6ceqkrlte4qbopksgwnyfwk4arjyo/include 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-L/</a:t>
            </a:r>
            <a:r>
              <a:rPr lang="en-US" sz="1000" dirty="0" err="1">
                <a:latin typeface="+mj-lt"/>
              </a:rPr>
              <a:t>sw</a:t>
            </a:r>
            <a:r>
              <a:rPr lang="en-US" sz="1000" dirty="0">
                <a:latin typeface="+mj-lt"/>
              </a:rPr>
              <a:t>/crusher/</a:t>
            </a:r>
            <a:r>
              <a:rPr lang="en-US" sz="1000" dirty="0" err="1">
                <a:latin typeface="+mj-lt"/>
              </a:rPr>
              <a:t>spack-envs</a:t>
            </a:r>
            <a:r>
              <a:rPr lang="en-US" sz="1000" dirty="0">
                <a:latin typeface="+mj-lt"/>
              </a:rPr>
              <a:t>/base/opt/cray-sles15-zen3/cce-14.0.0/kokkos-3.5.00-wnl6ceqkrlte4qbopksgwnyfwk4arjyo/lib64 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-</a:t>
            </a:r>
            <a:r>
              <a:rPr lang="en-US" sz="1000" dirty="0" err="1">
                <a:latin typeface="+mj-lt"/>
              </a:rPr>
              <a:t>lkokkoscore</a:t>
            </a:r>
            <a:r>
              <a:rPr lang="en-US" sz="1000" dirty="0">
                <a:latin typeface="+mj-lt"/>
              </a:rPr>
              <a:t> test.cpp –o run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export LD_LIBRARY_PATH=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$LD_LIBRARY_PATH:/</a:t>
            </a:r>
            <a:r>
              <a:rPr lang="en-US" sz="1000" dirty="0" err="1">
                <a:latin typeface="+mj-lt"/>
              </a:rPr>
              <a:t>sw</a:t>
            </a:r>
            <a:r>
              <a:rPr lang="en-US" sz="1000" dirty="0">
                <a:latin typeface="+mj-lt"/>
              </a:rPr>
              <a:t>/crusher/</a:t>
            </a:r>
            <a:r>
              <a:rPr lang="en-US" sz="1000" dirty="0" err="1">
                <a:latin typeface="+mj-lt"/>
              </a:rPr>
              <a:t>spack-envs</a:t>
            </a:r>
            <a:r>
              <a:rPr lang="en-US" sz="1000" dirty="0">
                <a:latin typeface="+mj-lt"/>
              </a:rPr>
              <a:t>/base/opt/cray-sles15-zen3/cce-14.0.0/kokkos-3.5.00-wnl6ceqkrlte4qbopksgwnyfwk4arjyo/lib64</a:t>
            </a:r>
          </a:p>
          <a:p>
            <a:pPr>
              <a:spcAft>
                <a:spcPts val="0"/>
              </a:spcAft>
            </a:pPr>
            <a:r>
              <a:rPr lang="en-US" sz="1000" b="1" u="sng" dirty="0">
                <a:latin typeface="+mj-lt"/>
              </a:rPr>
              <a:t>Julia:</a:t>
            </a:r>
          </a:p>
          <a:p>
            <a:pPr lvl="1">
              <a:spcAft>
                <a:spcPts val="0"/>
              </a:spcAft>
            </a:pPr>
            <a:r>
              <a:rPr lang="en-US" sz="1000" b="0" i="0" dirty="0" err="1">
                <a:solidFill>
                  <a:srgbClr val="242424"/>
                </a:solidFill>
                <a:effectLst/>
                <a:latin typeface="+mj-lt"/>
              </a:rPr>
              <a:t>julia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+mj-lt"/>
              </a:rPr>
              <a:t> 1.8.0-rc1:</a:t>
            </a:r>
            <a:br>
              <a:rPr lang="en-US" sz="1000" b="0" i="0" dirty="0">
                <a:solidFill>
                  <a:srgbClr val="242424"/>
                </a:solidFill>
                <a:effectLst/>
                <a:latin typeface="+mj-lt"/>
              </a:rPr>
            </a:br>
            <a:r>
              <a:rPr lang="en-US" sz="1000" b="0" i="0" dirty="0">
                <a:solidFill>
                  <a:srgbClr val="242424"/>
                </a:solidFill>
                <a:effectLst/>
                <a:latin typeface="+mj-lt"/>
                <a:hlinkClick r:id="rId2"/>
              </a:rPr>
              <a:t>https://julialang.org/downloads/#upcoming_release</a:t>
            </a:r>
            <a:endParaRPr lang="en-US" sz="1000" b="0" i="0" dirty="0">
              <a:solidFill>
                <a:srgbClr val="242424"/>
              </a:solidFill>
              <a:effectLst/>
              <a:latin typeface="+mj-lt"/>
            </a:endParaRPr>
          </a:p>
          <a:p>
            <a:pPr lvl="1">
              <a:spcAft>
                <a:spcPts val="0"/>
              </a:spcAft>
            </a:pPr>
            <a:r>
              <a:rPr lang="en-US" sz="1000" dirty="0">
                <a:solidFill>
                  <a:srgbClr val="242424"/>
                </a:solidFill>
                <a:latin typeface="+mj-lt"/>
              </a:rPr>
              <a:t>Run on Crusher:</a:t>
            </a:r>
            <a:br>
              <a:rPr lang="en-US" sz="1000" dirty="0">
                <a:solidFill>
                  <a:srgbClr val="242424"/>
                </a:solidFill>
                <a:latin typeface="+mj-lt"/>
              </a:rPr>
            </a:br>
            <a:r>
              <a:rPr lang="en-US" sz="1000" dirty="0">
                <a:solidFill>
                  <a:srgbClr val="242424"/>
                </a:solidFill>
                <a:latin typeface="+mj-lt"/>
              </a:rPr>
              <a:t>export JULIA-AMDGPU_DISABLE_ARTIFACTS=1</a:t>
            </a:r>
            <a:br>
              <a:rPr lang="en-US" sz="1000" dirty="0">
                <a:solidFill>
                  <a:srgbClr val="242424"/>
                </a:solidFill>
                <a:latin typeface="+mj-lt"/>
              </a:rPr>
            </a:br>
            <a:r>
              <a:rPr lang="en-US" sz="1000" u="sng" dirty="0">
                <a:solidFill>
                  <a:srgbClr val="242424"/>
                </a:solidFill>
                <a:latin typeface="+mj-lt"/>
                <a:hlinkClick r:id="rId3"/>
              </a:rPr>
              <a:t>https://github.com/williamfgc/simple-gemm/blob/main/scripts/julia/run_amdgpu_crusher.sh</a:t>
            </a:r>
            <a:endParaRPr lang="en-US" sz="1000" u="sng" dirty="0">
              <a:solidFill>
                <a:srgbClr val="242424"/>
              </a:solidFill>
              <a:latin typeface="+mj-lt"/>
            </a:endParaRPr>
          </a:p>
          <a:p>
            <a:pPr>
              <a:spcAft>
                <a:spcPts val="0"/>
              </a:spcAft>
            </a:pPr>
            <a:r>
              <a:rPr lang="en-US" sz="1000" b="1" u="sng" dirty="0" err="1"/>
              <a:t>Python+Numba</a:t>
            </a:r>
            <a:r>
              <a:rPr lang="en-US" sz="1000" b="1" u="sng" dirty="0"/>
              <a:t>:</a:t>
            </a:r>
          </a:p>
          <a:p>
            <a:pPr lvl="1">
              <a:spcAft>
                <a:spcPts val="0"/>
              </a:spcAft>
            </a:pPr>
            <a:r>
              <a:rPr lang="en-US" sz="1000" dirty="0"/>
              <a:t>Note that the support of NUMBA for AMD GPUs is “unmaintained”: </a:t>
            </a:r>
            <a:br>
              <a:rPr lang="en-US" sz="1000" dirty="0"/>
            </a:br>
            <a:r>
              <a:rPr lang="en-US" sz="1000" dirty="0"/>
              <a:t>https://numba.readthedocs.io/en/stable/release-notes.html?highlight=ROCm#version-0-54-0-19-august-2021</a:t>
            </a:r>
            <a:endParaRPr lang="en-US" sz="1000" dirty="0">
              <a:latin typeface="+mj-lt"/>
            </a:endParaRPr>
          </a:p>
          <a:p>
            <a:pPr>
              <a:spcAft>
                <a:spcPts val="0"/>
              </a:spcAft>
            </a:pPr>
            <a:endParaRPr lang="en-US" sz="1400" u="sng" dirty="0">
              <a:solidFill>
                <a:srgbClr val="242424"/>
              </a:solidFill>
              <a:latin typeface="+mj-lt"/>
            </a:endParaRPr>
          </a:p>
          <a:p>
            <a:pPr lvl="1">
              <a:spcAft>
                <a:spcPts val="0"/>
              </a:spcAft>
            </a:pPr>
            <a:endParaRPr lang="en-US" sz="1000" b="1" u="sng" dirty="0"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B92CB9-1034-440D-BB87-E373BED8E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5504"/>
              </p:ext>
            </p:extLst>
          </p:nvPr>
        </p:nvGraphicFramePr>
        <p:xfrm>
          <a:off x="255640" y="699052"/>
          <a:ext cx="4205524" cy="367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6FE286-0EAB-4D7C-D4AD-5F19198C1605}"/>
              </a:ext>
            </a:extLst>
          </p:cNvPr>
          <p:cNvSpPr txBox="1"/>
          <p:nvPr/>
        </p:nvSpPr>
        <p:spPr>
          <a:xfrm>
            <a:off x="429767" y="4254979"/>
            <a:ext cx="4340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242424"/>
                </a:solidFill>
                <a:latin typeface="+mj-lt"/>
                <a:hlinkClick r:id="rId5"/>
              </a:rPr>
              <a:t>https://github.com/williamfgc/simple-gemm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862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89600"/>
            <a:ext cx="11430000" cy="424732"/>
          </a:xfrm>
        </p:spPr>
        <p:txBody>
          <a:bodyPr/>
          <a:lstStyle/>
          <a:p>
            <a:r>
              <a:rPr lang="en-US" sz="2400" dirty="0"/>
              <a:t>Performance Portability (Julia vs </a:t>
            </a:r>
            <a:r>
              <a:rPr lang="en-US" sz="2400" dirty="0" err="1"/>
              <a:t>Python+Numba</a:t>
            </a:r>
            <a:r>
              <a:rPr lang="en-US" sz="2400" dirty="0"/>
              <a:t> vs </a:t>
            </a:r>
            <a:r>
              <a:rPr lang="en-US" sz="2400" dirty="0" err="1"/>
              <a:t>Kokkos</a:t>
            </a:r>
            <a:r>
              <a:rPr lang="en-US" sz="2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FE286-0EAB-4D7C-D4AD-5F19198C1605}"/>
              </a:ext>
            </a:extLst>
          </p:cNvPr>
          <p:cNvSpPr txBox="1"/>
          <p:nvPr/>
        </p:nvSpPr>
        <p:spPr>
          <a:xfrm>
            <a:off x="4819488" y="4001161"/>
            <a:ext cx="4340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242424"/>
                </a:solidFill>
                <a:latin typeface="+mj-lt"/>
                <a:hlinkClick r:id="rId2"/>
              </a:rPr>
              <a:t>https://github.com/williamfgc/simple-gemm</a:t>
            </a:r>
            <a:endParaRPr lang="en-US" sz="1400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ADDCB321-7C8F-29AF-01BE-968E938FC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1257" y="707423"/>
            <a:ext cx="3287171" cy="161314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1A83D-47B7-2743-F4E2-7073C7BB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7" y="3510725"/>
            <a:ext cx="2938177" cy="578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AECC72-F423-4824-45B2-459C3B2D1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77" y="804036"/>
            <a:ext cx="1825617" cy="709962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433C5D80-E92A-5677-C61C-1C2926C86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9488" y="654430"/>
            <a:ext cx="3923012" cy="3360522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F2BF9B85-579B-CD2D-CC5C-30E359C049AE}"/>
              </a:ext>
            </a:extLst>
          </p:cNvPr>
          <p:cNvSpPr txBox="1">
            <a:spLocks/>
          </p:cNvSpPr>
          <p:nvPr/>
        </p:nvSpPr>
        <p:spPr bwMode="auto">
          <a:xfrm>
            <a:off x="429767" y="514332"/>
            <a:ext cx="4468054" cy="541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400" b="1" u="sng" dirty="0">
                <a:latin typeface="+mj-lt"/>
              </a:rPr>
              <a:t>Performance Portability (</a:t>
            </a:r>
            <a:r>
              <a:rPr lang="el-GR" sz="1400" b="1" u="sng" dirty="0">
                <a:latin typeface="+mj-lt"/>
              </a:rPr>
              <a:t>Φ</a:t>
            </a:r>
            <a:r>
              <a:rPr lang="en-US" sz="1400" b="1" u="sng" dirty="0">
                <a:latin typeface="+mj-lt"/>
              </a:rPr>
              <a:t>M) [1]</a:t>
            </a:r>
          </a:p>
          <a:p>
            <a:pPr lvl="1">
              <a:spcAft>
                <a:spcPts val="0"/>
              </a:spcAft>
            </a:pPr>
            <a:endParaRPr lang="en-US" sz="1200" dirty="0">
              <a:latin typeface="+mj-lt"/>
            </a:endParaRPr>
          </a:p>
          <a:p>
            <a:pPr lvl="1">
              <a:spcAft>
                <a:spcPts val="0"/>
              </a:spcAft>
            </a:pPr>
            <a:endParaRPr lang="en-US" sz="1200" dirty="0">
              <a:latin typeface="+mj-lt"/>
            </a:endParaRPr>
          </a:p>
          <a:p>
            <a:pPr lvl="1">
              <a:spcAft>
                <a:spcPts val="0"/>
              </a:spcAft>
            </a:pPr>
            <a:endParaRPr lang="en-US" sz="1200" dirty="0">
              <a:latin typeface="+mj-lt"/>
            </a:endParaRPr>
          </a:p>
          <a:p>
            <a:pPr lvl="1">
              <a:spcAft>
                <a:spcPts val="0"/>
              </a:spcAft>
            </a:pPr>
            <a:r>
              <a:rPr lang="en-US" sz="1200" dirty="0" err="1">
                <a:latin typeface="+mj-lt"/>
              </a:rPr>
              <a:t>e_i</a:t>
            </a:r>
            <a:r>
              <a:rPr lang="en-US" sz="1200" dirty="0">
                <a:latin typeface="+mj-lt"/>
              </a:rPr>
              <a:t> (a) -&gt; efficiency of one portable code (</a:t>
            </a:r>
            <a:r>
              <a:rPr lang="en-US" sz="1200" dirty="0" err="1">
                <a:latin typeface="+mj-lt"/>
              </a:rPr>
              <a:t>i</a:t>
            </a:r>
            <a:r>
              <a:rPr lang="en-US" sz="1200" dirty="0">
                <a:latin typeface="+mj-lt"/>
              </a:rPr>
              <a:t>) on an application (matrix-matrix multiplication)</a:t>
            </a:r>
          </a:p>
          <a:p>
            <a:pPr lvl="1">
              <a:spcAft>
                <a:spcPts val="0"/>
              </a:spcAft>
            </a:pPr>
            <a:r>
              <a:rPr lang="en-US" sz="1200" dirty="0">
                <a:latin typeface="+mj-lt"/>
              </a:rPr>
              <a:t>T -&gt; number of platforms</a:t>
            </a:r>
            <a:br>
              <a:rPr lang="en-US" sz="1000" b="1" u="sng" dirty="0">
                <a:latin typeface="+mj-lt"/>
              </a:rPr>
            </a:br>
            <a:endParaRPr lang="en-US" sz="1000" b="1" u="sng" dirty="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en-US" sz="1400" b="1" u="sng" dirty="0">
                <a:latin typeface="+mj-lt"/>
              </a:rPr>
              <a:t>Efficiency</a:t>
            </a:r>
          </a:p>
          <a:p>
            <a:pPr lvl="1">
              <a:spcAft>
                <a:spcPts val="0"/>
              </a:spcAft>
            </a:pPr>
            <a:r>
              <a:rPr lang="en-US" sz="1200" dirty="0">
                <a:latin typeface="+mj-lt"/>
              </a:rPr>
              <a:t>Time consumed by the portable model divided by the time consumed by the no-portable and specific model</a:t>
            </a:r>
            <a:br>
              <a:rPr lang="en-US" sz="1400" dirty="0">
                <a:latin typeface="+mj-lt"/>
              </a:rPr>
            </a:br>
            <a:br>
              <a:rPr lang="en-US" sz="1400" dirty="0">
                <a:latin typeface="+mj-lt"/>
              </a:rPr>
            </a:br>
            <a:br>
              <a:rPr lang="en-US" sz="1400" dirty="0">
                <a:latin typeface="+mj-lt"/>
              </a:rPr>
            </a:br>
            <a:endParaRPr lang="en-US" sz="1400" b="1" u="sng" dirty="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en-US" sz="1400" b="1" u="sng" dirty="0">
                <a:latin typeface="+mj-lt"/>
              </a:rPr>
              <a:t>Architectures tested</a:t>
            </a:r>
            <a:endParaRPr lang="en-US" sz="1400" dirty="0">
              <a:latin typeface="+mj-lt"/>
            </a:endParaRPr>
          </a:p>
          <a:p>
            <a:pPr lvl="1">
              <a:spcAft>
                <a:spcPts val="0"/>
              </a:spcAft>
            </a:pPr>
            <a:r>
              <a:rPr lang="en-US" sz="1200" dirty="0">
                <a:latin typeface="+mj-lt"/>
              </a:rPr>
              <a:t>2 CPUs architectures</a:t>
            </a:r>
          </a:p>
          <a:p>
            <a:pPr lvl="2">
              <a:spcAft>
                <a:spcPts val="0"/>
              </a:spcAft>
            </a:pPr>
            <a:r>
              <a:rPr lang="en-US" sz="1200" dirty="0">
                <a:latin typeface="+mj-lt"/>
              </a:rPr>
              <a:t>ARM Ampere </a:t>
            </a:r>
            <a:r>
              <a:rPr lang="en-US" sz="1200" dirty="0" err="1">
                <a:latin typeface="+mj-lt"/>
              </a:rPr>
              <a:t>Altra</a:t>
            </a:r>
            <a:r>
              <a:rPr lang="en-US" sz="1200" dirty="0">
                <a:latin typeface="+mj-lt"/>
              </a:rPr>
              <a:t> Ampere 80 core, 1 NUMA</a:t>
            </a:r>
          </a:p>
          <a:p>
            <a:pPr lvl="2">
              <a:spcAft>
                <a:spcPts val="0"/>
              </a:spcAft>
            </a:pPr>
            <a:r>
              <a:rPr lang="en-US" sz="1200" dirty="0">
                <a:latin typeface="+mj-lt"/>
              </a:rPr>
              <a:t>AMD </a:t>
            </a:r>
            <a:r>
              <a:rPr lang="en-US" sz="1200" dirty="0" err="1">
                <a:latin typeface="+mj-lt"/>
              </a:rPr>
              <a:t>Epyc</a:t>
            </a:r>
            <a:r>
              <a:rPr lang="en-US" sz="1200" dirty="0">
                <a:latin typeface="+mj-lt"/>
              </a:rPr>
              <a:t> 7A53 x 64-core, 4-NUMA</a:t>
            </a:r>
          </a:p>
          <a:p>
            <a:pPr lvl="1">
              <a:spcAft>
                <a:spcPts val="0"/>
              </a:spcAft>
            </a:pPr>
            <a:r>
              <a:rPr lang="en-US" sz="1200" dirty="0">
                <a:latin typeface="+mj-lt"/>
              </a:rPr>
              <a:t>2 GPUs</a:t>
            </a:r>
          </a:p>
          <a:p>
            <a:pPr lvl="2">
              <a:spcAft>
                <a:spcPts val="0"/>
              </a:spcAft>
            </a:pPr>
            <a:r>
              <a:rPr lang="en-US" sz="1200" dirty="0">
                <a:latin typeface="+mj-lt"/>
              </a:rPr>
              <a:t>NVIDIA A100</a:t>
            </a:r>
          </a:p>
          <a:p>
            <a:pPr lvl="2">
              <a:spcAft>
                <a:spcPts val="0"/>
              </a:spcAft>
            </a:pPr>
            <a:r>
              <a:rPr lang="en-US" sz="1200" dirty="0">
                <a:latin typeface="+mj-lt"/>
              </a:rPr>
              <a:t>AMD MI250X</a:t>
            </a:r>
          </a:p>
          <a:p>
            <a:pPr lvl="1">
              <a:spcAft>
                <a:spcPts val="0"/>
              </a:spcAft>
            </a:pPr>
            <a:endParaRPr lang="en-US" sz="1400" dirty="0">
              <a:latin typeface="+mj-lt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1AEE4-2C82-FD69-9655-22BDE8AC8466}"/>
              </a:ext>
            </a:extLst>
          </p:cNvPr>
          <p:cNvSpPr txBox="1"/>
          <p:nvPr/>
        </p:nvSpPr>
        <p:spPr>
          <a:xfrm>
            <a:off x="1531077" y="6447149"/>
            <a:ext cx="10499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[1] A. </a:t>
            </a:r>
            <a:r>
              <a:rPr lang="en-US" sz="1000" dirty="0" err="1"/>
              <a:t>Marowka</a:t>
            </a:r>
            <a:r>
              <a:rPr lang="en-US" sz="1000" dirty="0"/>
              <a:t>, “On the performance portability of </a:t>
            </a:r>
            <a:r>
              <a:rPr lang="en-US" sz="1000" dirty="0" err="1"/>
              <a:t>openacc</a:t>
            </a:r>
            <a:r>
              <a:rPr lang="en-US" sz="1000" dirty="0"/>
              <a:t>, </a:t>
            </a:r>
            <a:r>
              <a:rPr lang="en-US" sz="1000" dirty="0" err="1"/>
              <a:t>openmp</a:t>
            </a:r>
            <a:r>
              <a:rPr lang="en-US" sz="1000" dirty="0"/>
              <a:t>, </a:t>
            </a:r>
            <a:r>
              <a:rPr lang="en-US" sz="1000" dirty="0" err="1"/>
              <a:t>kokkos</a:t>
            </a:r>
            <a:r>
              <a:rPr lang="en-US" sz="1000" dirty="0"/>
              <a:t> and RAJA,” in HPC Asia 2022: International Conference on High Performance Computing in Asia-Pacific    </a:t>
            </a:r>
          </a:p>
          <a:p>
            <a:pPr algn="just"/>
            <a:r>
              <a:rPr lang="en-US" sz="1000" dirty="0"/>
              <a:t>     Region, Virtual Event, Japan, January 12 - 14, 2022. ACM, 2022, pp. 103–114. [Online]. Available: https://doi.org/10.1145/3492805.3492806 </a:t>
            </a:r>
          </a:p>
        </p:txBody>
      </p:sp>
    </p:spTree>
    <p:extLst>
      <p:ext uri="{BB962C8B-B14F-4D97-AF65-F5344CB8AC3E}">
        <p14:creationId xmlns:p14="http://schemas.microsoft.com/office/powerpoint/2010/main" val="79279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5" y="1388962"/>
            <a:ext cx="11080395" cy="978729"/>
          </a:xfrm>
        </p:spPr>
        <p:txBody>
          <a:bodyPr/>
          <a:lstStyle/>
          <a:p>
            <a:r>
              <a:rPr lang="en-US" b="1" dirty="0"/>
              <a:t>Thanks!</a:t>
            </a:r>
            <a:br>
              <a:rPr lang="en-US" b="1" dirty="0"/>
            </a:br>
            <a:r>
              <a:rPr lang="en-US" b="1" dirty="0"/>
              <a:t>Questions??</a:t>
            </a:r>
          </a:p>
        </p:txBody>
      </p:sp>
      <p:pic>
        <p:nvPicPr>
          <p:cNvPr id="3" name="Picture 2" descr="A picture containing text, businesscard, envelop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0D6F2C4-332D-4C04-BEE6-D6EC0141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561" y="4828008"/>
            <a:ext cx="383792" cy="383792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0680B74-DCD2-4C40-871F-794CE893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21" y="4828008"/>
            <a:ext cx="383792" cy="38379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594126D-E971-401F-A75A-332403A6F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952" y="4828008"/>
            <a:ext cx="383792" cy="383792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4F0F4EA9-1BA6-4617-B6B2-CA8366861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480" y="4828008"/>
            <a:ext cx="383793" cy="38379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FF16BD4F-2689-4B24-A6A6-A6D152A54D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672" y="4828007"/>
            <a:ext cx="383793" cy="38379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51A41ED-CB15-4601-8BA7-0368CF5055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2312" y="4828007"/>
            <a:ext cx="383793" cy="38379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F7107A1-B077-4E44-8207-3AFAE41638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076" y="5352625"/>
            <a:ext cx="1249256" cy="56923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CD65870-1CD5-482B-9B32-242ECE90EB6B}"/>
              </a:ext>
            </a:extLst>
          </p:cNvPr>
          <p:cNvSpPr txBox="1">
            <a:spLocks/>
          </p:cNvSpPr>
          <p:nvPr/>
        </p:nvSpPr>
        <p:spPr bwMode="auto">
          <a:xfrm>
            <a:off x="447480" y="3429000"/>
            <a:ext cx="5196575" cy="228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000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/>
              <a:t>Pedro Valero-Lara </a:t>
            </a:r>
            <a:r>
              <a:rPr lang="en-US" dirty="0"/>
              <a:t>and William Godoy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Computer Scientist at Computer Science and Mathematics Division, Programming Systems Group </a:t>
            </a:r>
          </a:p>
          <a:p>
            <a:pPr>
              <a:spcBef>
                <a:spcPts val="600"/>
              </a:spcBef>
            </a:pPr>
            <a:r>
              <a:rPr lang="en-US" sz="1200" b="1" dirty="0"/>
              <a:t>valerolarap@ornl.gov</a:t>
            </a:r>
          </a:p>
        </p:txBody>
      </p:sp>
    </p:spTree>
    <p:extLst>
      <p:ext uri="{BB962C8B-B14F-4D97-AF65-F5344CB8AC3E}">
        <p14:creationId xmlns:p14="http://schemas.microsoft.com/office/powerpoint/2010/main" val="2148350177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9" id="{6EB95C59-BDD5-5C40-971B-727A997B01D4}" vid="{7DE78278-7085-5245-A271-A8AB5B4057CD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8e4deb0-de08-4adb-aafc-d8ff0254417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ORNL-Presentation-16x9-Template</Template>
  <TotalTime>10761</TotalTime>
  <Words>946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Century Gothic</vt:lpstr>
      <vt:lpstr>ORNL</vt:lpstr>
      <vt:lpstr>Performance in Julia (Matrix-Matrix Multiplication)  </vt:lpstr>
      <vt:lpstr>Motivation</vt:lpstr>
      <vt:lpstr>Which programming language/model is each one?</vt:lpstr>
      <vt:lpstr>Performance Numbers on 1x AMD CPU EPYC 7A53 64-Core (Frontier)</vt:lpstr>
      <vt:lpstr>Performance Numbers on 1x AMD GPU MI250x (Frontier)</vt:lpstr>
      <vt:lpstr>Performance Portability (Julia vs Python+Numba vs Kokkos)</vt:lpstr>
      <vt:lpstr>Thanks! Questions??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Valero Lara, Pedro</dc:creator>
  <cp:keywords/>
  <dc:description/>
  <cp:lastModifiedBy>Valero Lara, Pedro</cp:lastModifiedBy>
  <cp:revision>104</cp:revision>
  <dcterms:created xsi:type="dcterms:W3CDTF">2021-08-02T16:11:08Z</dcterms:created>
  <dcterms:modified xsi:type="dcterms:W3CDTF">2022-11-14T14:48:31Z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