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Mono" pitchFamily="49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IW+pKsHctHpao/5f2gHYcoa2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2"/>
    <p:restoredTop sz="73273"/>
  </p:normalViewPr>
  <p:slideViewPr>
    <p:cSldViewPr snapToGrid="0">
      <p:cViewPr varScale="1">
        <p:scale>
          <a:sx n="120" d="100"/>
          <a:sy n="120" d="100"/>
        </p:scale>
        <p:origin x="3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SA"/>
              <a:t>Not as easy at it seams though: builds on well-designed language, and extensible compiler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 b="1">
                <a:solidFill>
                  <a:schemeClr val="dk1"/>
                </a:solidFill>
              </a:rPr>
              <a:t>GPU-centric</a:t>
            </a:r>
            <a:r>
              <a:rPr lang="en-SA">
                <a:solidFill>
                  <a:schemeClr val="dk1"/>
                </a:solidFill>
              </a:rPr>
              <a:t> programming model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</a:rPr>
              <a:t>SIMT execution model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</a:rPr>
              <a:t>Multiple GPU backends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</a:rPr>
              <a:t>Implementation using </a:t>
            </a:r>
            <a:r>
              <a:rPr lang="en-SA" b="1">
                <a:solidFill>
                  <a:schemeClr val="dk1"/>
                </a:solidFill>
              </a:rPr>
              <a:t>macros</a:t>
            </a:r>
            <a:r>
              <a:rPr lang="en-SA">
                <a:solidFill>
                  <a:schemeClr val="dk1"/>
                </a:solidFill>
              </a:rPr>
              <a:t> and </a:t>
            </a:r>
            <a:r>
              <a:rPr lang="en-SA" b="1">
                <a:solidFill>
                  <a:schemeClr val="dk1"/>
                </a:solidFill>
              </a:rPr>
              <a:t>method overlay tables</a:t>
            </a:r>
            <a:r>
              <a:rPr lang="en-SA">
                <a:solidFill>
                  <a:schemeClr val="dk1"/>
                </a:solidFill>
              </a:rPr>
              <a:t>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</a:rPr>
              <a:t>GPU backends: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SA">
                <a:solidFill>
                  <a:schemeClr val="dk1"/>
                </a:solidFill>
              </a:rPr>
              <a:t>CUDA, AMDGPU, oneAPI, Metal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SA">
                <a:solidFill>
                  <a:schemeClr val="dk1"/>
                </a:solidFill>
              </a:rPr>
              <a:t>172 - 188 LOC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</a:rPr>
              <a:t>CPU execution as a fallback and for debugging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overview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S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0806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698" y="4196601"/>
            <a:ext cx="1185734" cy="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115" y="3771533"/>
            <a:ext cx="1294110" cy="1294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7274" y="3890692"/>
            <a:ext cx="1055800" cy="10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dx.doi.org/10.1145/3276490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s://dx.doi.org/10.1109/TPDS.2018.287206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hyperlink" Target="https://docs.nvidia.com/cuda/cuda-c-programming-guide/index.html?highlight=matrix%20multip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311700" y="134330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A" sz="3200"/>
              <a:t>Unified GPU Programming in</a:t>
            </a:r>
            <a:r>
              <a:rPr lang="en-SA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SA" sz="3200"/>
              <a:t>Julia: Vendor Abstraction and High-Level Control with KernelAbstractions </a:t>
            </a:r>
            <a:endParaRPr sz="3200"/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418806" y="2305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sz="2400"/>
              <a:t>Julian Samaroo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sz="2400"/>
              <a:t>Rabab Alomairy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sz="1800"/>
              <a:t>with material by Valentin Churavy</a:t>
            </a:r>
            <a:br>
              <a:rPr lang="en-SA" sz="2400"/>
            </a:br>
            <a:endParaRPr sz="2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286986" y="259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CUDA.jl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163418" y="948873"/>
            <a:ext cx="6978787" cy="36933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CUDA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row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blockDim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blockDim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zero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eltype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163750" y="3128888"/>
            <a:ext cx="3793526" cy="189282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CuArray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CuArray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CUDA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zeros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threads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blocks 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@cuda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threads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threads blocks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blocks 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5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286986" y="259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AMDGPU.jl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163418" y="948873"/>
            <a:ext cx="6892290" cy="36933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AMDGPU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row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workgroupIdx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workgroupDim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workitemIdx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workgroupIdx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workgroupDim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workitemIdx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zero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eltype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187056" y="3139282"/>
            <a:ext cx="3793526" cy="189282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ROC</a:t>
            </a:r>
            <a:r>
              <a:rPr lang="en-SA" sz="12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ROC</a:t>
            </a:r>
            <a:r>
              <a:rPr lang="en-SA" sz="12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AMDGPU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zeros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threads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blocks 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@roc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groupsize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threads gridsize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blocks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6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88132" y="25967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oneAPI.jl and Metal.jl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74342" y="1018463"/>
            <a:ext cx="4324664" cy="370181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oneAPI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row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get_global_id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col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get_global_id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sum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zero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eltype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646341" y="1030819"/>
            <a:ext cx="4324664" cy="36894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Metal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row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thread_position_in_grid_2d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sum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zero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eltype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SA" sz="1200" b="0" i="0" u="none" strike="noStrike" cap="none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186724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GPUs from different vendors are similar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SA">
                <a:solidFill>
                  <a:schemeClr val="dk1"/>
                </a:solidFill>
              </a:rPr>
              <a:t>All of them are </a:t>
            </a:r>
            <a:r>
              <a:rPr lang="en-SA" b="1">
                <a:solidFill>
                  <a:schemeClr val="dk1"/>
                </a:solidFill>
              </a:rPr>
              <a:t>implicit vector</a:t>
            </a:r>
            <a:r>
              <a:rPr lang="en-SA">
                <a:solidFill>
                  <a:schemeClr val="dk1"/>
                </a:solidFill>
              </a:rPr>
              <a:t> architectures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SA">
                <a:solidFill>
                  <a:schemeClr val="dk1"/>
                </a:solidFill>
              </a:rPr>
              <a:t>All of them are focused around </a:t>
            </a:r>
            <a:r>
              <a:rPr lang="en-SA" b="1">
                <a:solidFill>
                  <a:schemeClr val="dk1"/>
                </a:solidFill>
              </a:rPr>
              <a:t>kernels</a:t>
            </a:r>
            <a:r>
              <a:rPr lang="en-SA">
                <a:solidFill>
                  <a:schemeClr val="dk1"/>
                </a:solidFill>
              </a:rPr>
              <a:t> </a:t>
            </a:r>
            <a:br>
              <a:rPr lang="en-SA">
                <a:solidFill>
                  <a:schemeClr val="dk1"/>
                </a:solidFill>
              </a:rPr>
            </a:br>
            <a:r>
              <a:rPr lang="en-SA">
                <a:solidFill>
                  <a:schemeClr val="dk1"/>
                </a:solidFill>
              </a:rPr>
              <a:t>=&gt; Programs that are launched on the host,</a:t>
            </a:r>
            <a:br>
              <a:rPr lang="en-SA">
                <a:solidFill>
                  <a:schemeClr val="dk1"/>
                </a:solidFill>
              </a:rPr>
            </a:br>
            <a:r>
              <a:rPr lang="en-SA">
                <a:solidFill>
                  <a:schemeClr val="dk1"/>
                </a:solidFill>
              </a:rPr>
              <a:t>     and execute asynchronously on the device</a:t>
            </a:r>
            <a:br>
              <a:rPr lang="en-S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KernelAbstractions.jl </a:t>
            </a:r>
            <a:r>
              <a:rPr lang="en-SA">
                <a:solidFill>
                  <a:schemeClr val="dk1"/>
                </a:solidFill>
              </a:rPr>
              <a:t>provides a shallow portability layer for GPUs from AMD, Intel, Apple and NVIDIA.</a:t>
            </a:r>
            <a:br>
              <a:rPr lang="en-SA">
                <a:solidFill>
                  <a:schemeClr val="dk1"/>
                </a:solidFill>
              </a:rPr>
            </a:br>
            <a:br>
              <a:rPr lang="en-S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8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913025" y="2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gets its Power from Extensible Compiler Design</a:t>
            </a:r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47750" y="832788"/>
            <a:ext cx="3990000" cy="3507000"/>
            <a:chOff x="190575" y="1151350"/>
            <a:chExt cx="3990000" cy="3507000"/>
          </a:xfrm>
        </p:grpSpPr>
        <p:sp>
          <p:nvSpPr>
            <p:cNvPr id="137" name="Google Shape;137;p9"/>
            <p:cNvSpPr txBox="1"/>
            <p:nvPr/>
          </p:nvSpPr>
          <p:spPr>
            <a:xfrm>
              <a:off x="190575" y="1151350"/>
              <a:ext cx="3990000" cy="17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SA" sz="3000" b="0" i="0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Language design</a:t>
              </a:r>
              <a:endParaRPr sz="3000" b="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9"/>
            <p:cNvSpPr txBox="1"/>
            <p:nvPr/>
          </p:nvSpPr>
          <p:spPr>
            <a:xfrm>
              <a:off x="190575" y="2904850"/>
              <a:ext cx="3990000" cy="17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SA" sz="3000" b="0" i="0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Efficient execution</a:t>
              </a:r>
              <a:endParaRPr sz="3000" b="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919925" y="2651150"/>
              <a:ext cx="531300" cy="726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500358" y="4388650"/>
            <a:ext cx="3517067" cy="572700"/>
            <a:chOff x="113233" y="4412725"/>
            <a:chExt cx="3517067" cy="572700"/>
          </a:xfrm>
        </p:grpSpPr>
        <p:sp>
          <p:nvSpPr>
            <p:cNvPr id="141" name="Google Shape;141;p9"/>
            <p:cNvSpPr txBox="1"/>
            <p:nvPr/>
          </p:nvSpPr>
          <p:spPr>
            <a:xfrm>
              <a:off x="387900" y="4412725"/>
              <a:ext cx="3242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Julia: Dynamism and Performance</a:t>
              </a:r>
              <a:b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Reconciled by Design </a:t>
              </a:r>
              <a:b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Bezanson J. et al</a:t>
              </a:r>
              <a:b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lang="en-SA" sz="1200" b="0" i="1" u="sng" strike="noStrike" cap="none">
                  <a:solidFill>
                    <a:srgbClr val="0097A7"/>
                  </a:solidFill>
                  <a:latin typeface="Roboto"/>
                  <a:ea typeface="Roboto"/>
                  <a:cs typeface="Roboto"/>
                  <a:sym typeface="Roboto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doi:10.1145/3276490</a:t>
              </a:r>
              <a:r>
                <a:rPr lang="en-SA" sz="1200" b="0" i="1" u="none" strike="noStrike" cap="non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200" b="0" i="1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2" name="Google Shape;142;p9"/>
            <p:cNvPicPr preferRelativeResize="0"/>
            <p:nvPr/>
          </p:nvPicPr>
          <p:blipFill rotWithShape="1">
            <a:blip r:embed="rId4">
              <a:alphaModFix amt="75000"/>
            </a:blip>
            <a:srcRect/>
            <a:stretch/>
          </p:blipFill>
          <p:spPr>
            <a:xfrm>
              <a:off x="113233" y="4538695"/>
              <a:ext cx="307616" cy="307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9"/>
          <p:cNvGrpSpPr/>
          <p:nvPr/>
        </p:nvGrpSpPr>
        <p:grpSpPr>
          <a:xfrm>
            <a:off x="5003550" y="602246"/>
            <a:ext cx="3422188" cy="3391178"/>
            <a:chOff x="5095400" y="1151346"/>
            <a:chExt cx="3422188" cy="3391178"/>
          </a:xfrm>
        </p:grpSpPr>
        <p:grpSp>
          <p:nvGrpSpPr>
            <p:cNvPr id="144" name="Google Shape;144;p9"/>
            <p:cNvGrpSpPr/>
            <p:nvPr/>
          </p:nvGrpSpPr>
          <p:grpSpPr>
            <a:xfrm>
              <a:off x="5095400" y="1151346"/>
              <a:ext cx="1306200" cy="3314979"/>
              <a:chOff x="5095400" y="723762"/>
              <a:chExt cx="1306200" cy="3314979"/>
            </a:xfrm>
          </p:grpSpPr>
          <p:pic>
            <p:nvPicPr>
              <p:cNvPr id="145" name="Google Shape;145;p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341695" y="723762"/>
                <a:ext cx="821126" cy="5551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6" name="Google Shape;146;p9"/>
              <p:cNvCxnSpPr>
                <a:endCxn id="147" idx="0"/>
              </p:cNvCxnSpPr>
              <p:nvPr/>
            </p:nvCxnSpPr>
            <p:spPr>
              <a:xfrm flipH="1">
                <a:off x="5748500" y="2826941"/>
                <a:ext cx="3600" cy="58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148" name="Google Shape;148;p9"/>
              <p:cNvGrpSpPr/>
              <p:nvPr/>
            </p:nvGrpSpPr>
            <p:grpSpPr>
              <a:xfrm>
                <a:off x="5095400" y="1516268"/>
                <a:ext cx="1306200" cy="1569600"/>
                <a:chOff x="3856000" y="1983819"/>
                <a:chExt cx="1306200" cy="1569600"/>
              </a:xfrm>
            </p:grpSpPr>
            <p:sp>
              <p:nvSpPr>
                <p:cNvPr id="149" name="Google Shape;149;p9"/>
                <p:cNvSpPr/>
                <p:nvPr/>
              </p:nvSpPr>
              <p:spPr>
                <a:xfrm rot="10800000" flipH="1">
                  <a:off x="3856000" y="1983819"/>
                  <a:ext cx="1306200" cy="1569600"/>
                </a:xfrm>
                <a:prstGeom prst="round1Rect">
                  <a:avLst>
                    <a:gd name="adj" fmla="val 16667"/>
                  </a:avLst>
                </a:prstGeom>
                <a:solidFill>
                  <a:srgbClr val="FFE5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0" name="Google Shape;150;p9"/>
                <p:cNvCxnSpPr>
                  <a:stCxn id="151" idx="2"/>
                </p:cNvCxnSpPr>
                <p:nvPr/>
              </p:nvCxnSpPr>
              <p:spPr>
                <a:xfrm>
                  <a:off x="4572001" y="2530865"/>
                  <a:ext cx="0" cy="2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grpSp>
              <p:nvGrpSpPr>
                <p:cNvPr id="152" name="Google Shape;152;p9"/>
                <p:cNvGrpSpPr/>
                <p:nvPr/>
              </p:nvGrpSpPr>
              <p:grpSpPr>
                <a:xfrm>
                  <a:off x="4030625" y="2106950"/>
                  <a:ext cx="883979" cy="453924"/>
                  <a:chOff x="4030625" y="2106950"/>
                  <a:chExt cx="883979" cy="453924"/>
                </a:xfrm>
              </p:grpSpPr>
              <p:sp>
                <p:nvSpPr>
                  <p:cNvPr id="151" name="Google Shape;151;p9"/>
                  <p:cNvSpPr/>
                  <p:nvPr/>
                </p:nvSpPr>
                <p:spPr>
                  <a:xfrm>
                    <a:off x="4229398" y="2106950"/>
                    <a:ext cx="685206" cy="453924"/>
                  </a:xfrm>
                  <a:prstGeom prst="flowChartDocument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SA" sz="1400" b="0" i="0" u="none" strike="noStrike" cap="none">
                        <a:solidFill>
                          <a:srgbClr val="21212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AST</a:t>
                    </a:r>
                    <a:endParaRPr sz="1400" b="0" i="0" u="none" strike="noStrike" cap="none">
                      <a:solidFill>
                        <a:srgbClr val="21212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" name="Google Shape;153;p9"/>
                  <p:cNvSpPr/>
                  <p:nvPr/>
                </p:nvSpPr>
                <p:spPr>
                  <a:xfrm>
                    <a:off x="4030625" y="2224263"/>
                    <a:ext cx="195600" cy="219300"/>
                  </a:xfrm>
                  <a:prstGeom prst="curvedRightArrow">
                    <a:avLst>
                      <a:gd name="adj1" fmla="val 25000"/>
                      <a:gd name="adj2" fmla="val 50000"/>
                      <a:gd name="adj3" fmla="val 25000"/>
                    </a:avLst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4" name="Google Shape;154;p9"/>
                <p:cNvGrpSpPr/>
                <p:nvPr/>
              </p:nvGrpSpPr>
              <p:grpSpPr>
                <a:xfrm>
                  <a:off x="3962675" y="2749463"/>
                  <a:ext cx="1016713" cy="548964"/>
                  <a:chOff x="3962675" y="2749463"/>
                  <a:chExt cx="1016713" cy="548964"/>
                </a:xfrm>
              </p:grpSpPr>
              <p:sp>
                <p:nvSpPr>
                  <p:cNvPr id="155" name="Google Shape;155;p9"/>
                  <p:cNvSpPr/>
                  <p:nvPr/>
                </p:nvSpPr>
                <p:spPr>
                  <a:xfrm>
                    <a:off x="4158264" y="2749463"/>
                    <a:ext cx="821124" cy="548964"/>
                  </a:xfrm>
                  <a:prstGeom prst="flowChartMultidocument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SA" sz="1400" b="0" i="0" u="none" strike="noStrike" cap="none">
                        <a:solidFill>
                          <a:srgbClr val="21212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IR</a:t>
                    </a:r>
                    <a:endParaRPr sz="1400" b="0" i="0" u="none" strike="noStrike" cap="none">
                      <a:solidFill>
                        <a:srgbClr val="21212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6" name="Google Shape;156;p9"/>
                  <p:cNvSpPr/>
                  <p:nvPr/>
                </p:nvSpPr>
                <p:spPr>
                  <a:xfrm>
                    <a:off x="3962675" y="2949215"/>
                    <a:ext cx="195600" cy="219300"/>
                  </a:xfrm>
                  <a:prstGeom prst="curvedRightArrow">
                    <a:avLst>
                      <a:gd name="adj1" fmla="val 25000"/>
                      <a:gd name="adj2" fmla="val 50000"/>
                      <a:gd name="adj3" fmla="val 25000"/>
                    </a:avLst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57" name="Google Shape;157;p9"/>
              <p:cNvCxnSpPr/>
              <p:nvPr/>
            </p:nvCxnSpPr>
            <p:spPr>
              <a:xfrm>
                <a:off x="5749732" y="1202676"/>
                <a:ext cx="0" cy="30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47" name="Google Shape;147;p9"/>
              <p:cNvPicPr preferRelativeResize="0"/>
              <p:nvPr/>
            </p:nvPicPr>
            <p:blipFill rotWithShape="1">
              <a:blip r:embed="rId6">
                <a:alphaModFix/>
              </a:blip>
              <a:srcRect l="7657" t="8773" r="6877" b="8225"/>
              <a:stretch/>
            </p:blipFill>
            <p:spPr>
              <a:xfrm>
                <a:off x="5423775" y="3408041"/>
                <a:ext cx="649450" cy="630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8" name="Google Shape;158;p9"/>
            <p:cNvGrpSpPr/>
            <p:nvPr/>
          </p:nvGrpSpPr>
          <p:grpSpPr>
            <a:xfrm>
              <a:off x="5955900" y="1151346"/>
              <a:ext cx="2561688" cy="3391178"/>
              <a:chOff x="5955900" y="723762"/>
              <a:chExt cx="2561688" cy="3391178"/>
            </a:xfrm>
          </p:grpSpPr>
          <p:cxnSp>
            <p:nvCxnSpPr>
              <p:cNvPr id="159" name="Google Shape;159;p9"/>
              <p:cNvCxnSpPr/>
              <p:nvPr/>
            </p:nvCxnSpPr>
            <p:spPr>
              <a:xfrm>
                <a:off x="5955900" y="2756250"/>
                <a:ext cx="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0" name="Google Shape;160;p9"/>
              <p:cNvSpPr txBox="1"/>
              <p:nvPr/>
            </p:nvSpPr>
            <p:spPr>
              <a:xfrm>
                <a:off x="6787788" y="772711"/>
                <a:ext cx="17298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61" name="Google Shape;161;p9"/>
              <p:cNvCxnSpPr/>
              <p:nvPr/>
            </p:nvCxnSpPr>
            <p:spPr>
              <a:xfrm>
                <a:off x="5960862" y="1278825"/>
                <a:ext cx="0" cy="23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2" name="Google Shape;162;p9"/>
              <p:cNvCxnSpPr>
                <a:stCxn id="160" idx="2"/>
              </p:cNvCxnSpPr>
              <p:nvPr/>
            </p:nvCxnSpPr>
            <p:spPr>
              <a:xfrm rot="5400000">
                <a:off x="6702738" y="335761"/>
                <a:ext cx="208200" cy="1691700"/>
              </a:xfrm>
              <a:prstGeom prst="bentConnector2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63" name="Google Shape;163;p9"/>
              <p:cNvGrpSpPr/>
              <p:nvPr/>
            </p:nvGrpSpPr>
            <p:grpSpPr>
              <a:xfrm>
                <a:off x="6968100" y="1890628"/>
                <a:ext cx="1369200" cy="418800"/>
                <a:chOff x="6930850" y="2668400"/>
                <a:chExt cx="1369200" cy="531000"/>
              </a:xfrm>
            </p:grpSpPr>
            <p:sp>
              <p:nvSpPr>
                <p:cNvPr id="164" name="Google Shape;164;p9"/>
                <p:cNvSpPr/>
                <p:nvPr/>
              </p:nvSpPr>
              <p:spPr>
                <a:xfrm rot="10800000" flipH="1">
                  <a:off x="6962338" y="2668400"/>
                  <a:ext cx="1306200" cy="531000"/>
                </a:xfrm>
                <a:prstGeom prst="round1Rect">
                  <a:avLst>
                    <a:gd name="adj" fmla="val 16667"/>
                  </a:avLst>
                </a:prstGeom>
                <a:solidFill>
                  <a:srgbClr val="B6D7A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9"/>
                <p:cNvSpPr txBox="1"/>
                <p:nvPr/>
              </p:nvSpPr>
              <p:spPr>
                <a:xfrm>
                  <a:off x="6930850" y="2749250"/>
                  <a:ext cx="13692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SA" sz="1400" b="0" i="0" u="none" strike="noStrike" cap="none">
                      <a:solidFill>
                        <a:srgbClr val="21212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xPU back end</a:t>
                  </a:r>
                  <a:endParaRPr sz="1400" b="0" i="0" u="none" strike="noStrike" cap="none">
                    <a:solidFill>
                      <a:srgbClr val="21212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6" name="Google Shape;166;p9"/>
              <p:cNvCxnSpPr>
                <a:stCxn id="164" idx="2"/>
              </p:cNvCxnSpPr>
              <p:nvPr/>
            </p:nvCxnSpPr>
            <p:spPr>
              <a:xfrm rot="10800000">
                <a:off x="7652688" y="1292728"/>
                <a:ext cx="0" cy="59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9"/>
              <p:cNvCxnSpPr>
                <a:stCxn id="164" idx="1"/>
              </p:cNvCxnSpPr>
              <p:nvPr/>
            </p:nvCxnSpPr>
            <p:spPr>
              <a:xfrm rot="10800000">
                <a:off x="6402588" y="2100028"/>
                <a:ext cx="597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9"/>
              <p:cNvCxnSpPr>
                <a:stCxn id="164" idx="0"/>
              </p:cNvCxnSpPr>
              <p:nvPr/>
            </p:nvCxnSpPr>
            <p:spPr>
              <a:xfrm>
                <a:off x="7652688" y="2309428"/>
                <a:ext cx="0" cy="35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9"/>
              <p:cNvCxnSpPr>
                <a:stCxn id="170" idx="2"/>
                <a:endCxn id="171" idx="0"/>
              </p:cNvCxnSpPr>
              <p:nvPr/>
            </p:nvCxnSpPr>
            <p:spPr>
              <a:xfrm>
                <a:off x="7652676" y="3291800"/>
                <a:ext cx="3000" cy="19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2" name="Google Shape;172;p9"/>
              <p:cNvCxnSpPr>
                <a:endCxn id="170" idx="1"/>
              </p:cNvCxnSpPr>
              <p:nvPr/>
            </p:nvCxnSpPr>
            <p:spPr>
              <a:xfrm>
                <a:off x="5956013" y="2881238"/>
                <a:ext cx="128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pic>
            <p:nvPicPr>
              <p:cNvPr id="171" name="Google Shape;171;p9"/>
              <p:cNvPicPr preferRelativeResize="0"/>
              <p:nvPr/>
            </p:nvPicPr>
            <p:blipFill rotWithShape="1">
              <a:blip r:embed="rId7">
                <a:alphaModFix/>
              </a:blip>
              <a:srcRect t="15850" b="15918"/>
              <a:stretch/>
            </p:blipFill>
            <p:spPr>
              <a:xfrm>
                <a:off x="7193456" y="3484240"/>
                <a:ext cx="924334" cy="630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242113" y="2470675"/>
                <a:ext cx="821125" cy="821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3" name="Google Shape;173;p9"/>
              <p:cNvGrpSpPr/>
              <p:nvPr/>
            </p:nvGrpSpPr>
            <p:grpSpPr>
              <a:xfrm>
                <a:off x="6691747" y="723762"/>
                <a:ext cx="1642285" cy="555112"/>
                <a:chOff x="6691747" y="723762"/>
                <a:chExt cx="1642285" cy="555112"/>
              </a:xfrm>
            </p:grpSpPr>
            <p:pic>
              <p:nvPicPr>
                <p:cNvPr id="174" name="Google Shape;174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691747" y="723762"/>
                  <a:ext cx="821126" cy="5551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9"/>
                <p:cNvSpPr/>
                <p:nvPr/>
              </p:nvSpPr>
              <p:spPr>
                <a:xfrm>
                  <a:off x="7515629" y="946502"/>
                  <a:ext cx="269700" cy="269700"/>
                </a:xfrm>
                <a:prstGeom prst="mathPlus">
                  <a:avLst>
                    <a:gd name="adj1" fmla="val 23520"/>
                  </a:avLst>
                </a:prstGeom>
                <a:solidFill>
                  <a:srgbClr val="EEEEEE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76" name="Google Shape;176;p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t="15850" b="15918"/>
                <a:stretch/>
              </p:blipFill>
              <p:spPr>
                <a:xfrm>
                  <a:off x="7785332" y="894158"/>
                  <a:ext cx="548700" cy="3743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77" name="Google Shape;177;p9"/>
          <p:cNvGrpSpPr/>
          <p:nvPr/>
        </p:nvGrpSpPr>
        <p:grpSpPr>
          <a:xfrm>
            <a:off x="4884133" y="4388650"/>
            <a:ext cx="3923267" cy="572700"/>
            <a:chOff x="113233" y="4496900"/>
            <a:chExt cx="3923267" cy="572700"/>
          </a:xfrm>
        </p:grpSpPr>
        <p:sp>
          <p:nvSpPr>
            <p:cNvPr id="178" name="Google Shape;178;p9"/>
            <p:cNvSpPr txBox="1"/>
            <p:nvPr/>
          </p:nvSpPr>
          <p:spPr>
            <a:xfrm>
              <a:off x="387900" y="4496900"/>
              <a:ext cx="364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Effective Extensible Programming: Unleashing Julia on GPUs</a:t>
              </a:r>
              <a:endParaRPr sz="12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Besard T. et al</a:t>
              </a:r>
              <a:b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SA" sz="1200" b="0" i="1" u="sng" strike="noStrike" cap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doi:10.1109/TPDS.2018.2872064</a:t>
              </a: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2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9"/>
            <p:cNvPicPr preferRelativeResize="0"/>
            <p:nvPr/>
          </p:nvPicPr>
          <p:blipFill rotWithShape="1">
            <a:blip r:embed="rId4">
              <a:alphaModFix amt="75000"/>
            </a:blip>
            <a:srcRect/>
            <a:stretch/>
          </p:blipFill>
          <p:spPr>
            <a:xfrm>
              <a:off x="113233" y="4538695"/>
              <a:ext cx="307616" cy="307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9"/>
          <p:cNvSpPr txBox="1"/>
          <p:nvPr/>
        </p:nvSpPr>
        <p:spPr>
          <a:xfrm>
            <a:off x="5378600" y="39884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A" sz="14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CPU</a:t>
            </a:r>
            <a:endParaRPr sz="14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7366625" y="39884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A" sz="14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7703025" y="1069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A" sz="14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75" y="29550"/>
            <a:ext cx="84716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2422075" y="689425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SA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72" y="112376"/>
            <a:ext cx="2596326" cy="16302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72" y="778225"/>
            <a:ext cx="2639574" cy="185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72" y="1633900"/>
            <a:ext cx="3525125" cy="19450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72" y="2814025"/>
            <a:ext cx="2867450" cy="20624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204" name="Google Shape;204;p11"/>
          <p:cNvSpPr/>
          <p:nvPr/>
        </p:nvSpPr>
        <p:spPr>
          <a:xfrm>
            <a:off x="3519805" y="2328004"/>
            <a:ext cx="359670" cy="304021"/>
          </a:xfrm>
          <a:prstGeom prst="notchedRightArrow">
            <a:avLst>
              <a:gd name="adj1" fmla="val 29258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3930868" y="925145"/>
            <a:ext cx="5213131" cy="329316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KernelAbstractions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300"/>
            </a:pP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@kernel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 i="0" u="none" strike="noStrike" cap="none" dirty="0" err="1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MatrixMultiplication_kernel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NTuple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zero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eltype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col]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1" descr="Julia (programming language) - Wikip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186724" y="1217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dirty="0"/>
              <a:t>KernelAbstractions.jl</a:t>
            </a:r>
            <a:endParaRPr dirty="0"/>
          </a:p>
        </p:txBody>
      </p:sp>
      <p:sp>
        <p:nvSpPr>
          <p:cNvPr id="212" name="Google Shape;212;p12"/>
          <p:cNvSpPr txBox="1"/>
          <p:nvPr/>
        </p:nvSpPr>
        <p:spPr>
          <a:xfrm>
            <a:off x="101631" y="906881"/>
            <a:ext cx="5767824" cy="33393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KernelAbstractions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300"/>
            </a:pP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@kernel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 i="0" u="none" strike="noStrike" cap="none" dirty="0" err="1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MatrixMultiplication_kernel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NTuple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zero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eltype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col]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3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3605048" y="3164792"/>
            <a:ext cx="5447260" cy="17542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200"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rand!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allocate(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Type,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200"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rand!</a:t>
            </a:r>
            <a:r>
              <a:rPr lang="en-US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(allocate(</a:t>
            </a:r>
            <a:r>
              <a:rPr lang="en-US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lang="en-US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Type,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US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US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KernelAbstractions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zeros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Type,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workgroupsize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200"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kernel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 err="1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MatrixMultiplication_kernel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workgroupsize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kernel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ndrange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(C)))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KernelAbstractions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1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synchronize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12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lang="en-SA" sz="120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2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dirty="0"/>
              <a:t>Performance — Microbenchmark (Naive GEMM)</a:t>
            </a:r>
            <a:endParaRPr dirty="0"/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438395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7504" y="1170125"/>
            <a:ext cx="4302843" cy="355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 descr="Julia (programming language)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186724" y="1217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Kernel language — </a:t>
            </a:r>
            <a:r>
              <a:rPr lang="en-SA">
                <a:latin typeface="Roboto Mono"/>
                <a:ea typeface="Roboto Mono"/>
                <a:cs typeface="Roboto Mono"/>
                <a:sym typeface="Roboto Mono"/>
              </a:rPr>
              <a:t>@kernel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SA">
                <a:solidFill>
                  <a:schemeClr val="dk1"/>
                </a:solidFill>
              </a:rPr>
              <a:t>KernelAbstractions defines a language valid within </a:t>
            </a: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@kernel</a:t>
            </a:r>
            <a:r>
              <a:rPr lang="en-SA">
                <a:solidFill>
                  <a:schemeClr val="dk1"/>
                </a:solidFill>
              </a:rPr>
              <a:t> definitions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@Const</a:t>
            </a:r>
            <a:r>
              <a:rPr lang="en-SA">
                <a:solidFill>
                  <a:schemeClr val="dk1"/>
                </a:solidFill>
              </a:rPr>
              <a:t>: Declares an argument to not be aliased or written to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</a:t>
            </a:r>
            <a:r>
              <a:rPr lang="en-SA">
                <a:solidFill>
                  <a:schemeClr val="dk1"/>
                </a:solidFill>
              </a:rPr>
              <a:t>: Which kernel element are we operating upon?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@localmem</a:t>
            </a:r>
            <a:r>
              <a:rPr lang="en-SA">
                <a:solidFill>
                  <a:schemeClr val="dk1"/>
                </a:solidFill>
              </a:rPr>
              <a:t>: Allocate local (shared) memory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@synchronize</a:t>
            </a:r>
            <a:r>
              <a:rPr lang="en-SA">
                <a:solidFill>
                  <a:schemeClr val="dk1"/>
                </a:solidFill>
              </a:rPr>
              <a:t>: Synchronize warps/wavefronts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@uniform</a:t>
            </a:r>
            <a:r>
              <a:rPr lang="en-SA">
                <a:solidFill>
                  <a:schemeClr val="dk1"/>
                </a:solidFill>
              </a:rPr>
              <a:t>: Declares a variable to be unchanging across lanes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@private</a:t>
            </a:r>
            <a:r>
              <a:rPr lang="en-SA">
                <a:solidFill>
                  <a:schemeClr val="dk1"/>
                </a:solidFill>
              </a:rPr>
              <a:t>: Allocate private memory for a lane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@print</a:t>
            </a:r>
            <a:r>
              <a:rPr lang="en-SA">
                <a:solidFill>
                  <a:schemeClr val="dk1"/>
                </a:solidFill>
              </a:rPr>
              <a:t>: Unified printing of device-side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29" name="Google Shape;229;p13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186724" y="1947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Kernel language: Indexing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Indexing Method: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@index(Global, Kind)</a:t>
            </a:r>
            <a:r>
              <a:rPr lang="en-SA">
                <a:solidFill>
                  <a:schemeClr val="dk1"/>
                </a:solidFill>
              </a:rPr>
              <a:t>: Global index for accessing input arguments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@index(Group,  Kind)</a:t>
            </a:r>
            <a:r>
              <a:rPr lang="en-SA">
                <a:solidFill>
                  <a:schemeClr val="dk1"/>
                </a:solidFill>
              </a:rPr>
              <a:t>: Which work-group does the lane belong to?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@index(Local,  Kind)</a:t>
            </a:r>
            <a:r>
              <a:rPr lang="en-SA">
                <a:solidFill>
                  <a:schemeClr val="dk1"/>
                </a:solidFill>
              </a:rPr>
              <a:t>: Which item inside a work-group is this lane?</a:t>
            </a:r>
            <a:br>
              <a:rPr lang="en-SA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Indexing Kind: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@index(Locale, Cartesian)</a:t>
            </a:r>
            <a:r>
              <a:rPr lang="en-SA">
                <a:solidFill>
                  <a:schemeClr val="dk1"/>
                </a:solidFill>
              </a:rPr>
              <a:t>:  Index as a </a:t>
            </a: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CartesianIndex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@index(Locale, NTuple)</a:t>
            </a:r>
            <a:r>
              <a:rPr lang="en-SA">
                <a:solidFill>
                  <a:schemeClr val="dk1"/>
                </a:solidFill>
              </a:rPr>
              <a:t>: Index as a tuple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@index(Locale, Linear)</a:t>
            </a:r>
            <a:r>
              <a:rPr lang="en-SA">
                <a:solidFill>
                  <a:schemeClr val="dk1"/>
                </a:solidFill>
              </a:rPr>
              <a:t>: Index as a scalar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36" name="Google Shape;236;p15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186724" y="2142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Outline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186724" y="96446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How to program a GPU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 Vector Addition Example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SA" sz="1600" dirty="0">
                <a:solidFill>
                  <a:schemeClr val="dk1"/>
                </a:solidFill>
              </a:rPr>
              <a:t>Matrix Multiplication Example (CUDA C++ )</a:t>
            </a:r>
            <a:endParaRPr sz="1600"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SA" sz="1600" dirty="0">
                <a:solidFill>
                  <a:schemeClr val="dk1"/>
                </a:solidFill>
              </a:rPr>
              <a:t>Matrix Multiplication Example (CUDA.jl, AMDGPU.jl, oneAPI.jl and Metal.jl)</a:t>
            </a:r>
            <a:endParaRPr sz="1600"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SA" sz="1600" dirty="0">
                <a:solidFill>
                  <a:schemeClr val="dk1"/>
                </a:solidFill>
              </a:rPr>
              <a:t>Matrix Multiplication Example (KernelAbstractions.jl)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solidFill>
                  <a:schemeClr val="dk1"/>
                </a:solidFill>
              </a:rPr>
              <a:t>      =&gt; Goal: Performance portability — Single program mapped onto hardware with similar performance to native execution</a:t>
            </a:r>
            <a:endParaRPr sz="1600" dirty="0"/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SA" sz="1600" dirty="0">
                <a:solidFill>
                  <a:schemeClr val="dk1"/>
                </a:solidFill>
              </a:rPr>
              <a:t>Performance — Microbenchmark (Naive Matrix Multiplication (GEMM))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SA" sz="16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Memory copy with </a:t>
            </a:r>
            <a:r>
              <a:rPr lang="en-US" sz="1600" dirty="0" err="1">
                <a:solidFill>
                  <a:schemeClr val="dk1"/>
                </a:solidFill>
              </a:rPr>
              <a:t>KernelAbstractions</a:t>
            </a:r>
            <a:endParaRPr sz="1600" dirty="0">
              <a:solidFill>
                <a:schemeClr val="dk1"/>
              </a:solidFill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61" name="Google Shape;61;p2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186724" y="2525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dirty="0"/>
              <a:t>Memory copy with KernelAbstractions</a:t>
            </a:r>
            <a:endParaRPr dirty="0"/>
          </a:p>
        </p:txBody>
      </p:sp>
      <p:sp>
        <p:nvSpPr>
          <p:cNvPr id="242" name="Google Shape;242;p20"/>
          <p:cNvSpPr txBox="1"/>
          <p:nvPr/>
        </p:nvSpPr>
        <p:spPr>
          <a:xfrm>
            <a:off x="487134" y="1340963"/>
            <a:ext cx="7860800" cy="30931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@kernel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function </a:t>
            </a:r>
            <a:r>
              <a:rPr lang="en-SA" sz="130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lmem_copy_kernel!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@Const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(input))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I, J=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(Global, NTuple) </a:t>
            </a:r>
            <a:r>
              <a:rPr lang="en-SA" sz="1300" b="0" i="0" u="none" strike="noStrike" cap="none" dirty="0">
                <a:solidFill>
                  <a:srgbClr val="4EA72E"/>
                </a:solidFill>
                <a:latin typeface="Consolas"/>
                <a:ea typeface="Consolas"/>
                <a:cs typeface="Consolas"/>
                <a:sym typeface="Consolas"/>
              </a:rPr>
              <a:t># Global index of thread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i, j =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@index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(Local, NTuple) </a:t>
            </a:r>
            <a:r>
              <a:rPr lang="en-SA" sz="1300" b="0" i="0" u="none" strike="noStrike" cap="none" dirty="0">
                <a:solidFill>
                  <a:srgbClr val="4EA72E"/>
                </a:solidFill>
                <a:latin typeface="Consolas"/>
                <a:ea typeface="Consolas"/>
                <a:cs typeface="Consolas"/>
                <a:sym typeface="Consolas"/>
              </a:rPr>
              <a:t># Local index of thread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N =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@uniform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@groupsize()[1] </a:t>
            </a:r>
            <a:r>
              <a:rPr lang="en-SA" sz="1300" b="0" i="0" u="none" strike="noStrike" cap="none" dirty="0">
                <a:solidFill>
                  <a:srgbClr val="4EA72E"/>
                </a:solidFill>
                <a:latin typeface="Consolas"/>
                <a:ea typeface="Consolas"/>
                <a:cs typeface="Consolas"/>
                <a:sym typeface="Consolas"/>
              </a:rPr>
              <a:t># blockDim.x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 =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@uniform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@groupsize()[2] </a:t>
            </a:r>
            <a:r>
              <a:rPr lang="en-SA" sz="1300" b="0" i="0" u="none" strike="noStrike" cap="none" dirty="0">
                <a:solidFill>
                  <a:srgbClr val="4EA72E"/>
                </a:solidFill>
                <a:latin typeface="Consolas"/>
                <a:ea typeface="Consolas"/>
                <a:cs typeface="Consolas"/>
                <a:sym typeface="Consolas"/>
              </a:rPr>
              <a:t># blockDim.y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tile = 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@localmem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eltype(output) (N, M) </a:t>
            </a:r>
            <a:r>
              <a:rPr lang="en-SA" sz="1300" b="0" i="0" u="none" strike="noStrike" cap="none" dirty="0">
                <a:solidFill>
                  <a:srgbClr val="4EA72E"/>
                </a:solidFill>
                <a:latin typeface="Consolas"/>
                <a:ea typeface="Consolas"/>
                <a:cs typeface="Consolas"/>
                <a:sym typeface="Consolas"/>
              </a:rPr>
              <a:t># Allocate local (shared) memory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tile[i, j] = input[I, J]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@synchronize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SA" sz="130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@inbounds</a:t>
            </a: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output[I, J] = tile[i, j]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30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0" descr="Juli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54400" y="2532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Kernel instantiation</a:t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311700" y="2493400"/>
            <a:ext cx="84060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lmem_copy! = lmem_copy_kernel!(CUDADevice(), (</a:t>
            </a:r>
            <a:r>
              <a:rPr lang="en-SA" sz="17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SA" sz="17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7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lmem_copy!(output, input, ndrange=size(input))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KernelAbstractions.synchronize(CUDADevice())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38706" y="957362"/>
            <a:ext cx="7825800" cy="14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SA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Instantiate kernel for compute device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SA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Decide between static or dynamic </a:t>
            </a:r>
            <a:r>
              <a:rPr lang="en-SA" sz="18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workgroupsize</a:t>
            </a: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SA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Decide between static or dynamic </a:t>
            </a:r>
            <a:r>
              <a:rPr lang="en-SA" sz="18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ndrange</a:t>
            </a:r>
            <a:endParaRPr sz="18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-SA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kernel with arguments and dynamic parameters.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444512" y="3485675"/>
            <a:ext cx="5432651" cy="147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device        = CUDADevice()</a:t>
            </a:r>
            <a:endParaRPr sz="17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workgroupsize = (</a:t>
            </a:r>
            <a:r>
              <a:rPr lang="en-SA" sz="17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SA" sz="17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SA" sz="17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Static</a:t>
            </a:r>
            <a:endParaRPr sz="17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ndrange       = size(input)  </a:t>
            </a:r>
            <a:r>
              <a:rPr lang="en-SA" sz="17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Dynamic</a:t>
            </a:r>
            <a:endParaRPr sz="17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dependencies  = nothing</a:t>
            </a:r>
            <a:endParaRPr sz="17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2" name="Google Shape;252;p17"/>
          <p:cNvGrpSpPr/>
          <p:nvPr/>
        </p:nvGrpSpPr>
        <p:grpSpPr>
          <a:xfrm>
            <a:off x="4884133" y="4388650"/>
            <a:ext cx="3923267" cy="572700"/>
            <a:chOff x="113233" y="4496900"/>
            <a:chExt cx="3923267" cy="572700"/>
          </a:xfrm>
        </p:grpSpPr>
        <p:sp>
          <p:nvSpPr>
            <p:cNvPr id="253" name="Google Shape;253;p17"/>
            <p:cNvSpPr txBox="1"/>
            <p:nvPr/>
          </p:nvSpPr>
          <p:spPr>
            <a:xfrm>
              <a:off x="387900" y="4496900"/>
              <a:ext cx="364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KernelAbstractions.jl</a:t>
              </a:r>
              <a:endParaRPr sz="12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SA" sz="1200" b="0" i="0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Churavy V</a:t>
              </a: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., et. al.</a:t>
              </a:r>
              <a:b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SA" sz="1200" b="0" i="1" u="sng" strike="noStrike" cap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10.5281/zenodo.12584010 </a:t>
              </a:r>
              <a:r>
                <a:rPr lang="en-SA" sz="1200" b="0" i="1" u="none" strike="noStrike" cap="non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2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17"/>
            <p:cNvPicPr preferRelativeResize="0"/>
            <p:nvPr/>
          </p:nvPicPr>
          <p:blipFill rotWithShape="1">
            <a:blip r:embed="rId3">
              <a:alphaModFix amt="75000"/>
            </a:blip>
            <a:srcRect/>
            <a:stretch/>
          </p:blipFill>
          <p:spPr>
            <a:xfrm>
              <a:off x="113233" y="4538695"/>
              <a:ext cx="307616" cy="307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5" name="Google Shape;255;p17" descr="Julia (programming language)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1" descr="Happy National Thank You Day! - Inventionl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966" y="1867742"/>
            <a:ext cx="4054110" cy="177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 descr="Julia (programming language)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127061" y="1548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How to program a GPU</a:t>
            </a: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-1" y="951384"/>
            <a:ext cx="5577841" cy="382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SA" sz="1700" dirty="0">
                <a:solidFill>
                  <a:schemeClr val="dk1"/>
                </a:solidFill>
              </a:rPr>
              <a:t>Single-Instruction-Multiple-Threads (SIMT). </a:t>
            </a:r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US" sz="1700" dirty="0">
                <a:solidFill>
                  <a:schemeClr val="dk1"/>
                </a:solidFill>
              </a:rPr>
              <a:t>SIMT is designed to allow GPUs to execute the same instruction across multiple threads</a:t>
            </a:r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SA" sz="1700" dirty="0">
                <a:solidFill>
                  <a:schemeClr val="dk1"/>
                </a:solidFill>
              </a:rPr>
              <a:t>Programming perspective is a </a:t>
            </a:r>
            <a:r>
              <a:rPr lang="en-SA" sz="1700" dirty="0">
                <a:solidFill>
                  <a:srgbClr val="92D050"/>
                </a:solidFill>
              </a:rPr>
              <a:t>thread</a:t>
            </a:r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US" sz="1700" dirty="0">
                <a:solidFill>
                  <a:schemeClr val="dk1"/>
                </a:solidFill>
              </a:rPr>
              <a:t>Each thread executes the same code (kernel) but operates on different data</a:t>
            </a:r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US" sz="1700" dirty="0">
                <a:solidFill>
                  <a:schemeClr val="dk1"/>
                </a:solidFill>
              </a:rPr>
              <a:t>Threads are grouped into </a:t>
            </a:r>
            <a:r>
              <a:rPr lang="en-US" sz="1700" dirty="0">
                <a:solidFill>
                  <a:srgbClr val="92D050"/>
                </a:solidFill>
              </a:rPr>
              <a:t>blocks/warps</a:t>
            </a:r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US" sz="1700" dirty="0">
                <a:solidFill>
                  <a:schemeClr val="dk1"/>
                </a:solidFill>
              </a:rPr>
              <a:t>Blocks can then be grouped into grids</a:t>
            </a:r>
            <a:endParaRPr lang="en-US" sz="1700" dirty="0"/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SA" sz="1700" dirty="0">
                <a:solidFill>
                  <a:schemeClr val="dk1"/>
                </a:solidFill>
              </a:rPr>
              <a:t>Threads with block </a:t>
            </a:r>
            <a:r>
              <a:rPr lang="en-US" sz="1700" dirty="0">
                <a:solidFill>
                  <a:schemeClr val="dk1"/>
                </a:solidFill>
              </a:rPr>
              <a:t>can access shared memory and synchronize as needed</a:t>
            </a:r>
            <a:endParaRPr lang="en-SA" sz="17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Char char="-"/>
            </a:pPr>
            <a:r>
              <a:rPr lang="en-US" sz="1700" dirty="0">
                <a:solidFill>
                  <a:schemeClr val="dk1"/>
                </a:solidFill>
              </a:rPr>
              <a:t>GPUs are designed to maximize throughput.</a:t>
            </a:r>
          </a:p>
          <a:p>
            <a:pPr>
              <a:buClr>
                <a:schemeClr val="dk1"/>
              </a:buClr>
              <a:buFont typeface="Roboto"/>
              <a:buChar char="-"/>
            </a:pPr>
            <a:r>
              <a:rPr lang="en-SA" sz="1700" dirty="0">
                <a:solidFill>
                  <a:schemeClr val="dk1"/>
                </a:solidFill>
              </a:rPr>
              <a:t>Transferring data from the CPU to the GPU is a necessary step and can be a </a:t>
            </a:r>
            <a:r>
              <a:rPr lang="en-US" sz="1700" dirty="0">
                <a:solidFill>
                  <a:schemeClr val="dk1"/>
                </a:solidFill>
              </a:rPr>
              <a:t>bottleneck</a:t>
            </a:r>
            <a:r>
              <a:rPr lang="en-SA" sz="1700" dirty="0">
                <a:solidFill>
                  <a:schemeClr val="dk1"/>
                </a:solidFill>
              </a:rPr>
              <a:t>  </a:t>
            </a:r>
            <a:endParaRPr sz="1700" dirty="0">
              <a:solidFill>
                <a:schemeClr val="dk1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0846" y="1334491"/>
            <a:ext cx="3643154" cy="249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 descr="Julia (programming language)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132796" y="1663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SIMT Programming model</a:t>
            </a: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2953" y="883942"/>
            <a:ext cx="4435516" cy="38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A" dirty="0">
                <a:solidFill>
                  <a:schemeClr val="dk1"/>
                </a:solidFill>
              </a:rPr>
              <a:t>The GPU programming model is structured hierarchically into three levels: </a:t>
            </a:r>
            <a:r>
              <a:rPr lang="en-SA" dirty="0">
                <a:solidFill>
                  <a:srgbClr val="92D050"/>
                </a:solidFill>
              </a:rPr>
              <a:t>threads</a:t>
            </a:r>
            <a:r>
              <a:rPr lang="en-SA" dirty="0">
                <a:solidFill>
                  <a:schemeClr val="dk1"/>
                </a:solidFill>
              </a:rPr>
              <a:t>, </a:t>
            </a:r>
            <a:r>
              <a:rPr lang="en-SA" dirty="0">
                <a:solidFill>
                  <a:srgbClr val="92D050"/>
                </a:solidFill>
              </a:rPr>
              <a:t>blocks</a:t>
            </a:r>
            <a:r>
              <a:rPr lang="en-SA" dirty="0">
                <a:solidFill>
                  <a:schemeClr val="dk1"/>
                </a:solidFill>
              </a:rPr>
              <a:t>, and </a:t>
            </a:r>
            <a:r>
              <a:rPr lang="en-SA" dirty="0">
                <a:solidFill>
                  <a:srgbClr val="92D050"/>
                </a:solidFill>
              </a:rPr>
              <a:t>grids</a:t>
            </a:r>
            <a:endParaRPr lang="en-SA" dirty="0">
              <a:solidFill>
                <a:schemeClr val="dk1"/>
              </a:solidFill>
            </a:endParaRPr>
          </a:p>
          <a:p>
            <a:r>
              <a:rPr lang="en-SA" dirty="0">
                <a:solidFill>
                  <a:schemeClr val="dk1"/>
                </a:solidFill>
              </a:rPr>
              <a:t>Efficient GPU programming involves managing these levels to </a:t>
            </a:r>
            <a:r>
              <a:rPr lang="en-US" dirty="0">
                <a:solidFill>
                  <a:schemeClr val="dk1"/>
                </a:solidFill>
              </a:rPr>
              <a:t>maximize</a:t>
            </a:r>
            <a:r>
              <a:rPr lang="en-SA" dirty="0">
                <a:solidFill>
                  <a:schemeClr val="dk1"/>
                </a:solidFill>
              </a:rPr>
              <a:t> performance, memory usage, and communication among threads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A" dirty="0">
                <a:solidFill>
                  <a:schemeClr val="dk1"/>
                </a:solidFill>
              </a:rPr>
              <a:t>The formula calculates the global thread ID by considering the position of the thread within its block , the position of the block within the grid, and block dimension.</a:t>
            </a:r>
            <a:endParaRPr dirty="0"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9241" y="1603975"/>
            <a:ext cx="4741717" cy="29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8" descr="enter image description here"/>
          <p:cNvPicPr preferRelativeResize="0"/>
          <p:nvPr/>
        </p:nvPicPr>
        <p:blipFill rotWithShape="1">
          <a:blip r:embed="rId4">
            <a:alphaModFix/>
          </a:blip>
          <a:srcRect l="16920" t="55162" r="19126" b="5335"/>
          <a:stretch/>
        </p:blipFill>
        <p:spPr>
          <a:xfrm>
            <a:off x="5282958" y="568634"/>
            <a:ext cx="1550505" cy="90488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/>
        </p:nvSpPr>
        <p:spPr>
          <a:xfrm>
            <a:off x="4545496" y="1475635"/>
            <a:ext cx="5725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8"/>
          <p:cNvCxnSpPr/>
          <p:nvPr/>
        </p:nvCxnSpPr>
        <p:spPr>
          <a:xfrm rot="10800000">
            <a:off x="6071014" y="1465475"/>
            <a:ext cx="0" cy="5917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Google Shape;80;p18"/>
          <p:cNvSpPr txBox="1"/>
          <p:nvPr/>
        </p:nvSpPr>
        <p:spPr>
          <a:xfrm>
            <a:off x="6833463" y="851799"/>
            <a:ext cx="6848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69;p3" descr="Julia (programming language) - Wikipedia">
            <a:extLst>
              <a:ext uri="{FF2B5EF4-FFF2-40B4-BE49-F238E27FC236}">
                <a16:creationId xmlns:a16="http://schemas.microsoft.com/office/drawing/2014/main" id="{89AD4674-92AF-A2EE-0819-E2475415C3B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C0EC6-0566-F3D9-F0A2-1A3974CE5271}"/>
              </a:ext>
            </a:extLst>
          </p:cNvPr>
          <p:cNvSpPr txBox="1"/>
          <p:nvPr/>
        </p:nvSpPr>
        <p:spPr>
          <a:xfrm>
            <a:off x="4621687" y="26466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E110-5B00-58A3-222E-50EA8A83696E}"/>
              </a:ext>
            </a:extLst>
          </p:cNvPr>
          <p:cNvSpPr txBox="1"/>
          <p:nvPr/>
        </p:nvSpPr>
        <p:spPr>
          <a:xfrm>
            <a:off x="6031257" y="16193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FDC2-2D2A-EC12-30C9-1E368FA2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13" y="219096"/>
            <a:ext cx="4712687" cy="572700"/>
          </a:xfrm>
          <a:ln>
            <a:noFill/>
          </a:ln>
        </p:spPr>
        <p:txBody>
          <a:bodyPr/>
          <a:lstStyle/>
          <a:p>
            <a:r>
              <a:rPr lang="en-SA" dirty="0"/>
              <a:t>NVIDIA Ampere A100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1E15-C45D-5DA5-D2B5-9F7C6B38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875459"/>
            <a:ext cx="5916529" cy="2054920"/>
          </a:xfrm>
        </p:spPr>
        <p:txBody>
          <a:bodyPr/>
          <a:lstStyle/>
          <a:p>
            <a:r>
              <a:rPr lang="en-US" sz="1500" dirty="0">
                <a:solidFill>
                  <a:schemeClr val="tx1"/>
                </a:solidFill>
              </a:rPr>
              <a:t>An NVIDIA A100 GPU contains 108 Streaming Multiprocessors (SMs)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It has 40 MB L2 cache, which helps reduce latency</a:t>
            </a:r>
          </a:p>
          <a:p>
            <a:r>
              <a:rPr lang="en-US" sz="1500" dirty="0">
                <a:solidFill>
                  <a:schemeClr val="tx1"/>
                </a:solidFill>
              </a:rPr>
              <a:t>It supports up to 80 GB of HBM2 memory with a maximum memory bandwidth of 2039 GB/s , essential for handling large data and reducing data transfer. </a:t>
            </a:r>
          </a:p>
          <a:p>
            <a:r>
              <a:rPr lang="en-US" sz="1500" dirty="0">
                <a:solidFill>
                  <a:schemeClr val="tx1"/>
                </a:solidFill>
              </a:rPr>
              <a:t>It contains in total 6912 FP32/INT32 CUDA cores and 3456 FP64 CUDA cores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DC76BA-C726-C57C-2DFA-E03A9E2A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29" y="0"/>
            <a:ext cx="3169831" cy="5143500"/>
          </a:xfrm>
          <a:prstGeom prst="rect">
            <a:avLst/>
          </a:prstGeom>
        </p:spPr>
      </p:pic>
      <p:pic>
        <p:nvPicPr>
          <p:cNvPr id="1026" name="Picture 2" descr="The ASCI Q machine at Los Alamos National Laboratory | Download Scientific  Diagram">
            <a:extLst>
              <a:ext uri="{FF2B5EF4-FFF2-40B4-BE49-F238E27FC236}">
                <a16:creationId xmlns:a16="http://schemas.microsoft.com/office/drawing/2014/main" id="{5E3D9140-4760-C59D-4B9D-1DF6086D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70" y="2749120"/>
            <a:ext cx="1862504" cy="12332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71071B-0F20-AC09-1A8E-CE63C96434BF}"/>
              </a:ext>
            </a:extLst>
          </p:cNvPr>
          <p:cNvSpPr txBox="1"/>
          <p:nvPr/>
        </p:nvSpPr>
        <p:spPr>
          <a:xfrm>
            <a:off x="2841110" y="3999364"/>
            <a:ext cx="36567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ASCI White supercomputer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Lawrence Livermore National Laboratory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Top #1 in 2007, 7.9 TFLOPS</a:t>
            </a:r>
            <a:endParaRPr lang="en-SA" sz="15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21DC3-440C-9F10-83F2-866CB7053601}"/>
              </a:ext>
            </a:extLst>
          </p:cNvPr>
          <p:cNvSpPr/>
          <p:nvPr/>
        </p:nvSpPr>
        <p:spPr>
          <a:xfrm>
            <a:off x="7056406" y="577969"/>
            <a:ext cx="776378" cy="15340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5EBA01-793C-7388-C412-F9DB0EB0AAE8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5024386" y="708908"/>
            <a:ext cx="2145718" cy="2090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44A439-1A51-48BD-BFC4-B392E73B15AA}"/>
              </a:ext>
            </a:extLst>
          </p:cNvPr>
          <p:cNvSpPr txBox="1"/>
          <p:nvPr/>
        </p:nvSpPr>
        <p:spPr>
          <a:xfrm>
            <a:off x="175427" y="3116854"/>
            <a:ext cx="28162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NVIDIA H100: </a:t>
            </a:r>
            <a:r>
              <a:rPr lang="en-US" sz="1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offers up to 30 TFLOPs of FP64 performance, which is over  3x the FP64 performance of the A100</a:t>
            </a:r>
          </a:p>
          <a:p>
            <a:endParaRPr lang="en-US" sz="15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5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GB200 Grace Blackwell Superchip: </a:t>
            </a:r>
            <a:r>
              <a:rPr lang="en-US" sz="1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Provides 90 TFLOPS of FP64 performance</a:t>
            </a:r>
            <a:endParaRPr lang="en-SA" sz="15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913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A584-BEDD-1377-B67F-AB91E9C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0438"/>
            <a:ext cx="8520600" cy="572700"/>
          </a:xfrm>
        </p:spPr>
        <p:txBody>
          <a:bodyPr/>
          <a:lstStyle/>
          <a:p>
            <a:r>
              <a:rPr lang="en-US" dirty="0"/>
              <a:t>Vector Addition Example</a:t>
            </a:r>
            <a:endParaRPr lang="en-SA" dirty="0"/>
          </a:p>
        </p:txBody>
      </p:sp>
      <p:pic>
        <p:nvPicPr>
          <p:cNvPr id="4" name="Google Shape;69;p3" descr="Julia (programming language) - Wikipedia">
            <a:extLst>
              <a:ext uri="{FF2B5EF4-FFF2-40B4-BE49-F238E27FC236}">
                <a16:creationId xmlns:a16="http://schemas.microsoft.com/office/drawing/2014/main" id="{8DFD44BD-48CD-4207-6FB4-13674CC1C3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28E6B-6291-3B6B-0535-4444A22BF5BE}"/>
              </a:ext>
            </a:extLst>
          </p:cNvPr>
          <p:cNvSpPr txBox="1"/>
          <p:nvPr/>
        </p:nvSpPr>
        <p:spPr>
          <a:xfrm>
            <a:off x="401151" y="1375899"/>
            <a:ext cx="3637722" cy="2462213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vector_size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1024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rand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vector_size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rand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4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vector_size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zeros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vector_size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SA" dirty="0">
                <a:latin typeface="Consolas" panose="020B0609020204030204" pitchFamily="49" charset="0"/>
                <a:ea typeface="Times New Roman" panose="02020603050405020304" pitchFamily="18" charset="0"/>
              </a:rPr>
              <a:t> vadd</a:t>
            </a:r>
            <a:r>
              <a:rPr lang="en-SA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dirty="0"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en-SA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dirty="0"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en-SA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dirty="0"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en-SA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i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vector_size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c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return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E1EA2-FC58-D714-0CA9-F77A97E981E1}"/>
              </a:ext>
            </a:extLst>
          </p:cNvPr>
          <p:cNvSpPr txBox="1"/>
          <p:nvPr/>
        </p:nvSpPr>
        <p:spPr>
          <a:xfrm>
            <a:off x="1321590" y="998482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000" dirty="0"/>
              <a:t>CPU 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2D7C6-1A80-F01C-3A19-80E2C56BCE21}"/>
              </a:ext>
            </a:extLst>
          </p:cNvPr>
          <p:cNvSpPr txBox="1"/>
          <p:nvPr/>
        </p:nvSpPr>
        <p:spPr>
          <a:xfrm>
            <a:off x="4237713" y="1526523"/>
            <a:ext cx="4596710" cy="2246769"/>
          </a:xfrm>
          <a:prstGeom prst="rect">
            <a:avLst/>
          </a:prstGeom>
          <a:solidFill>
            <a:srgbClr val="A5A5A5"/>
          </a:solidFill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 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CuArray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db 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CuArray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dc 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CUDA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zeros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size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vadd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 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threadIdx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SA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S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SA" dirty="0">
                <a:solidFill>
                  <a:srgbClr val="92D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@cuda </a:t>
            </a:r>
            <a:r>
              <a:rPr lang="en-SA" dirty="0">
                <a:latin typeface="Consolas" panose="020B0609020204030204" pitchFamily="49" charset="0"/>
                <a:ea typeface="Times New Roman" panose="02020603050405020304" pitchFamily="18" charset="0"/>
              </a:rPr>
              <a:t>threads=length(a) vadd(dc, da, db)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B0C7E-CF2B-13E4-8D66-E6BBDAA6A704}"/>
              </a:ext>
            </a:extLst>
          </p:cNvPr>
          <p:cNvSpPr txBox="1"/>
          <p:nvPr/>
        </p:nvSpPr>
        <p:spPr>
          <a:xfrm>
            <a:off x="5466836" y="1082589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000" dirty="0"/>
              <a:t>GPU (CUDA) kernel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B124B1-0CC6-68BC-6FFC-B3B92B769AEB}"/>
              </a:ext>
            </a:extLst>
          </p:cNvPr>
          <p:cNvCxnSpPr/>
          <p:nvPr/>
        </p:nvCxnSpPr>
        <p:spPr>
          <a:xfrm>
            <a:off x="2985325" y="2998372"/>
            <a:ext cx="174928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68CE88-D370-0BEF-33A0-F9C4BFDBF18A}"/>
              </a:ext>
            </a:extLst>
          </p:cNvPr>
          <p:cNvSpPr txBox="1"/>
          <p:nvPr/>
        </p:nvSpPr>
        <p:spPr>
          <a:xfrm>
            <a:off x="4038873" y="3838112"/>
            <a:ext cx="5034791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500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threadIdx().x: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gets the local index within a thread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So this kernel is limited to one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GPUs have a limited number of threads they can run on a single streaming multiprocessor (SM)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But they also have multiple SMs.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032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4E65F-19E1-0BA2-A5FB-9E81FDBE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832-A7FB-B603-ABD0-5A5481CA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4" y="177200"/>
            <a:ext cx="8520600" cy="572700"/>
          </a:xfrm>
        </p:spPr>
        <p:txBody>
          <a:bodyPr/>
          <a:lstStyle/>
          <a:p>
            <a:r>
              <a:rPr lang="LID65535" dirty="0"/>
              <a:t>Enhanced GPU Vector Addition</a:t>
            </a:r>
          </a:p>
        </p:txBody>
      </p:sp>
      <p:pic>
        <p:nvPicPr>
          <p:cNvPr id="4" name="Google Shape;69;p3" descr="Julia (programming language) - Wikipedia">
            <a:extLst>
              <a:ext uri="{FF2B5EF4-FFF2-40B4-BE49-F238E27FC236}">
                <a16:creationId xmlns:a16="http://schemas.microsoft.com/office/drawing/2014/main" id="{669B1C0F-89B2-07A0-D5AF-6DA2C8AAFB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21FA3-24F2-141A-25BA-4675130DC531}"/>
              </a:ext>
            </a:extLst>
          </p:cNvPr>
          <p:cNvSpPr txBox="1"/>
          <p:nvPr/>
        </p:nvSpPr>
        <p:spPr>
          <a:xfrm>
            <a:off x="1458882" y="2972828"/>
            <a:ext cx="6084917" cy="2092881"/>
          </a:xfrm>
          <a:prstGeom prst="rect">
            <a:avLst/>
          </a:prstGeom>
          <a:solidFill>
            <a:srgbClr val="A5A5A5"/>
          </a:solidFill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CuArray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db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CuArray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dc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CUDA</a:t>
            </a:r>
            <a:r>
              <a:rPr lang="LID65535" sz="13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zeros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LID65535" sz="13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size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vadd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threadIdx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blockIdx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blockDim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</a:t>
            </a: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LID65535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LID65535" sz="13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LID65535" sz="13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endParaRPr lang="LID65535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</a:t>
            </a:r>
            <a:r>
              <a:rPr lang="LID65535" sz="13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nd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LID65535" sz="1300" dirty="0">
                <a:solidFill>
                  <a:srgbClr val="92D050"/>
                </a:solidFill>
                <a:latin typeface="Consolas" panose="020B0609020204030204" pitchFamily="49" charset="0"/>
              </a:rPr>
              <a:t>@</a:t>
            </a:r>
            <a:r>
              <a:rPr lang="LID65535" sz="1300" dirty="0" err="1">
                <a:solidFill>
                  <a:srgbClr val="92D050"/>
                </a:solidFill>
                <a:latin typeface="Consolas" panose="020B0609020204030204" pitchFamily="49" charset="0"/>
              </a:rPr>
              <a:t>cuda</a:t>
            </a:r>
            <a:r>
              <a:rPr lang="LID65535" sz="13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LID65535" sz="1300" dirty="0">
                <a:latin typeface="Consolas" panose="020B0609020204030204" pitchFamily="49" charset="0"/>
              </a:rPr>
              <a:t>threads=1024 blocks=</a:t>
            </a:r>
            <a:r>
              <a:rPr lang="LID65535" sz="1300" dirty="0" err="1">
                <a:latin typeface="Consolas" panose="020B0609020204030204" pitchFamily="49" charset="0"/>
              </a:rPr>
              <a:t>cld</a:t>
            </a:r>
            <a:r>
              <a:rPr lang="LID65535" sz="1300" dirty="0">
                <a:latin typeface="Consolas" panose="020B0609020204030204" pitchFamily="49" charset="0"/>
              </a:rPr>
              <a:t>(length(da),1024) </a:t>
            </a:r>
            <a:r>
              <a:rPr lang="LID65535" sz="1300" dirty="0" err="1">
                <a:latin typeface="Consolas" panose="020B0609020204030204" pitchFamily="49" charset="0"/>
              </a:rPr>
              <a:t>vadd</a:t>
            </a:r>
            <a:r>
              <a:rPr lang="LID65535" sz="1300" dirty="0">
                <a:latin typeface="Consolas" panose="020B0609020204030204" pitchFamily="49" charset="0"/>
              </a:rPr>
              <a:t>(dc, da, </a:t>
            </a:r>
            <a:r>
              <a:rPr lang="LID65535" sz="1300" dirty="0" err="1">
                <a:latin typeface="Consolas" panose="020B0609020204030204" pitchFamily="49" charset="0"/>
              </a:rPr>
              <a:t>db</a:t>
            </a:r>
            <a:r>
              <a:rPr lang="LID65535" sz="13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E1BDC-83D7-24F1-3749-3D7F63D2B270}"/>
              </a:ext>
            </a:extLst>
          </p:cNvPr>
          <p:cNvSpPr txBox="1"/>
          <p:nvPr/>
        </p:nvSpPr>
        <p:spPr>
          <a:xfrm>
            <a:off x="158795" y="872770"/>
            <a:ext cx="77165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65535" sz="1600" dirty="0" err="1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threadIdx</a:t>
            </a:r>
            <a:r>
              <a:rPr lang="LID65535" sz="160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().x + (</a:t>
            </a:r>
            <a:r>
              <a:rPr lang="LID65535" sz="1600" dirty="0" err="1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blockIdx</a:t>
            </a:r>
            <a:r>
              <a:rPr lang="LID65535" sz="160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().x - 1) * </a:t>
            </a:r>
            <a:r>
              <a:rPr lang="LID65535" sz="1600" dirty="0" err="1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blockDim</a:t>
            </a:r>
            <a:r>
              <a:rPr lang="LID65535" sz="160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().x = </a:t>
            </a:r>
            <a:r>
              <a:rPr lang="LID65535" sz="16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+ (3-1) * 256 = 515</a:t>
            </a:r>
            <a:r>
              <a:rPr lang="LID65535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</a:p>
          <a:p>
            <a:r>
              <a:rPr lang="LID65535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Gets the global index of the thread in a multidimensional grid</a:t>
            </a:r>
          </a:p>
          <a:p>
            <a:endParaRPr lang="LID65535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D5BB84E-C64B-33ED-8489-710CFCB2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03707"/>
              </p:ext>
            </p:extLst>
          </p:nvPr>
        </p:nvGraphicFramePr>
        <p:xfrm>
          <a:off x="186724" y="2268858"/>
          <a:ext cx="169982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37">
                  <a:extLst>
                    <a:ext uri="{9D8B030D-6E8A-4147-A177-3AD203B41FA5}">
                      <a16:colId xmlns:a16="http://schemas.microsoft.com/office/drawing/2014/main" val="832905785"/>
                    </a:ext>
                  </a:extLst>
                </a:gridCol>
                <a:gridCol w="287330">
                  <a:extLst>
                    <a:ext uri="{9D8B030D-6E8A-4147-A177-3AD203B41FA5}">
                      <a16:colId xmlns:a16="http://schemas.microsoft.com/office/drawing/2014/main" val="2990949779"/>
                    </a:ext>
                  </a:extLst>
                </a:gridCol>
                <a:gridCol w="331013">
                  <a:extLst>
                    <a:ext uri="{9D8B030D-6E8A-4147-A177-3AD203B41FA5}">
                      <a16:colId xmlns:a16="http://schemas.microsoft.com/office/drawing/2014/main" val="3910596149"/>
                    </a:ext>
                  </a:extLst>
                </a:gridCol>
                <a:gridCol w="360125">
                  <a:extLst>
                    <a:ext uri="{9D8B030D-6E8A-4147-A177-3AD203B41FA5}">
                      <a16:colId xmlns:a16="http://schemas.microsoft.com/office/drawing/2014/main" val="143286523"/>
                    </a:ext>
                  </a:extLst>
                </a:gridCol>
                <a:gridCol w="419520">
                  <a:extLst>
                    <a:ext uri="{9D8B030D-6E8A-4147-A177-3AD203B41FA5}">
                      <a16:colId xmlns:a16="http://schemas.microsoft.com/office/drawing/2014/main" val="3846301167"/>
                    </a:ext>
                  </a:extLst>
                </a:gridCol>
              </a:tblGrid>
              <a:tr h="160788"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6033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AA81427-2319-D119-F61E-17C7370A3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77370"/>
              </p:ext>
            </p:extLst>
          </p:nvPr>
        </p:nvGraphicFramePr>
        <p:xfrm>
          <a:off x="2254556" y="2274569"/>
          <a:ext cx="1699825" cy="21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1837">
                  <a:extLst>
                    <a:ext uri="{9D8B030D-6E8A-4147-A177-3AD203B41FA5}">
                      <a16:colId xmlns:a16="http://schemas.microsoft.com/office/drawing/2014/main" val="832905785"/>
                    </a:ext>
                  </a:extLst>
                </a:gridCol>
                <a:gridCol w="287330">
                  <a:extLst>
                    <a:ext uri="{9D8B030D-6E8A-4147-A177-3AD203B41FA5}">
                      <a16:colId xmlns:a16="http://schemas.microsoft.com/office/drawing/2014/main" val="2990949779"/>
                    </a:ext>
                  </a:extLst>
                </a:gridCol>
                <a:gridCol w="331013">
                  <a:extLst>
                    <a:ext uri="{9D8B030D-6E8A-4147-A177-3AD203B41FA5}">
                      <a16:colId xmlns:a16="http://schemas.microsoft.com/office/drawing/2014/main" val="3910596149"/>
                    </a:ext>
                  </a:extLst>
                </a:gridCol>
                <a:gridCol w="360125">
                  <a:extLst>
                    <a:ext uri="{9D8B030D-6E8A-4147-A177-3AD203B41FA5}">
                      <a16:colId xmlns:a16="http://schemas.microsoft.com/office/drawing/2014/main" val="143286523"/>
                    </a:ext>
                  </a:extLst>
                </a:gridCol>
                <a:gridCol w="419520">
                  <a:extLst>
                    <a:ext uri="{9D8B030D-6E8A-4147-A177-3AD203B41FA5}">
                      <a16:colId xmlns:a16="http://schemas.microsoft.com/office/drawing/2014/main" val="3846301167"/>
                    </a:ext>
                  </a:extLst>
                </a:gridCol>
              </a:tblGrid>
              <a:tr h="160788"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6033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3969BA-BE37-39B9-4F6D-D3A92551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50878"/>
              </p:ext>
            </p:extLst>
          </p:nvPr>
        </p:nvGraphicFramePr>
        <p:xfrm>
          <a:off x="4322389" y="2264944"/>
          <a:ext cx="1699825" cy="21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837">
                  <a:extLst>
                    <a:ext uri="{9D8B030D-6E8A-4147-A177-3AD203B41FA5}">
                      <a16:colId xmlns:a16="http://schemas.microsoft.com/office/drawing/2014/main" val="832905785"/>
                    </a:ext>
                  </a:extLst>
                </a:gridCol>
                <a:gridCol w="287330">
                  <a:extLst>
                    <a:ext uri="{9D8B030D-6E8A-4147-A177-3AD203B41FA5}">
                      <a16:colId xmlns:a16="http://schemas.microsoft.com/office/drawing/2014/main" val="2990949779"/>
                    </a:ext>
                  </a:extLst>
                </a:gridCol>
                <a:gridCol w="331013">
                  <a:extLst>
                    <a:ext uri="{9D8B030D-6E8A-4147-A177-3AD203B41FA5}">
                      <a16:colId xmlns:a16="http://schemas.microsoft.com/office/drawing/2014/main" val="3910596149"/>
                    </a:ext>
                  </a:extLst>
                </a:gridCol>
                <a:gridCol w="360125">
                  <a:extLst>
                    <a:ext uri="{9D8B030D-6E8A-4147-A177-3AD203B41FA5}">
                      <a16:colId xmlns:a16="http://schemas.microsoft.com/office/drawing/2014/main" val="143286523"/>
                    </a:ext>
                  </a:extLst>
                </a:gridCol>
                <a:gridCol w="419520">
                  <a:extLst>
                    <a:ext uri="{9D8B030D-6E8A-4147-A177-3AD203B41FA5}">
                      <a16:colId xmlns:a16="http://schemas.microsoft.com/office/drawing/2014/main" val="3846301167"/>
                    </a:ext>
                  </a:extLst>
                </a:gridCol>
              </a:tblGrid>
              <a:tr h="160788"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6033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1F555BC-7AE8-150B-C90C-6B92E7C6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16762"/>
              </p:ext>
            </p:extLst>
          </p:nvPr>
        </p:nvGraphicFramePr>
        <p:xfrm>
          <a:off x="6812017" y="2260519"/>
          <a:ext cx="1699825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837">
                  <a:extLst>
                    <a:ext uri="{9D8B030D-6E8A-4147-A177-3AD203B41FA5}">
                      <a16:colId xmlns:a16="http://schemas.microsoft.com/office/drawing/2014/main" val="832905785"/>
                    </a:ext>
                  </a:extLst>
                </a:gridCol>
                <a:gridCol w="287330">
                  <a:extLst>
                    <a:ext uri="{9D8B030D-6E8A-4147-A177-3AD203B41FA5}">
                      <a16:colId xmlns:a16="http://schemas.microsoft.com/office/drawing/2014/main" val="2990949779"/>
                    </a:ext>
                  </a:extLst>
                </a:gridCol>
                <a:gridCol w="331013">
                  <a:extLst>
                    <a:ext uri="{9D8B030D-6E8A-4147-A177-3AD203B41FA5}">
                      <a16:colId xmlns:a16="http://schemas.microsoft.com/office/drawing/2014/main" val="3910596149"/>
                    </a:ext>
                  </a:extLst>
                </a:gridCol>
                <a:gridCol w="360125">
                  <a:extLst>
                    <a:ext uri="{9D8B030D-6E8A-4147-A177-3AD203B41FA5}">
                      <a16:colId xmlns:a16="http://schemas.microsoft.com/office/drawing/2014/main" val="143286523"/>
                    </a:ext>
                  </a:extLst>
                </a:gridCol>
                <a:gridCol w="419520">
                  <a:extLst>
                    <a:ext uri="{9D8B030D-6E8A-4147-A177-3AD203B41FA5}">
                      <a16:colId xmlns:a16="http://schemas.microsoft.com/office/drawing/2014/main" val="3846301167"/>
                    </a:ext>
                  </a:extLst>
                </a:gridCol>
              </a:tblGrid>
              <a:tr h="160788"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ID65535" sz="8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6033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CD50F48-CDF2-10F4-FF83-7AF0142E10D7}"/>
              </a:ext>
            </a:extLst>
          </p:cNvPr>
          <p:cNvSpPr txBox="1"/>
          <p:nvPr/>
        </p:nvSpPr>
        <p:spPr>
          <a:xfrm>
            <a:off x="6237168" y="21744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5F4A1-288F-8DCA-F677-C208B3AE4C6D}"/>
              </a:ext>
            </a:extLst>
          </p:cNvPr>
          <p:cNvSpPr txBox="1"/>
          <p:nvPr/>
        </p:nvSpPr>
        <p:spPr>
          <a:xfrm>
            <a:off x="149213" y="261791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blockIdx</a:t>
            </a:r>
            <a:r>
              <a:rPr lang="LID65535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 = 1</a:t>
            </a:r>
            <a:endParaRPr lang="LID65535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C10FA-F453-A7D3-81BA-D941FCEF56A1}"/>
              </a:ext>
            </a:extLst>
          </p:cNvPr>
          <p:cNvSpPr txBox="1"/>
          <p:nvPr/>
        </p:nvSpPr>
        <p:spPr>
          <a:xfrm>
            <a:off x="2226669" y="261631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blockIdx</a:t>
            </a:r>
            <a:r>
              <a:rPr lang="LID65535" sz="1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 = 2</a:t>
            </a:r>
            <a:endParaRPr lang="LID6553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116ED-AA54-E7EB-EBFB-7ECF19F8CDCC}"/>
              </a:ext>
            </a:extLst>
          </p:cNvPr>
          <p:cNvSpPr txBox="1"/>
          <p:nvPr/>
        </p:nvSpPr>
        <p:spPr>
          <a:xfrm>
            <a:off x="4294497" y="262433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40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blockIdx</a:t>
            </a:r>
            <a:r>
              <a:rPr lang="LID65535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 = 3</a:t>
            </a:r>
            <a:endParaRPr lang="LID65535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14504-AC1D-3405-170F-71D5DA08614C}"/>
              </a:ext>
            </a:extLst>
          </p:cNvPr>
          <p:cNvSpPr txBox="1"/>
          <p:nvPr/>
        </p:nvSpPr>
        <p:spPr>
          <a:xfrm>
            <a:off x="6801220" y="2614706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blockIdx</a:t>
            </a:r>
            <a:r>
              <a:rPr lang="LID65535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 = </a:t>
            </a:r>
            <a:r>
              <a:rPr lang="LID65535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2048</a:t>
            </a:r>
            <a:endParaRPr lang="LID65535" dirty="0">
              <a:solidFill>
                <a:schemeClr val="tx1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2B1E045D-77CC-4BEA-64D3-262D520C79C2}"/>
              </a:ext>
            </a:extLst>
          </p:cNvPr>
          <p:cNvSpPr/>
          <p:nvPr/>
        </p:nvSpPr>
        <p:spPr>
          <a:xfrm rot="16200000">
            <a:off x="945842" y="1839193"/>
            <a:ext cx="162225" cy="148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65535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D10696B-F5C0-7DB5-3682-647BADED76F2}"/>
              </a:ext>
            </a:extLst>
          </p:cNvPr>
          <p:cNvSpPr/>
          <p:nvPr/>
        </p:nvSpPr>
        <p:spPr>
          <a:xfrm rot="16200000">
            <a:off x="2984795" y="1847214"/>
            <a:ext cx="162225" cy="14881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65535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56A9A97-98D1-D1AE-BA74-8DB531C05DDF}"/>
              </a:ext>
            </a:extLst>
          </p:cNvPr>
          <p:cNvSpPr/>
          <p:nvPr/>
        </p:nvSpPr>
        <p:spPr>
          <a:xfrm rot="16200000">
            <a:off x="5071877" y="1835982"/>
            <a:ext cx="162225" cy="1488192"/>
          </a:xfrm>
          <a:prstGeom prst="lef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6553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4B952DD-DC9B-7D09-D6EE-E2A49D951132}"/>
              </a:ext>
            </a:extLst>
          </p:cNvPr>
          <p:cNvSpPr/>
          <p:nvPr/>
        </p:nvSpPr>
        <p:spPr>
          <a:xfrm rot="16200000">
            <a:off x="7535952" y="1835984"/>
            <a:ext cx="162225" cy="14881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65535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E2B5DF6-D858-FEED-F0BE-B9EEB7574272}"/>
              </a:ext>
            </a:extLst>
          </p:cNvPr>
          <p:cNvSpPr/>
          <p:nvPr/>
        </p:nvSpPr>
        <p:spPr>
          <a:xfrm rot="5400000">
            <a:off x="4208748" y="-2424150"/>
            <a:ext cx="307777" cy="8426851"/>
          </a:xfrm>
          <a:prstGeom prst="leftBrace">
            <a:avLst>
              <a:gd name="adj1" fmla="val 8333"/>
              <a:gd name="adj2" fmla="val 497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65535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EA898-AB70-1CEE-277D-CCB992EF77E2}"/>
              </a:ext>
            </a:extLst>
          </p:cNvPr>
          <p:cNvSpPr txBox="1"/>
          <p:nvPr/>
        </p:nvSpPr>
        <p:spPr>
          <a:xfrm>
            <a:off x="368990" y="197298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2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threadIdx</a:t>
            </a:r>
            <a:r>
              <a:rPr lang="LID65535" sz="12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</a:t>
            </a:r>
            <a:endParaRPr lang="LID65535" sz="1200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DA6F96-7D20-19A3-C9A2-FD6BB53D13EF}"/>
              </a:ext>
            </a:extLst>
          </p:cNvPr>
          <p:cNvSpPr txBox="1"/>
          <p:nvPr/>
        </p:nvSpPr>
        <p:spPr>
          <a:xfrm>
            <a:off x="2436820" y="1971385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2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threadIdx</a:t>
            </a:r>
            <a:r>
              <a:rPr lang="LID65535" sz="12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</a:t>
            </a:r>
            <a:endParaRPr lang="LID65535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096F8E-C95D-8D00-B34A-2629A8629707}"/>
              </a:ext>
            </a:extLst>
          </p:cNvPr>
          <p:cNvSpPr txBox="1"/>
          <p:nvPr/>
        </p:nvSpPr>
        <p:spPr>
          <a:xfrm>
            <a:off x="4514273" y="1989031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20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threadIdx</a:t>
            </a:r>
            <a:r>
              <a:rPr lang="LID65535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</a:t>
            </a:r>
            <a:endParaRPr lang="LID65535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8F902-6A88-9216-6D88-80C35792384C}"/>
              </a:ext>
            </a:extLst>
          </p:cNvPr>
          <p:cNvSpPr txBox="1"/>
          <p:nvPr/>
        </p:nvSpPr>
        <p:spPr>
          <a:xfrm>
            <a:off x="6995993" y="197780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threadIdx</a:t>
            </a:r>
            <a:r>
              <a:rPr lang="LID65535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().x</a:t>
            </a:r>
            <a:endParaRPr lang="LID65535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0921D6-4401-903E-DC38-668884B8F2B1}"/>
              </a:ext>
            </a:extLst>
          </p:cNvPr>
          <p:cNvSpPr txBox="1"/>
          <p:nvPr/>
        </p:nvSpPr>
        <p:spPr>
          <a:xfrm>
            <a:off x="3630465" y="1385511"/>
            <a:ext cx="17668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ID65535" sz="15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gridDim</a:t>
            </a:r>
            <a:r>
              <a:rPr lang="LID65535" sz="15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().x = 2048</a:t>
            </a:r>
          </a:p>
        </p:txBody>
      </p:sp>
    </p:spTree>
    <p:extLst>
      <p:ext uri="{BB962C8B-B14F-4D97-AF65-F5344CB8AC3E}">
        <p14:creationId xmlns:p14="http://schemas.microsoft.com/office/powerpoint/2010/main" val="35158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86724" y="1997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 dirty="0"/>
              <a:t>Matrix Multiplication Example</a:t>
            </a:r>
            <a:endParaRPr dirty="0"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6317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SA" sz="1400" dirty="0">
                <a:solidFill>
                  <a:schemeClr val="dk1"/>
                </a:solidFill>
              </a:rPr>
              <a:t>Matrix multiplication for computing each element of matrix C from matrices A and B can be written: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88" name="Google Shape;88;p19" descr="A diagram of a grap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874" y="1247211"/>
            <a:ext cx="3226927" cy="32269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1490870" y="1912553"/>
            <a:ext cx="1661672" cy="6285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331" t="-105870" r="-1513" b="-1666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A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" name="Google Shape;69;p3" descr="Julia (programming language) - Wikipedia">
            <a:extLst>
              <a:ext uri="{FF2B5EF4-FFF2-40B4-BE49-F238E27FC236}">
                <a16:creationId xmlns:a16="http://schemas.microsoft.com/office/drawing/2014/main" id="{76230622-67D7-F547-F0F9-E07200533F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C42E8-5F15-8776-77EE-69C572E7E07F}"/>
              </a:ext>
            </a:extLst>
          </p:cNvPr>
          <p:cNvSpPr txBox="1"/>
          <p:nvPr/>
        </p:nvSpPr>
        <p:spPr>
          <a:xfrm>
            <a:off x="702874" y="2882593"/>
            <a:ext cx="4572000" cy="1815882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i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j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C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j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k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C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j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+=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A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k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B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j</a:t>
            </a:r>
            <a:r>
              <a:rPr lang="en-SA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SA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S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151062" y="1695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SA"/>
              <a:t>Matrix Multiplication Example (CUDA C++ )</a:t>
            </a:r>
            <a:endParaRPr/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816" y="717567"/>
            <a:ext cx="3041057" cy="334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151062" y="742295"/>
            <a:ext cx="4754570" cy="429348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1. __global__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MatMulKernel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2.  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3.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MatMul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4.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5.    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6.     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7.    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8.     cudaMalloc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9.     cudaMemcpy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cudaMemcpyHostToDevice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10.    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11.     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12.     size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13.     cudaMalloc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14.     cudaMemcpy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cudaMemcpyHostToDevice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15.  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16.    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17.     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18.     size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19.     cudaMalloc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20.  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21.     dim3 dimBlock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BLOCK_SIZE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BLOCK_SIZE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22.     dim3 dimGrid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dimBlock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dimBlock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23.    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MatMulKernel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dimGrid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dimBlock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&gt;&gt;&gt;(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24.  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25.     cudaMemcpy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size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26.                cudaMemcpyDeviceToHost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27.  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28.     cudaFree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29.     cudaFree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30.     cudaFree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31.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32.  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33. __global__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MatMulKernel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34.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35.    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Cvalue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36.    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row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blockIdx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blockDim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threadIdx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37.    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blockIdx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blockDim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threadIdx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38.     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SA" sz="650" b="0" i="0" u="none" strike="noStrike" cap="none" dirty="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39.        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Cvalue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40.                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41.    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elements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col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SA" sz="650" b="0" i="0" u="none" strike="noStrike" cap="none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Cvalue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lang="en-SA" sz="6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42. </a:t>
            </a:r>
            <a:r>
              <a:rPr lang="en-SA" sz="650" b="0" i="0" u="none" strike="noStrike" cap="none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938221" y="4279752"/>
            <a:ext cx="329227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1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CUDA C++ Programming Guide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SA" sz="1200" b="0" i="1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https://docs.nvidia.com/cuda/cuda-c-programming-guide/index.html?highlight=matrix%20multiply</a:t>
            </a:r>
            <a:endParaRPr sz="1200" b="0" i="1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5">
            <a:alphaModFix amt="75000"/>
          </a:blip>
          <a:srcRect/>
          <a:stretch/>
        </p:blipFill>
        <p:spPr>
          <a:xfrm>
            <a:off x="5630605" y="4279752"/>
            <a:ext cx="307616" cy="30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 descr="Julia (programming language)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6409" y="121786"/>
            <a:ext cx="8908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EC8427-D519-E3F2-19AC-D13B0E2F2819}"/>
              </a:ext>
            </a:extLst>
          </p:cNvPr>
          <p:cNvSpPr txBox="1"/>
          <p:nvPr/>
        </p:nvSpPr>
        <p:spPr>
          <a:xfrm>
            <a:off x="4905632" y="982490"/>
            <a:ext cx="2124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Matrix size: 1024 x 1024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en-S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lock size: 16 x 16</a:t>
            </a:r>
          </a:p>
          <a:p>
            <a:r>
              <a:rPr lang="en-S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Grid dimension: 64 x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9E377-6638-DFAF-0DDF-C7F08A933E0D}"/>
              </a:ext>
            </a:extLst>
          </p:cNvPr>
          <p:cNvSpPr txBox="1"/>
          <p:nvPr/>
        </p:nvSpPr>
        <p:spPr>
          <a:xfrm>
            <a:off x="5247488" y="307068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200" dirty="0"/>
              <a:t>1024</a:t>
            </a:r>
            <a:endParaRPr lang="en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6B3DB-353A-9391-07AB-35E705B512F3}"/>
              </a:ext>
            </a:extLst>
          </p:cNvPr>
          <p:cNvSpPr txBox="1"/>
          <p:nvPr/>
        </p:nvSpPr>
        <p:spPr>
          <a:xfrm>
            <a:off x="7685296" y="72882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200" dirty="0"/>
              <a:t>1024</a:t>
            </a:r>
            <a:endParaRPr lang="en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633F6-65DA-F720-C719-2E3C062DE7D7}"/>
              </a:ext>
            </a:extLst>
          </p:cNvPr>
          <p:cNvSpPr/>
          <p:nvPr/>
        </p:nvSpPr>
        <p:spPr>
          <a:xfrm>
            <a:off x="7722704" y="2951922"/>
            <a:ext cx="473683" cy="426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767C4-FA9D-30EA-FF1C-BE2774DF9ED8}"/>
              </a:ext>
            </a:extLst>
          </p:cNvPr>
          <p:cNvSpPr txBox="1"/>
          <p:nvPr/>
        </p:nvSpPr>
        <p:spPr>
          <a:xfrm>
            <a:off x="7380944" y="303438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050" dirty="0"/>
              <a:t>16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42CE1-6936-5BF2-2172-98A0BE3ACAC7}"/>
              </a:ext>
            </a:extLst>
          </p:cNvPr>
          <p:cNvSpPr txBox="1"/>
          <p:nvPr/>
        </p:nvSpPr>
        <p:spPr>
          <a:xfrm>
            <a:off x="7775304" y="2704203"/>
            <a:ext cx="582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050" dirty="0"/>
              <a:t>16</a:t>
            </a:r>
            <a:endParaRPr lang="en-S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2" grpId="0"/>
      <p:bldP spid="5" grpId="0"/>
      <p:bldP spid="6" grpId="0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JuliaLa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2929</Words>
  <Application>Microsoft Macintosh PowerPoint</Application>
  <PresentationFormat>On-screen Show (16:9)</PresentationFormat>
  <Paragraphs>393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Mono</vt:lpstr>
      <vt:lpstr>Roboto</vt:lpstr>
      <vt:lpstr>Roboto Slab</vt:lpstr>
      <vt:lpstr>Arial</vt:lpstr>
      <vt:lpstr>Consolas</vt:lpstr>
      <vt:lpstr>Times New Roman</vt:lpstr>
      <vt:lpstr>JuliaLab</vt:lpstr>
      <vt:lpstr>Unified GPU Programming in Julia: Vendor Abstraction and High-Level Control with KernelAbstractions </vt:lpstr>
      <vt:lpstr>Outline</vt:lpstr>
      <vt:lpstr>How to program a GPU</vt:lpstr>
      <vt:lpstr>SIMT Programming model</vt:lpstr>
      <vt:lpstr>NVIDIA Ampere A100</vt:lpstr>
      <vt:lpstr>Vector Addition Example</vt:lpstr>
      <vt:lpstr>Enhanced GPU Vector Addition</vt:lpstr>
      <vt:lpstr>Matrix Multiplication Example</vt:lpstr>
      <vt:lpstr>Matrix Multiplication Example (CUDA C++ )</vt:lpstr>
      <vt:lpstr>CUDA.jl</vt:lpstr>
      <vt:lpstr>AMDGPU.jl</vt:lpstr>
      <vt:lpstr>oneAPI.jl and Metal.jl</vt:lpstr>
      <vt:lpstr>GPUs from different vendors are similar</vt:lpstr>
      <vt:lpstr>gets its Power from Extensible Compiler Design</vt:lpstr>
      <vt:lpstr>PowerPoint Presentation</vt:lpstr>
      <vt:lpstr>KernelAbstractions.jl</vt:lpstr>
      <vt:lpstr>Performance — Microbenchmark (Naive GEMM)</vt:lpstr>
      <vt:lpstr>Kernel language — @kernel</vt:lpstr>
      <vt:lpstr>Kernel language: Indexing</vt:lpstr>
      <vt:lpstr>Memory copy with KernelAbstractions</vt:lpstr>
      <vt:lpstr>Kernel instantiation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143</cp:revision>
  <dcterms:modified xsi:type="dcterms:W3CDTF">2024-11-04T16:16:45Z</dcterms:modified>
</cp:coreProperties>
</file>