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411AAB2-2493-457E-90F5-6DD1BEF5EB3F}">
  <a:tblStyle styleName="Table_0" styleId="{D411AAB2-2493-457E-90F5-6DD1BEF5EB3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2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media/image05.jp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6.jp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Opening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/>
          <p:nvPr/>
        </p:nvSpPr>
        <p:spPr>
          <a:xfrm>
            <a:off y="-44125" x="-88275"/>
            <a:ext cy="5322299" cx="9320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540800" x="2635525"/>
            <a:ext cy="653100" cx="55340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rgbClr val="797C7F"/>
              </a:buClr>
              <a:buSzPct val="100000"/>
              <a:buNone/>
              <a:defRPr sz="2600">
                <a:solidFill>
                  <a:srgbClr val="797C7F"/>
                </a:solidFill>
              </a:defRPr>
            </a:lvl1pPr>
            <a:lvl2pPr algn="ctr">
              <a:spcBef>
                <a:spcPts val="0"/>
              </a:spcBef>
              <a:buClr>
                <a:srgbClr val="797C7F"/>
              </a:buClr>
              <a:buSzPct val="100000"/>
              <a:buNone/>
              <a:defRPr sz="3000">
                <a:solidFill>
                  <a:srgbClr val="797C7F"/>
                </a:solidFill>
              </a:defRPr>
            </a:lvl2pPr>
            <a:lvl3pPr algn="ctr">
              <a:spcBef>
                <a:spcPts val="0"/>
              </a:spcBef>
              <a:buClr>
                <a:srgbClr val="797C7F"/>
              </a:buClr>
              <a:buSzPct val="100000"/>
              <a:buNone/>
              <a:defRPr sz="3000">
                <a:solidFill>
                  <a:srgbClr val="797C7F"/>
                </a:solidFill>
              </a:defRPr>
            </a:lvl3pPr>
            <a:lvl4pPr algn="ctr">
              <a:spcBef>
                <a:spcPts val="0"/>
              </a:spcBef>
              <a:buClr>
                <a:srgbClr val="797C7F"/>
              </a:buClr>
              <a:buSzPct val="100000"/>
              <a:buNone/>
              <a:defRPr sz="3000">
                <a:solidFill>
                  <a:srgbClr val="797C7F"/>
                </a:solidFill>
              </a:defRPr>
            </a:lvl4pPr>
            <a:lvl5pPr algn="ctr">
              <a:spcBef>
                <a:spcPts val="0"/>
              </a:spcBef>
              <a:buClr>
                <a:srgbClr val="797C7F"/>
              </a:buClr>
              <a:buSzPct val="100000"/>
              <a:buNone/>
              <a:defRPr sz="3000">
                <a:solidFill>
                  <a:srgbClr val="797C7F"/>
                </a:solidFill>
              </a:defRPr>
            </a:lvl5pPr>
            <a:lvl6pPr algn="ctr">
              <a:spcBef>
                <a:spcPts val="0"/>
              </a:spcBef>
              <a:buClr>
                <a:srgbClr val="797C7F"/>
              </a:buClr>
              <a:buSzPct val="100000"/>
              <a:buNone/>
              <a:defRPr sz="3000">
                <a:solidFill>
                  <a:srgbClr val="797C7F"/>
                </a:solidFill>
              </a:defRPr>
            </a:lvl6pPr>
            <a:lvl7pPr algn="ctr">
              <a:spcBef>
                <a:spcPts val="0"/>
              </a:spcBef>
              <a:buClr>
                <a:srgbClr val="797C7F"/>
              </a:buClr>
              <a:buSzPct val="100000"/>
              <a:buNone/>
              <a:defRPr sz="3000">
                <a:solidFill>
                  <a:srgbClr val="797C7F"/>
                </a:solidFill>
              </a:defRPr>
            </a:lvl7pPr>
            <a:lvl8pPr algn="ctr">
              <a:spcBef>
                <a:spcPts val="0"/>
              </a:spcBef>
              <a:buClr>
                <a:srgbClr val="797C7F"/>
              </a:buClr>
              <a:buSzPct val="100000"/>
              <a:buNone/>
              <a:defRPr sz="3000">
                <a:solidFill>
                  <a:srgbClr val="797C7F"/>
                </a:solidFill>
              </a:defRPr>
            </a:lvl8pPr>
            <a:lvl9pPr algn="ctr">
              <a:spcBef>
                <a:spcPts val="0"/>
              </a:spcBef>
              <a:buClr>
                <a:srgbClr val="797C7F"/>
              </a:buClr>
              <a:buSzPct val="100000"/>
              <a:buNone/>
              <a:defRPr sz="3000">
                <a:solidFill>
                  <a:srgbClr val="797C7F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644450" x="12034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1859375" x="2635525"/>
            <a:ext cy="1586400" cx="55340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616365"/>
              </a:buClr>
              <a:buSzPct val="100000"/>
              <a:defRPr sz="4800">
                <a:solidFill>
                  <a:srgbClr val="616365"/>
                </a:solidFill>
              </a:defRPr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1859362" x="668000"/>
            <a:ext cy="1586524" cx="158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atch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0" x="0"/>
            <a:ext cy="5143500" cx="1052373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>
            <p:ph idx="1" type="body"/>
          </p:nvPr>
        </p:nvSpPr>
        <p:spPr>
          <a:xfrm>
            <a:off y="644325" x="4836800"/>
            <a:ext cy="3777599" cx="4077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pening w/ Logo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/>
          <p:nvPr/>
        </p:nvSpPr>
        <p:spPr>
          <a:xfrm>
            <a:off y="-44125" x="-88275"/>
            <a:ext cy="5322299" cx="9320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y="3459900" x="1410000"/>
            <a:ext cy="636900" cx="6324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rgbClr val="797C7F"/>
              </a:buClr>
              <a:buNone/>
              <a:defRPr>
                <a:solidFill>
                  <a:srgbClr val="797C7F"/>
                </a:solidFill>
              </a:defRPr>
            </a:lvl1pPr>
            <a:lvl2pPr algn="ctr" rtl="0">
              <a:spcBef>
                <a:spcPts val="0"/>
              </a:spcBef>
              <a:buClr>
                <a:srgbClr val="797C7F"/>
              </a:buClr>
              <a:buSzPct val="100000"/>
              <a:buNone/>
              <a:defRPr sz="3000">
                <a:solidFill>
                  <a:srgbClr val="797C7F"/>
                </a:solidFill>
              </a:defRPr>
            </a:lvl2pPr>
            <a:lvl3pPr algn="ctr" rtl="0">
              <a:spcBef>
                <a:spcPts val="0"/>
              </a:spcBef>
              <a:buClr>
                <a:srgbClr val="797C7F"/>
              </a:buClr>
              <a:buSzPct val="100000"/>
              <a:buNone/>
              <a:defRPr sz="3000">
                <a:solidFill>
                  <a:srgbClr val="797C7F"/>
                </a:solidFill>
              </a:defRPr>
            </a:lvl3pPr>
            <a:lvl4pPr algn="ctr" rtl="0">
              <a:spcBef>
                <a:spcPts val="0"/>
              </a:spcBef>
              <a:buClr>
                <a:srgbClr val="797C7F"/>
              </a:buClr>
              <a:buSzPct val="100000"/>
              <a:buNone/>
              <a:defRPr sz="3000">
                <a:solidFill>
                  <a:srgbClr val="797C7F"/>
                </a:solidFill>
              </a:defRPr>
            </a:lvl4pPr>
            <a:lvl5pPr algn="ctr" rtl="0">
              <a:spcBef>
                <a:spcPts val="0"/>
              </a:spcBef>
              <a:buClr>
                <a:srgbClr val="797C7F"/>
              </a:buClr>
              <a:buSzPct val="100000"/>
              <a:buNone/>
              <a:defRPr sz="3000">
                <a:solidFill>
                  <a:srgbClr val="797C7F"/>
                </a:solidFill>
              </a:defRPr>
            </a:lvl5pPr>
            <a:lvl6pPr algn="ctr" rtl="0">
              <a:spcBef>
                <a:spcPts val="0"/>
              </a:spcBef>
              <a:buClr>
                <a:srgbClr val="797C7F"/>
              </a:buClr>
              <a:buSzPct val="100000"/>
              <a:buNone/>
              <a:defRPr sz="3000">
                <a:solidFill>
                  <a:srgbClr val="797C7F"/>
                </a:solidFill>
              </a:defRPr>
            </a:lvl6pPr>
            <a:lvl7pPr algn="ctr" rtl="0">
              <a:spcBef>
                <a:spcPts val="0"/>
              </a:spcBef>
              <a:buClr>
                <a:srgbClr val="797C7F"/>
              </a:buClr>
              <a:buSzPct val="100000"/>
              <a:buNone/>
              <a:defRPr sz="3000">
                <a:solidFill>
                  <a:srgbClr val="797C7F"/>
                </a:solidFill>
              </a:defRPr>
            </a:lvl7pPr>
            <a:lvl8pPr algn="ctr" rtl="0">
              <a:spcBef>
                <a:spcPts val="0"/>
              </a:spcBef>
              <a:buClr>
                <a:srgbClr val="797C7F"/>
              </a:buClr>
              <a:buSzPct val="100000"/>
              <a:buNone/>
              <a:defRPr sz="3000">
                <a:solidFill>
                  <a:srgbClr val="797C7F"/>
                </a:solidFill>
              </a:defRPr>
            </a:lvl8pPr>
            <a:lvl9pPr algn="ctr" rtl="0">
              <a:spcBef>
                <a:spcPts val="0"/>
              </a:spcBef>
              <a:buClr>
                <a:srgbClr val="797C7F"/>
              </a:buClr>
              <a:buSzPct val="100000"/>
              <a:buNone/>
              <a:defRPr sz="3000">
                <a:solidFill>
                  <a:srgbClr val="797C7F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644450" x="12034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1827400" x="1698175"/>
            <a:ext cy="1129400" cx="57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y="4644450" x="12034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Gree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644450" x="12034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4644450" x="12034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y="4644450" x="12034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" name="Shape 38"/>
          <p:cNvSpPr/>
          <p:nvPr/>
        </p:nvSpPr>
        <p:spPr>
          <a:xfrm>
            <a:off y="-132400" x="-61775"/>
            <a:ext cy="1350300" cx="9311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idx="12" type="sldNum"/>
          </p:nvPr>
        </p:nvSpPr>
        <p:spPr>
          <a:xfrm>
            <a:off y="4644450" x="12034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white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y="-132400" x="-61775"/>
            <a:ext cy="1350300" cx="9311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4644450" x="12034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1.xml" Type="http://schemas.openxmlformats.org/officeDocument/2006/relationships/slideLayout" Id="rId2"/><Relationship Target="../media/image01.png" Type="http://schemas.openxmlformats.org/officeDocument/2006/relationships/image" Id="rId1"/><Relationship Target="../slideLayouts/slideLayout9.xml" Type="http://schemas.openxmlformats.org/officeDocument/2006/relationships/slideLayout" Id="rId10"/><Relationship Target="../slideLayouts/slideLayout3.xml" Type="http://schemas.openxmlformats.org/officeDocument/2006/relationships/slideLayout" Id="rId4"/><Relationship Target="../slideLayouts/slideLayout10.xml" Type="http://schemas.openxmlformats.org/officeDocument/2006/relationships/slideLayout" Id="rId11"/><Relationship Target="../slideLayouts/slideLayout2.xml" Type="http://schemas.openxmlformats.org/officeDocument/2006/relationships/slideLayout" Id="rId3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/>
          <p:nvPr/>
        </p:nvSpPr>
        <p:spPr>
          <a:xfrm>
            <a:off y="-8825" x="0"/>
            <a:ext cy="1072200" cx="9144000"/>
          </a:xfrm>
          <a:prstGeom prst="rect">
            <a:avLst/>
          </a:prstGeom>
          <a:solidFill>
            <a:srgbClr val="45B7A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" name="Shape 6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None/>
              <a:defRPr b="1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Times New Roman"/>
              <a:defRPr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y="4644450" x="12034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y="4673686" x="7260800"/>
            <a:ext cy="335150" cx="1710050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https://github.com/StaffJoy/jump-examples/blob/master/src/catenary.jl" Type="http://schemas.openxmlformats.org/officeDocument/2006/relationships/hyperlink" TargetMode="External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y="1859375" x="2635525"/>
            <a:ext cy="1586400" cx="5534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Predictive Analysis in Julia</a:t>
            </a:r>
          </a:p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y="3540800" x="2635525"/>
            <a:ext cy="653100" cx="5534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Philip Thomas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SQuInT Breakout Session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21 February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Classification</a:t>
            </a:r>
          </a:p>
        </p:txBody>
      </p:sp>
      <p:graphicFrame>
        <p:nvGraphicFramePr>
          <p:cNvPr id="104" name="Shape 104"/>
          <p:cNvGraphicFramePr/>
          <p:nvPr/>
        </p:nvGraphicFramePr>
        <p:xfrm>
          <a:off y="1280734" x="45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{D411AAB2-2493-457E-90F5-6DD1BEF5EB3F}</a:tableStyleId>
              </a:tblPr>
              <a:tblGrid>
                <a:gridCol w="2760125"/>
                <a:gridCol w="2760125"/>
                <a:gridCol w="2760125"/>
              </a:tblGrid>
              <a:tr h="6218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Type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Example objective function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Example Algorithm</a:t>
                      </a:r>
                    </a:p>
                  </a:txBody>
                  <a:tcPr marR="91425" marB="91425" marT="91425" marL="91425"/>
                </a:tc>
              </a:tr>
              <a:tr h="4053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Linear Programming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+ y       ∀ x, y ∈ 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Simplex</a:t>
                      </a:r>
                    </a:p>
                  </a:txBody>
                  <a:tcPr marR="91425" marB="91425" marT="91425" marL="91425"/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Integer Programming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+ y       ∀ x, y ∈ Z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Branch and bound</a:t>
                      </a:r>
                    </a:p>
                  </a:txBody>
                  <a:tcPr marR="91425" marB="91425" marT="91425" marL="91425"/>
                </a:tc>
              </a:tr>
              <a:tr h="4053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Convex Programming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√(x + y)   ∀ x, y ∈ 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Interior point method</a:t>
                      </a:r>
                    </a:p>
                  </a:txBody>
                  <a:tcPr marR="91425" marB="91425" marT="91425" marL="91425"/>
                </a:tc>
              </a:tr>
              <a:tr h="6218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General Nonlinear Programming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x*y          ∀ x, y ∈ 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Evolutionary algorithm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Classic OR Optimization Applications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Knapsack problem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Routing problems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Traveling salesman problem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Scheduling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Physics Applications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Variational calculus (Power series)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Lagrangian mechanics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Ground energy states, e.g. repellant particles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Power flow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idx="1" type="subTitle"/>
          </p:nvPr>
        </p:nvSpPr>
        <p:spPr>
          <a:xfrm>
            <a:off y="3540800" x="2635525"/>
            <a:ext cy="653100" cx="5534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type="ctrTitle"/>
          </p:nvPr>
        </p:nvSpPr>
        <p:spPr>
          <a:xfrm>
            <a:off y="1859375" x="2635525"/>
            <a:ext cy="1586400" cx="5534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000" lang="en"/>
              <a:t>Julia and JuMP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Julia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2933200"/>
            <a:ext cy="3725699" cx="5753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Open source scientific computing language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JIT compiler with dynamic Dispatch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Package Manager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Parallel and Distributed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learnxinyminutes.com/docs/julia/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98650" x="457200"/>
            <a:ext cy="1554574" cx="229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JuMP - Optimization in Julia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164375" x="2550375"/>
            <a:ext cy="3725699" cx="5938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Ju</a:t>
            </a:r>
            <a:r>
              <a:rPr lang="en"/>
              <a:t>lia for </a:t>
            </a:r>
            <a:r>
              <a:rPr b="1" lang="en"/>
              <a:t>M</a:t>
            </a:r>
            <a:r>
              <a:rPr lang="en"/>
              <a:t>athematical </a:t>
            </a:r>
            <a:r>
              <a:rPr b="1" lang="en"/>
              <a:t>P</a:t>
            </a:r>
            <a:r>
              <a:rPr lang="en"/>
              <a:t>rogramming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JuliaOpt.org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Wrapper for low-level solvers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Provides an extensible optimization metalanguage 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Currently supports LP, IP, NLP and more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12675" x="457200"/>
            <a:ext cy="1703925" cx="17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JuMP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“Rosetta stone” for optimization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High-level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Extensible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Supports a variety of low-level solvers, including commercial and open-source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Brief Intro to JuMP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Import			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using JuMP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Model			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m = Model(solver=CbcSolver())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Variables		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@defVar(m, x &lt;= 0, Int)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				@defVar(m, y &gt;= -4, Int)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Constraints	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@addConstraint(m, x - 2y == -2)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Objective		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@setObjective(m, Min, x-y)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Solve			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solve(m)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idx="1" type="subTitle"/>
          </p:nvPr>
        </p:nvSpPr>
        <p:spPr>
          <a:xfrm>
            <a:off y="3540800" x="2635525"/>
            <a:ext cy="653100" cx="5534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type="ctrTitle"/>
          </p:nvPr>
        </p:nvSpPr>
        <p:spPr>
          <a:xfrm>
            <a:off y="1859375" x="2635525"/>
            <a:ext cy="1586400" cx="5534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000" lang="en"/>
              <a:t>Applications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Example - Carrying Change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200150" x="457200"/>
            <a:ext cy="1084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is the lightest way to carry 99 cents in US coins?</a:t>
            </a:r>
          </a:p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y="2284950" x="457200"/>
            <a:ext cy="2210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Min 	2.5p + 5n + 2.268d + 5.670*q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s.t. 	p + 5n + 10d + 25q  ≥ 99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p, n, d, q ≥ 0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p, n, d, q ∈ Z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y="644325" x="4836800"/>
            <a:ext cy="3777599" cx="40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lvl="0">
              <a:spcBef>
                <a:spcPts val="0"/>
              </a:spcBef>
              <a:buNone/>
            </a:pPr>
            <a:r>
              <a:rPr lang="en"/>
              <a:t>Brief overview of predictive analysis in Julia using the JuMP package for optimization, with a focus on Physics applications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macklemore.jl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082875" x="457200"/>
            <a:ext cy="3232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JuMP, Cbc</a:t>
            </a:r>
            <a:b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 = Model(solver=CbcSolver())</a:t>
            </a:r>
            <a:b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@defVar(m, pennies &gt;= 0, Int)</a:t>
            </a:r>
            <a:b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@defVar(m, nickels &gt;= 0, Int)</a:t>
            </a:r>
            <a:b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@defVar(m, dimes &gt;= 0, Int)</a:t>
            </a:r>
            <a:b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@defVar(m, quarters &gt;= 0, Int)</a:t>
            </a:r>
            <a:b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@addConstraint(m, 1 * pennies + 5 * nickels + 10 * dimes + 25 * quarters &gt;= 99)</a:t>
            </a:r>
            <a:b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@setObjective(m, Min, 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2.5 * pennies + 5 * nickels + 2.268 * dimes + 5.670 * quarters)</a:t>
            </a:r>
            <a:b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solve(m)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macklemore.jl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387675" x="457200"/>
            <a:ext cy="3232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Minimum mass: 22.68 grams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using: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pennies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nickels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dimes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quarters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Catenary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43275" x="2446025"/>
            <a:ext cy="3188976" cx="425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catenary.jl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2366950" x="457200"/>
            <a:ext cy="2185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Code on Github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catenary.jl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04900" x="2789525"/>
            <a:ext cy="3564950" cx="35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/>
              <a:t>Introduction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/>
              <a:t>Optimization and Operations Research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/>
              <a:t>Julia and JuMP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/>
              <a:t>Applications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idx="1" type="subTitle"/>
          </p:nvPr>
        </p:nvSpPr>
        <p:spPr>
          <a:xfrm>
            <a:off y="3459900" x="1410000"/>
            <a:ext cy="636900" cx="632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Philip Thomas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Philip@StaffJoy.com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/>
              <a:t>Introduction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/>
              <a:t>Optimization and Operations Research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/>
              <a:t>Julia and JuMP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/>
              <a:t>Applications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idx="1" type="subTitle"/>
          </p:nvPr>
        </p:nvSpPr>
        <p:spPr>
          <a:xfrm>
            <a:off y="3540800" x="2635525"/>
            <a:ext cy="653100" cx="5534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ctrTitle"/>
          </p:nvPr>
        </p:nvSpPr>
        <p:spPr>
          <a:xfrm>
            <a:off y="1859375" x="2635525"/>
            <a:ext cy="1586400" cx="5534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 for this talk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Github.com/StaffJoy/jump-examples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Vagrant is the easiest way to run the examples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Follow-up at Blog.StaffJoy.com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Shoot us a tweet: @StaffJoy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WUSTL 2013 - BS in Systems Engineering, Physics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Data telemetry and analysis for network security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StaffJoy application makes teams more efficient by automating shift scheduling and management.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use JuMP extensively (10-50 models per workforce)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y="3540800" x="2635525"/>
            <a:ext cy="653100" cx="5534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type="ctrTitle"/>
          </p:nvPr>
        </p:nvSpPr>
        <p:spPr>
          <a:xfrm>
            <a:off y="1859375" x="2635525"/>
            <a:ext cy="1586400" cx="5534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000" lang="en"/>
              <a:t>Optimization and Operations Research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Optimization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900" lang="en"/>
              <a:t>Minimize or maximize an </a:t>
            </a:r>
            <a:r>
              <a:rPr b="1" sz="2900" lang="en"/>
              <a:t>objective function</a:t>
            </a:r>
            <a:r>
              <a:rPr sz="2900" lang="en"/>
              <a:t> subject to </a:t>
            </a:r>
            <a:r>
              <a:rPr b="1" sz="2900" lang="en"/>
              <a:t>constraints</a:t>
            </a:r>
            <a:r>
              <a:rPr sz="2900" lang="en"/>
              <a:t> by varying </a:t>
            </a:r>
            <a:r>
              <a:rPr b="1" sz="2900" lang="en"/>
              <a:t>decision variables</a:t>
            </a:r>
            <a:r>
              <a:rPr sz="2900" lang="en"/>
              <a:t>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900"/>
          </a:p>
          <a:p>
            <a:pPr rtl="0">
              <a:spcBef>
                <a:spcPts val="0"/>
              </a:spcBef>
              <a:buNone/>
            </a:pPr>
            <a:r>
              <a:rPr sz="2900" lang="en"/>
              <a:t>Decision variables are typically:</a:t>
            </a:r>
          </a:p>
          <a:p>
            <a:pPr rtl="0" lvl="0" indent="-4127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900" lang="en"/>
              <a:t>Binary</a:t>
            </a:r>
          </a:p>
          <a:p>
            <a:pPr rtl="0" lvl="0" indent="-4127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900" lang="en"/>
              <a:t>Integral</a:t>
            </a:r>
          </a:p>
          <a:p>
            <a:pPr lvl="0" indent="-4127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900" lang="en"/>
              <a:t>Unconstrained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- Carrying Change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1084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 lightest way to carry 99 cents in US coins?</a:t>
            </a:r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y="2284950" x="457200"/>
            <a:ext cy="2210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Min 	2.5p + 5n + 2.268d + 5.670*q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s.t. 	p + 5n + 10d + 25q  ≥ 99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p, n, d, q ≥ 0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p, n, d, q ∈ Z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taffJoy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