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57" r:id="rId3"/>
    <p:sldId id="258" r:id="rId4"/>
    <p:sldId id="260" r:id="rId5"/>
    <p:sldId id="261" r:id="rId6"/>
    <p:sldId id="262" r:id="rId7"/>
    <p:sldId id="259"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BDF57-BCDD-4CF3-A58D-A3CEB09B361E}" type="datetimeFigureOut">
              <a:rPr lang="ru-RU" smtClean="0"/>
              <a:t>17.11.2023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A4AF8-51EF-4045-8DEF-DAB786EA3428}" type="slidenum">
              <a:rPr lang="ru-RU" smtClean="0"/>
              <a:t>‹#›</a:t>
            </a:fld>
            <a:endParaRPr lang="ru-RU"/>
          </a:p>
        </p:txBody>
      </p:sp>
    </p:spTree>
    <p:extLst>
      <p:ext uri="{BB962C8B-B14F-4D97-AF65-F5344CB8AC3E}">
        <p14:creationId xmlns:p14="http://schemas.microsoft.com/office/powerpoint/2010/main" val="404190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11/17/2023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04676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11/17/2023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7065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11/17/2023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9207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11/17/2023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4375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11/17/2023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4311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11/17/2023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3522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11/17/2023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563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11/17/2023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363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11/17/2023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5555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11/17/2023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635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11/17/2023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6359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11/17/2023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31063055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Цветные карандаши внутри карандаша, которая находится вверху таблицы &quot;дерево&quot;">
            <a:extLst>
              <a:ext uri="{FF2B5EF4-FFF2-40B4-BE49-F238E27FC236}">
                <a16:creationId xmlns:a16="http://schemas.microsoft.com/office/drawing/2014/main" id="{D02EF239-5756-39F4-BB51-62D6692F5C83}"/>
              </a:ext>
            </a:extLst>
          </p:cNvPr>
          <p:cNvPicPr>
            <a:picLocks noChangeAspect="1"/>
          </p:cNvPicPr>
          <p:nvPr/>
        </p:nvPicPr>
        <p:blipFill rotWithShape="1">
          <a:blip r:embed="rId2"/>
          <a:srcRect l="40667" r="-1" b="-1"/>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104674A-27F6-C8BE-8337-495184AE9A64}"/>
              </a:ext>
            </a:extLst>
          </p:cNvPr>
          <p:cNvSpPr>
            <a:spLocks noGrp="1"/>
          </p:cNvSpPr>
          <p:nvPr>
            <p:ph type="ctrTitle"/>
          </p:nvPr>
        </p:nvSpPr>
        <p:spPr>
          <a:xfrm>
            <a:off x="7259280" y="887938"/>
            <a:ext cx="3853845" cy="2533477"/>
          </a:xfrm>
        </p:spPr>
        <p:txBody>
          <a:bodyPr>
            <a:normAutofit/>
          </a:bodyPr>
          <a:lstStyle/>
          <a:p>
            <a:r>
              <a:rPr lang="ru-RU" sz="3000" dirty="0">
                <a:latin typeface="Bahnschrift Light Condensed" panose="020B0502040204020203" pitchFamily="34" charset="0"/>
              </a:rPr>
              <a:t>Предпосылки создания централизованного государства</a:t>
            </a:r>
          </a:p>
        </p:txBody>
      </p:sp>
      <p:sp>
        <p:nvSpPr>
          <p:cNvPr id="3" name="Подзаголовок 2">
            <a:extLst>
              <a:ext uri="{FF2B5EF4-FFF2-40B4-BE49-F238E27FC236}">
                <a16:creationId xmlns:a16="http://schemas.microsoft.com/office/drawing/2014/main" id="{233508EB-FD28-E6E9-423D-F3158ADC1CFB}"/>
              </a:ext>
            </a:extLst>
          </p:cNvPr>
          <p:cNvSpPr>
            <a:spLocks noGrp="1"/>
          </p:cNvSpPr>
          <p:nvPr>
            <p:ph type="subTitle" idx="1"/>
          </p:nvPr>
        </p:nvSpPr>
        <p:spPr>
          <a:xfrm>
            <a:off x="7662275" y="4107216"/>
            <a:ext cx="3047856" cy="1029286"/>
          </a:xfrm>
        </p:spPr>
        <p:txBody>
          <a:bodyPr>
            <a:normAutofit/>
          </a:bodyPr>
          <a:lstStyle/>
          <a:p>
            <a:r>
              <a:rPr lang="ru-RU" sz="2800" dirty="0"/>
              <a:t>История России</a:t>
            </a:r>
          </a:p>
        </p:txBody>
      </p:sp>
      <p:sp>
        <p:nvSpPr>
          <p:cNvPr id="5" name="TextBox 4">
            <a:extLst>
              <a:ext uri="{FF2B5EF4-FFF2-40B4-BE49-F238E27FC236}">
                <a16:creationId xmlns:a16="http://schemas.microsoft.com/office/drawing/2014/main" id="{3A7A2390-364D-314A-BA4D-755959566C67}"/>
              </a:ext>
            </a:extLst>
          </p:cNvPr>
          <p:cNvSpPr txBox="1"/>
          <p:nvPr/>
        </p:nvSpPr>
        <p:spPr>
          <a:xfrm>
            <a:off x="8707772" y="5828714"/>
            <a:ext cx="3358392" cy="923330"/>
          </a:xfrm>
          <a:prstGeom prst="rect">
            <a:avLst/>
          </a:prstGeom>
          <a:solidFill>
            <a:schemeClr val="bg2">
              <a:lumMod val="90000"/>
            </a:schemeClr>
          </a:solidFill>
          <a:ln>
            <a:solidFill>
              <a:schemeClr val="bg2"/>
            </a:solidFill>
          </a:ln>
        </p:spPr>
        <p:txBody>
          <a:bodyPr wrap="square" rtlCol="0">
            <a:spAutoFit/>
          </a:bodyPr>
          <a:lstStyle/>
          <a:p>
            <a:r>
              <a:rPr lang="ru-RU" dirty="0"/>
              <a:t>Презентацию подготовила студентка группы УБСТ2304 1-го курса МТУСИ </a:t>
            </a:r>
            <a:r>
              <a:rPr lang="ru-RU" dirty="0" err="1"/>
              <a:t>Щерб</a:t>
            </a:r>
            <a:r>
              <a:rPr lang="ru-RU" b="1" i="0" dirty="0" err="1">
                <a:effectLst/>
                <a:latin typeface="YS Text"/>
              </a:rPr>
              <a:t>и́</a:t>
            </a:r>
            <a:r>
              <a:rPr lang="ru-RU" dirty="0" err="1"/>
              <a:t>на</a:t>
            </a:r>
            <a:r>
              <a:rPr lang="ru-RU" dirty="0"/>
              <a:t> Юлия</a:t>
            </a:r>
          </a:p>
        </p:txBody>
      </p:sp>
    </p:spTree>
    <p:extLst>
      <p:ext uri="{BB962C8B-B14F-4D97-AF65-F5344CB8AC3E}">
        <p14:creationId xmlns:p14="http://schemas.microsoft.com/office/powerpoint/2010/main" val="421109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A1CFCF1-0FFB-3F3B-9B8D-BDF9368A9782}"/>
              </a:ext>
            </a:extLst>
          </p:cNvPr>
          <p:cNvSpPr/>
          <p:nvPr/>
        </p:nvSpPr>
        <p:spPr>
          <a:xfrm>
            <a:off x="4974657" y="308009"/>
            <a:ext cx="2242686" cy="57751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rPr>
              <a:t>ИТОГ</a:t>
            </a:r>
            <a:endParaRPr lang="ru-RU" dirty="0">
              <a:solidFill>
                <a:schemeClr val="tx1"/>
              </a:solidFill>
            </a:endParaRPr>
          </a:p>
        </p:txBody>
      </p:sp>
      <p:sp>
        <p:nvSpPr>
          <p:cNvPr id="4" name="Прямоугольник 3">
            <a:extLst>
              <a:ext uri="{FF2B5EF4-FFF2-40B4-BE49-F238E27FC236}">
                <a16:creationId xmlns:a16="http://schemas.microsoft.com/office/drawing/2014/main" id="{A2641A7C-1B6E-0B19-934B-E764917D2F5E}"/>
              </a:ext>
            </a:extLst>
          </p:cNvPr>
          <p:cNvSpPr/>
          <p:nvPr/>
        </p:nvSpPr>
        <p:spPr>
          <a:xfrm>
            <a:off x="1466248" y="2204187"/>
            <a:ext cx="9259503" cy="277207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kern="0" dirty="0">
                <a:solidFill>
                  <a:schemeClr val="tx1"/>
                </a:solidFill>
                <a:latin typeface="Times New Roman" panose="02020603050405020304" pitchFamily="18" charset="0"/>
                <a:cs typeface="Times New Roman" panose="02020603050405020304" pitchFamily="18" charset="0"/>
              </a:rPr>
              <a:t>Появление в 13 веке отдельного Московского княжества и расширение его территорий в 14-15 веках стало основным шагом к образованию Русского централизованного государства. Считается, что централизованное государство сформировалось уже в XV веке в период правления князя Ивана ΙΙΙ Васильевича (1462-1505 гг.). Позже русские территории существенно расширились за счет политики Василия ΙΙΙ (1505-1533 гг.) и завоеваний Ивана ΙV Грозного (формально с 1533 года; официально – 1547-1584 гг.). Последний в 1547 году принял титул царя, он венчался на царствование в Успенском соборе в г. Москва. Грозный смог присоединить к своим владениям земли, которые ранее не были русскими.</a:t>
            </a:r>
          </a:p>
          <a:p>
            <a:endParaRPr lang="ru-RU" dirty="0">
              <a:solidFill>
                <a:schemeClr val="tx1"/>
              </a:solidFill>
            </a:endParaRPr>
          </a:p>
        </p:txBody>
      </p:sp>
    </p:spTree>
    <p:extLst>
      <p:ext uri="{BB962C8B-B14F-4D97-AF65-F5344CB8AC3E}">
        <p14:creationId xmlns:p14="http://schemas.microsoft.com/office/powerpoint/2010/main" val="2464563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2A57809-EF52-2A0B-F2D2-3C88213E8769}"/>
              </a:ext>
            </a:extLst>
          </p:cNvPr>
          <p:cNvSpPr/>
          <p:nvPr/>
        </p:nvSpPr>
        <p:spPr>
          <a:xfrm>
            <a:off x="2221831" y="1398069"/>
            <a:ext cx="7748337" cy="406186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5400" dirty="0">
                <a:solidFill>
                  <a:schemeClr val="tx1"/>
                </a:solidFill>
              </a:rPr>
              <a:t>СПАСИБО ЗА ВНИМАНИЕ!</a:t>
            </a:r>
          </a:p>
        </p:txBody>
      </p:sp>
    </p:spTree>
    <p:extLst>
      <p:ext uri="{BB962C8B-B14F-4D97-AF65-F5344CB8AC3E}">
        <p14:creationId xmlns:p14="http://schemas.microsoft.com/office/powerpoint/2010/main" val="2331501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1D25722-8C1D-02E9-1DE4-0DD227AE9BEB}"/>
              </a:ext>
            </a:extLst>
          </p:cNvPr>
          <p:cNvSpPr/>
          <p:nvPr/>
        </p:nvSpPr>
        <p:spPr>
          <a:xfrm>
            <a:off x="4003432" y="293615"/>
            <a:ext cx="3917834" cy="2464067"/>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0" i="0" dirty="0">
                <a:solidFill>
                  <a:srgbClr val="000000"/>
                </a:solidFill>
                <a:effectLst/>
                <a:latin typeface="lucida grande"/>
              </a:rPr>
              <a:t>Процесс образования русского централизованного государства начался во второй половине XIII в. и завершился в начале XVI столетия.</a:t>
            </a:r>
            <a:endParaRPr lang="ru-RU" dirty="0"/>
          </a:p>
        </p:txBody>
      </p:sp>
      <p:sp>
        <p:nvSpPr>
          <p:cNvPr id="4" name="Прямоугольник 3">
            <a:extLst>
              <a:ext uri="{FF2B5EF4-FFF2-40B4-BE49-F238E27FC236}">
                <a16:creationId xmlns:a16="http://schemas.microsoft.com/office/drawing/2014/main" id="{AA456682-1A89-693E-E7AB-724A69F8C80B}"/>
              </a:ext>
            </a:extLst>
          </p:cNvPr>
          <p:cNvSpPr/>
          <p:nvPr/>
        </p:nvSpPr>
        <p:spPr>
          <a:xfrm>
            <a:off x="8050635" y="293615"/>
            <a:ext cx="3917834" cy="44596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0" i="0" dirty="0">
                <a:solidFill>
                  <a:srgbClr val="000000"/>
                </a:solidFill>
                <a:effectLst/>
                <a:latin typeface="lucida grande"/>
              </a:rPr>
              <a:t>В это время была ликвидирована политическая независимость ряда важнейших русских княжеств и феодальных республик. К Москве были присоединены суздальско-нижегородские, ростовские, ярославские, тверские, новгородские земли, что означало образование единой государственной территории и начало перестройки политической системы, завершившейся установлением самодержавия в России.</a:t>
            </a:r>
            <a:endParaRPr lang="ru-RU" dirty="0"/>
          </a:p>
        </p:txBody>
      </p:sp>
      <p:pic>
        <p:nvPicPr>
          <p:cNvPr id="6" name="Рисунок 5">
            <a:extLst>
              <a:ext uri="{FF2B5EF4-FFF2-40B4-BE49-F238E27FC236}">
                <a16:creationId xmlns:a16="http://schemas.microsoft.com/office/drawing/2014/main" id="{34BC1EB8-C5C9-207F-D6F2-CCE5D141E610}"/>
              </a:ext>
            </a:extLst>
          </p:cNvPr>
          <p:cNvPicPr>
            <a:picLocks noChangeAspect="1"/>
          </p:cNvPicPr>
          <p:nvPr/>
        </p:nvPicPr>
        <p:blipFill>
          <a:blip r:embed="rId2"/>
          <a:stretch>
            <a:fillRect/>
          </a:stretch>
        </p:blipFill>
        <p:spPr>
          <a:xfrm>
            <a:off x="712443" y="2896094"/>
            <a:ext cx="4956893" cy="3834179"/>
          </a:xfrm>
          <a:prstGeom prst="rect">
            <a:avLst/>
          </a:prstGeom>
        </p:spPr>
      </p:pic>
    </p:spTree>
    <p:extLst>
      <p:ext uri="{BB962C8B-B14F-4D97-AF65-F5344CB8AC3E}">
        <p14:creationId xmlns:p14="http://schemas.microsoft.com/office/powerpoint/2010/main" val="3149927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AD5076F-A6F5-2C21-743D-3A2C11EE990A}"/>
              </a:ext>
            </a:extLst>
          </p:cNvPr>
          <p:cNvSpPr/>
          <p:nvPr/>
        </p:nvSpPr>
        <p:spPr>
          <a:xfrm>
            <a:off x="3028750" y="166037"/>
            <a:ext cx="6134500" cy="90236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b="0" i="0" dirty="0">
                <a:solidFill>
                  <a:schemeClr val="tx1"/>
                </a:solidFill>
                <a:effectLst/>
                <a:latin typeface="consolas" panose="020B0609020204030204" pitchFamily="49" charset="0"/>
              </a:rPr>
              <a:t>Экономические предпосылки</a:t>
            </a:r>
          </a:p>
          <a:p>
            <a:pPr algn="ctr"/>
            <a:endParaRPr lang="ru-RU" sz="2000" b="1" dirty="0">
              <a:solidFill>
                <a:schemeClr val="tx1"/>
              </a:solidFill>
            </a:endParaRPr>
          </a:p>
        </p:txBody>
      </p:sp>
      <p:sp>
        <p:nvSpPr>
          <p:cNvPr id="5" name="Прямоугольник 4">
            <a:extLst>
              <a:ext uri="{FF2B5EF4-FFF2-40B4-BE49-F238E27FC236}">
                <a16:creationId xmlns:a16="http://schemas.microsoft.com/office/drawing/2014/main" id="{E479B85F-5FAA-7362-E0EF-CEA7949CAF13}"/>
              </a:ext>
            </a:extLst>
          </p:cNvPr>
          <p:cNvSpPr/>
          <p:nvPr/>
        </p:nvSpPr>
        <p:spPr>
          <a:xfrm>
            <a:off x="195714" y="2666198"/>
            <a:ext cx="5165557" cy="238225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br>
              <a:rPr lang="ru-RU" sz="2000" b="0" i="0" dirty="0">
                <a:solidFill>
                  <a:schemeClr val="tx1"/>
                </a:solidFill>
                <a:effectLst/>
                <a:latin typeface="consolas" panose="020B0609020204030204" pitchFamily="49" charset="0"/>
              </a:rPr>
            </a:br>
            <a:r>
              <a:rPr lang="ru-RU" sz="2000" b="0" i="0" dirty="0">
                <a:solidFill>
                  <a:schemeClr val="tx1"/>
                </a:solidFill>
                <a:effectLst/>
                <a:latin typeface="consolas" panose="020B0609020204030204" pitchFamily="49" charset="0"/>
              </a:rPr>
              <a:t>• возрождение сельского хозяйства и ремесел. Рост товарности ремесла;</a:t>
            </a:r>
          </a:p>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восстановление городов;</a:t>
            </a:r>
            <a:endParaRPr lang="ru-RU" sz="2000" dirty="0">
              <a:solidFill>
                <a:schemeClr val="tx1"/>
              </a:solidFill>
              <a:latin typeface="consolas" panose="020B0609020204030204" pitchFamily="49" charset="0"/>
            </a:endParaRPr>
          </a:p>
          <a:p>
            <a:r>
              <a:rPr lang="ru-RU" sz="2000" b="0" i="0" dirty="0">
                <a:solidFill>
                  <a:schemeClr val="tx1"/>
                </a:solidFill>
                <a:effectLst/>
                <a:latin typeface="consolas" panose="020B0609020204030204" pitchFamily="49" charset="0"/>
              </a:rPr>
              <a:t>• развитие внутренней и внешней торговли. </a:t>
            </a:r>
            <a:endParaRPr lang="ru-RU" sz="2000" dirty="0">
              <a:solidFill>
                <a:schemeClr val="tx1"/>
              </a:solidFill>
            </a:endParaRPr>
          </a:p>
        </p:txBody>
      </p:sp>
      <p:pic>
        <p:nvPicPr>
          <p:cNvPr id="1028" name="Picture 4">
            <a:extLst>
              <a:ext uri="{FF2B5EF4-FFF2-40B4-BE49-F238E27FC236}">
                <a16:creationId xmlns:a16="http://schemas.microsoft.com/office/drawing/2014/main" id="{FFB3471E-E035-37EE-FEB2-1E4CC1F30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998" y="1944303"/>
            <a:ext cx="6485288" cy="364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55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9EC15A5-1C65-CD86-9AE3-77E4052C6BFE}"/>
              </a:ext>
            </a:extLst>
          </p:cNvPr>
          <p:cNvSpPr/>
          <p:nvPr/>
        </p:nvSpPr>
        <p:spPr>
          <a:xfrm>
            <a:off x="6559618" y="2923325"/>
            <a:ext cx="5354855" cy="249294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рост числа феодалов, стремление их к сильной государственной власти;</a:t>
            </a:r>
            <a:endParaRPr lang="ru-RU" sz="2000" dirty="0">
              <a:solidFill>
                <a:schemeClr val="tx1"/>
              </a:solidFill>
              <a:latin typeface="consolas" panose="020B0609020204030204" pitchFamily="49" charset="0"/>
            </a:endParaRPr>
          </a:p>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рост сопротивления крестьян, что доказывало необходимость в сильной централизованной власти.</a:t>
            </a:r>
            <a:endParaRPr lang="ru-RU" sz="2000" dirty="0">
              <a:solidFill>
                <a:schemeClr val="tx1"/>
              </a:solidFill>
            </a:endParaRPr>
          </a:p>
        </p:txBody>
      </p:sp>
      <p:pic>
        <p:nvPicPr>
          <p:cNvPr id="4" name="Рисунок 3">
            <a:extLst>
              <a:ext uri="{FF2B5EF4-FFF2-40B4-BE49-F238E27FC236}">
                <a16:creationId xmlns:a16="http://schemas.microsoft.com/office/drawing/2014/main" id="{C625C5A6-547A-1FBD-105B-A7D1F492BC6A}"/>
              </a:ext>
            </a:extLst>
          </p:cNvPr>
          <p:cNvPicPr>
            <a:picLocks noChangeAspect="1"/>
          </p:cNvPicPr>
          <p:nvPr/>
        </p:nvPicPr>
        <p:blipFill>
          <a:blip r:embed="rId2"/>
          <a:stretch>
            <a:fillRect/>
          </a:stretch>
        </p:blipFill>
        <p:spPr>
          <a:xfrm>
            <a:off x="529389" y="2044364"/>
            <a:ext cx="5354855" cy="4250868"/>
          </a:xfrm>
          <a:prstGeom prst="rect">
            <a:avLst/>
          </a:prstGeom>
        </p:spPr>
      </p:pic>
      <p:sp>
        <p:nvSpPr>
          <p:cNvPr id="5" name="Прямоугольник 4">
            <a:extLst>
              <a:ext uri="{FF2B5EF4-FFF2-40B4-BE49-F238E27FC236}">
                <a16:creationId xmlns:a16="http://schemas.microsoft.com/office/drawing/2014/main" id="{673A5CDD-6BE6-3B4E-269F-67587A37C3F3}"/>
              </a:ext>
            </a:extLst>
          </p:cNvPr>
          <p:cNvSpPr/>
          <p:nvPr/>
        </p:nvSpPr>
        <p:spPr>
          <a:xfrm>
            <a:off x="3330341" y="394636"/>
            <a:ext cx="5678905" cy="104709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b="0" i="0" dirty="0">
                <a:solidFill>
                  <a:schemeClr val="tx1"/>
                </a:solidFill>
                <a:effectLst/>
                <a:latin typeface="consolas" panose="020B0609020204030204" pitchFamily="49" charset="0"/>
              </a:rPr>
              <a:t>Социальные предпосылки</a:t>
            </a:r>
          </a:p>
        </p:txBody>
      </p:sp>
    </p:spTree>
    <p:extLst>
      <p:ext uri="{BB962C8B-B14F-4D97-AF65-F5344CB8AC3E}">
        <p14:creationId xmlns:p14="http://schemas.microsoft.com/office/powerpoint/2010/main" val="3944459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802E9B2-EB95-4519-DD0F-A44BBD0ACACB}"/>
              </a:ext>
            </a:extLst>
          </p:cNvPr>
          <p:cNvSpPr/>
          <p:nvPr/>
        </p:nvSpPr>
        <p:spPr>
          <a:xfrm>
            <a:off x="292770" y="2229485"/>
            <a:ext cx="5197642" cy="30945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000" b="0" i="0" dirty="0">
                <a:solidFill>
                  <a:schemeClr val="tx1"/>
                </a:solidFill>
                <a:effectLst/>
                <a:latin typeface="consolas" panose="020B0609020204030204" pitchFamily="49" charset="0"/>
              </a:rPr>
              <a:t>• княжеские усобицы;</a:t>
            </a:r>
          </a:p>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необходимость свержения </a:t>
            </a:r>
            <a:r>
              <a:rPr lang="ru-RU" sz="2000" b="0" i="0" dirty="0" err="1">
                <a:solidFill>
                  <a:schemeClr val="tx1"/>
                </a:solidFill>
                <a:effectLst/>
                <a:latin typeface="consolas" panose="020B0609020204030204" pitchFamily="49" charset="0"/>
              </a:rPr>
              <a:t>монголо</a:t>
            </a:r>
            <a:r>
              <a:rPr lang="en-US" sz="2000" b="0" i="0" dirty="0">
                <a:solidFill>
                  <a:schemeClr val="tx1"/>
                </a:solidFill>
                <a:effectLst/>
                <a:latin typeface="consolas" panose="020B0609020204030204" pitchFamily="49" charset="0"/>
              </a:rPr>
              <a:t>-</a:t>
            </a:r>
            <a:r>
              <a:rPr lang="ru-RU" sz="2000" b="0" i="0" dirty="0">
                <a:solidFill>
                  <a:schemeClr val="tx1"/>
                </a:solidFill>
                <a:effectLst/>
                <a:latin typeface="consolas" panose="020B0609020204030204" pitchFamily="49" charset="0"/>
              </a:rPr>
              <a:t> татарского ига;</a:t>
            </a:r>
            <a:endParaRPr lang="ru-RU" sz="2000" dirty="0">
              <a:solidFill>
                <a:schemeClr val="tx1"/>
              </a:solidFill>
              <a:latin typeface="consolas" panose="020B0609020204030204" pitchFamily="49" charset="0"/>
            </a:endParaRPr>
          </a:p>
          <a:p>
            <a:r>
              <a:rPr lang="ru-RU" sz="2000" b="0" i="0" dirty="0">
                <a:solidFill>
                  <a:schemeClr val="tx1"/>
                </a:solidFill>
                <a:effectLst/>
                <a:latin typeface="consolas" panose="020B0609020204030204" pitchFamily="49" charset="0"/>
              </a:rPr>
              <a:t>• стремление православной церкви к централизованной власти с целью своего усиления</a:t>
            </a:r>
            <a:r>
              <a:rPr lang="en-US" sz="2000" dirty="0">
                <a:solidFill>
                  <a:schemeClr val="tx1"/>
                </a:solidFill>
                <a:latin typeface="consolas" panose="020B0609020204030204" pitchFamily="49" charset="0"/>
              </a:rPr>
              <a:t>;</a:t>
            </a:r>
            <a:endParaRPr lang="ru-RU" sz="2000" b="0" i="0" dirty="0">
              <a:solidFill>
                <a:schemeClr val="tx1"/>
              </a:solidFill>
              <a:effectLst/>
              <a:latin typeface="consolas" panose="020B0609020204030204" pitchFamily="49" charset="0"/>
            </a:endParaRPr>
          </a:p>
          <a:p>
            <a:r>
              <a:rPr lang="ru-RU" sz="2000" dirty="0">
                <a:solidFill>
                  <a:schemeClr val="tx1"/>
                </a:solidFill>
                <a:latin typeface="consolas" panose="020B0609020204030204" pitchFamily="49" charset="0"/>
              </a:rPr>
              <a:t>• целесообразность централизованной защиты от монгол на юге и от Литвы и Швеции на западе</a:t>
            </a:r>
            <a:r>
              <a:rPr lang="en-US" sz="2000" dirty="0">
                <a:solidFill>
                  <a:schemeClr val="tx1"/>
                </a:solidFill>
                <a:latin typeface="consolas" panose="020B0609020204030204" pitchFamily="49" charset="0"/>
              </a:rPr>
              <a:t>.</a:t>
            </a:r>
            <a:endParaRPr lang="ru-RU" sz="2000" dirty="0">
              <a:solidFill>
                <a:schemeClr val="tx1"/>
              </a:solidFill>
            </a:endParaRPr>
          </a:p>
        </p:txBody>
      </p:sp>
      <p:pic>
        <p:nvPicPr>
          <p:cNvPr id="5" name="Рисунок 4">
            <a:extLst>
              <a:ext uri="{FF2B5EF4-FFF2-40B4-BE49-F238E27FC236}">
                <a16:creationId xmlns:a16="http://schemas.microsoft.com/office/drawing/2014/main" id="{AF393605-401A-804F-886A-4C798662AD72}"/>
              </a:ext>
            </a:extLst>
          </p:cNvPr>
          <p:cNvPicPr>
            <a:picLocks noChangeAspect="1"/>
          </p:cNvPicPr>
          <p:nvPr/>
        </p:nvPicPr>
        <p:blipFill>
          <a:blip r:embed="rId2"/>
          <a:stretch>
            <a:fillRect/>
          </a:stretch>
        </p:blipFill>
        <p:spPr>
          <a:xfrm>
            <a:off x="5728276" y="1881738"/>
            <a:ext cx="6267206" cy="3790019"/>
          </a:xfrm>
          <a:prstGeom prst="rect">
            <a:avLst/>
          </a:prstGeom>
        </p:spPr>
      </p:pic>
      <p:sp>
        <p:nvSpPr>
          <p:cNvPr id="6" name="Прямоугольник 5">
            <a:extLst>
              <a:ext uri="{FF2B5EF4-FFF2-40B4-BE49-F238E27FC236}">
                <a16:creationId xmlns:a16="http://schemas.microsoft.com/office/drawing/2014/main" id="{EEAA19F1-C76C-4453-A940-80CBB448E012}"/>
              </a:ext>
            </a:extLst>
          </p:cNvPr>
          <p:cNvSpPr/>
          <p:nvPr/>
        </p:nvSpPr>
        <p:spPr>
          <a:xfrm>
            <a:off x="3426593" y="346509"/>
            <a:ext cx="5784783" cy="83973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b="0" i="0" dirty="0">
                <a:solidFill>
                  <a:schemeClr val="tx1"/>
                </a:solidFill>
                <a:effectLst/>
                <a:latin typeface="consolas" panose="020B0609020204030204" pitchFamily="49" charset="0"/>
              </a:rPr>
              <a:t>Политические предпосылки</a:t>
            </a:r>
          </a:p>
        </p:txBody>
      </p:sp>
    </p:spTree>
    <p:extLst>
      <p:ext uri="{BB962C8B-B14F-4D97-AF65-F5344CB8AC3E}">
        <p14:creationId xmlns:p14="http://schemas.microsoft.com/office/powerpoint/2010/main" val="3827755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D39DF25-54E0-B28C-7C7F-BAD279066ACA}"/>
              </a:ext>
            </a:extLst>
          </p:cNvPr>
          <p:cNvSpPr/>
          <p:nvPr/>
        </p:nvSpPr>
        <p:spPr>
          <a:xfrm>
            <a:off x="6705599" y="3296918"/>
            <a:ext cx="5197642" cy="171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единство языка;</a:t>
            </a:r>
            <a:endParaRPr lang="ru-RU" sz="2000" dirty="0">
              <a:solidFill>
                <a:schemeClr val="tx1"/>
              </a:solidFill>
              <a:latin typeface="consolas" panose="020B0609020204030204" pitchFamily="49" charset="0"/>
            </a:endParaRPr>
          </a:p>
          <a:p>
            <a:r>
              <a:rPr lang="ru-RU" sz="2000" dirty="0">
                <a:solidFill>
                  <a:schemeClr val="tx1"/>
                </a:solidFill>
                <a:latin typeface="consolas" panose="020B0609020204030204" pitchFamily="49" charset="0"/>
              </a:rPr>
              <a:t>• </a:t>
            </a:r>
            <a:r>
              <a:rPr lang="ru-RU" sz="2000" b="0" i="0" dirty="0">
                <a:solidFill>
                  <a:schemeClr val="tx1"/>
                </a:solidFill>
                <a:effectLst/>
                <a:latin typeface="consolas" panose="020B0609020204030204" pitchFamily="49" charset="0"/>
              </a:rPr>
              <a:t>единство веры</a:t>
            </a:r>
            <a:r>
              <a:rPr lang="en-US" sz="2000" b="0" i="0" dirty="0">
                <a:solidFill>
                  <a:schemeClr val="tx1"/>
                </a:solidFill>
                <a:effectLst/>
                <a:latin typeface="consolas" panose="020B0609020204030204" pitchFamily="49" charset="0"/>
              </a:rPr>
              <a:t>;</a:t>
            </a:r>
          </a:p>
          <a:p>
            <a:r>
              <a:rPr lang="en-US" sz="2000" dirty="0">
                <a:solidFill>
                  <a:schemeClr val="tx1"/>
                </a:solidFill>
                <a:latin typeface="consolas" panose="020B0609020204030204" pitchFamily="49" charset="0"/>
              </a:rPr>
              <a:t>• </a:t>
            </a:r>
            <a:r>
              <a:rPr lang="ru-RU" sz="2000" dirty="0">
                <a:solidFill>
                  <a:schemeClr val="tx1"/>
                </a:solidFill>
                <a:latin typeface="consolas" panose="020B0609020204030204" pitchFamily="49" charset="0"/>
              </a:rPr>
              <a:t>общность культуры обычаев и традиций</a:t>
            </a:r>
            <a:r>
              <a:rPr lang="en-US" sz="2000" dirty="0">
                <a:solidFill>
                  <a:schemeClr val="tx1"/>
                </a:solidFill>
                <a:latin typeface="consolas" panose="020B0609020204030204" pitchFamily="49" charset="0"/>
              </a:rPr>
              <a:t>.</a:t>
            </a:r>
            <a:endParaRPr lang="en-US" sz="2000" b="0" i="0" dirty="0">
              <a:solidFill>
                <a:schemeClr val="tx1"/>
              </a:solidFill>
              <a:effectLst/>
              <a:latin typeface="consolas" panose="020B0609020204030204" pitchFamily="49" charset="0"/>
            </a:endParaRPr>
          </a:p>
          <a:p>
            <a:endParaRPr lang="ru-RU" sz="2000" dirty="0">
              <a:solidFill>
                <a:schemeClr val="tx1"/>
              </a:solidFill>
            </a:endParaRPr>
          </a:p>
        </p:txBody>
      </p:sp>
      <p:pic>
        <p:nvPicPr>
          <p:cNvPr id="4" name="Рисунок 3">
            <a:extLst>
              <a:ext uri="{FF2B5EF4-FFF2-40B4-BE49-F238E27FC236}">
                <a16:creationId xmlns:a16="http://schemas.microsoft.com/office/drawing/2014/main" id="{1DDC1166-A496-D900-920B-96B5631E0C8A}"/>
              </a:ext>
            </a:extLst>
          </p:cNvPr>
          <p:cNvPicPr>
            <a:picLocks noChangeAspect="1"/>
          </p:cNvPicPr>
          <p:nvPr/>
        </p:nvPicPr>
        <p:blipFill rotWithShape="1">
          <a:blip r:embed="rId2"/>
          <a:srcRect l="1" r="983"/>
          <a:stretch/>
        </p:blipFill>
        <p:spPr>
          <a:xfrm>
            <a:off x="288759" y="1990556"/>
            <a:ext cx="6087978" cy="4326023"/>
          </a:xfrm>
          <a:prstGeom prst="rect">
            <a:avLst/>
          </a:prstGeom>
        </p:spPr>
      </p:pic>
      <p:sp>
        <p:nvSpPr>
          <p:cNvPr id="5" name="Прямоугольник 4">
            <a:extLst>
              <a:ext uri="{FF2B5EF4-FFF2-40B4-BE49-F238E27FC236}">
                <a16:creationId xmlns:a16="http://schemas.microsoft.com/office/drawing/2014/main" id="{8CE123F6-1F22-BD31-283C-7F054B49FA2A}"/>
              </a:ext>
            </a:extLst>
          </p:cNvPr>
          <p:cNvSpPr/>
          <p:nvPr/>
        </p:nvSpPr>
        <p:spPr>
          <a:xfrm>
            <a:off x="3203608" y="291093"/>
            <a:ext cx="5784783" cy="83973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b="0" i="0" dirty="0">
                <a:solidFill>
                  <a:schemeClr val="tx1"/>
                </a:solidFill>
                <a:effectLst/>
                <a:latin typeface="consolas" panose="020B0609020204030204" pitchFamily="49" charset="0"/>
              </a:rPr>
              <a:t>Духовные предпосылки</a:t>
            </a:r>
          </a:p>
        </p:txBody>
      </p:sp>
    </p:spTree>
    <p:extLst>
      <p:ext uri="{BB962C8B-B14F-4D97-AF65-F5344CB8AC3E}">
        <p14:creationId xmlns:p14="http://schemas.microsoft.com/office/powerpoint/2010/main" val="4172305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A4798E7-8B04-6FA8-BE71-1ABC8878F5F1}"/>
              </a:ext>
            </a:extLst>
          </p:cNvPr>
          <p:cNvSpPr/>
          <p:nvPr/>
        </p:nvSpPr>
        <p:spPr>
          <a:xfrm>
            <a:off x="2459254" y="250256"/>
            <a:ext cx="7676148" cy="84702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2800" b="0" i="0" dirty="0">
                <a:solidFill>
                  <a:schemeClr val="tx1"/>
                </a:solidFill>
                <a:effectLst/>
                <a:latin typeface="consolas" panose="020B0609020204030204" pitchFamily="49" charset="0"/>
              </a:rPr>
              <a:t>Периоды формирования единого русского государства</a:t>
            </a:r>
            <a:endParaRPr lang="ru-RU" sz="2800" dirty="0">
              <a:solidFill>
                <a:schemeClr val="tx1"/>
              </a:solidFill>
            </a:endParaRPr>
          </a:p>
        </p:txBody>
      </p:sp>
      <p:sp>
        <p:nvSpPr>
          <p:cNvPr id="4" name="Прямоугольник 3">
            <a:extLst>
              <a:ext uri="{FF2B5EF4-FFF2-40B4-BE49-F238E27FC236}">
                <a16:creationId xmlns:a16="http://schemas.microsoft.com/office/drawing/2014/main" id="{6775BD84-3927-6FF8-2C87-1D964A10A60D}"/>
              </a:ext>
            </a:extLst>
          </p:cNvPr>
          <p:cNvSpPr/>
          <p:nvPr/>
        </p:nvSpPr>
        <p:spPr>
          <a:xfrm>
            <a:off x="637674" y="1594860"/>
            <a:ext cx="2750418" cy="58860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ru-RU"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ru-RU"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этап – XIII-XIV века.</a:t>
            </a:r>
            <a:endParaRPr lang="ru-RU"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sz="2000" dirty="0">
              <a:solidFill>
                <a:schemeClr val="tx1"/>
              </a:solidFill>
            </a:endParaRPr>
          </a:p>
        </p:txBody>
      </p:sp>
      <p:sp>
        <p:nvSpPr>
          <p:cNvPr id="7" name="Прямоугольник 6">
            <a:extLst>
              <a:ext uri="{FF2B5EF4-FFF2-40B4-BE49-F238E27FC236}">
                <a16:creationId xmlns:a16="http://schemas.microsoft.com/office/drawing/2014/main" id="{77847CC7-FA49-D845-D37D-EFEA062B6C54}"/>
              </a:ext>
            </a:extLst>
          </p:cNvPr>
          <p:cNvSpPr/>
          <p:nvPr/>
        </p:nvSpPr>
        <p:spPr>
          <a:xfrm>
            <a:off x="358542" y="2579571"/>
            <a:ext cx="6273265" cy="3291840"/>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происходит становление Московского княжества. С 1263 года это был небольшой удел в составе Владимирского княжества, управляемый Даниилом Александровичем (младший сын Невского). Более ранние попытки выделения оказывались временными. Постепенно владения расширялись. Особое значение имела победа над Тверским княжеством за права на великокняжеский престол во Владимире. С 1363 года названию добавилось «великое». В 1389 произошло поглощение Владимирского княжества;</a:t>
            </a:r>
          </a:p>
        </p:txBody>
      </p:sp>
      <p:pic>
        <p:nvPicPr>
          <p:cNvPr id="3074" name="Picture 2" descr="Московский князь Даниил Александрович">
            <a:extLst>
              <a:ext uri="{FF2B5EF4-FFF2-40B4-BE49-F238E27FC236}">
                <a16:creationId xmlns:a16="http://schemas.microsoft.com/office/drawing/2014/main" id="{811C329F-F86F-39BE-1227-5125376F2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045" y="1300413"/>
            <a:ext cx="3914775" cy="476250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8595646B-EF11-3D0A-09A9-372A013176D6}"/>
              </a:ext>
            </a:extLst>
          </p:cNvPr>
          <p:cNvSpPr/>
          <p:nvPr/>
        </p:nvSpPr>
        <p:spPr>
          <a:xfrm>
            <a:off x="7089809" y="6115852"/>
            <a:ext cx="4437246" cy="54483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0" i="0" dirty="0">
                <a:solidFill>
                  <a:schemeClr val="tx1"/>
                </a:solidFill>
                <a:effectLst/>
                <a:latin typeface="Inter"/>
              </a:rPr>
              <a:t>Московский князь Даниил Александрович</a:t>
            </a:r>
            <a:endParaRPr lang="ru-RU" dirty="0">
              <a:solidFill>
                <a:schemeClr val="tx1"/>
              </a:solidFill>
            </a:endParaRPr>
          </a:p>
        </p:txBody>
      </p:sp>
    </p:spTree>
    <p:extLst>
      <p:ext uri="{BB962C8B-B14F-4D97-AF65-F5344CB8AC3E}">
        <p14:creationId xmlns:p14="http://schemas.microsoft.com/office/powerpoint/2010/main" val="4082325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D17F26F-EE05-7C61-9F12-44EDF8409B00}"/>
              </a:ext>
            </a:extLst>
          </p:cNvPr>
          <p:cNvSpPr/>
          <p:nvPr/>
        </p:nvSpPr>
        <p:spPr>
          <a:xfrm>
            <a:off x="7562247" y="803709"/>
            <a:ext cx="2691865" cy="57898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ru-RU" b="1" kern="0" dirty="0">
                <a:solidFill>
                  <a:schemeClr val="tx1"/>
                </a:solidFill>
                <a:latin typeface="Times New Roman" panose="02020603050405020304" pitchFamily="18" charset="0"/>
                <a:cs typeface="Times New Roman" panose="02020603050405020304" pitchFamily="18" charset="0"/>
              </a:rPr>
              <a:t>2 этап – </a:t>
            </a:r>
            <a:r>
              <a:rPr lang="en-US" b="1" kern="0" dirty="0">
                <a:solidFill>
                  <a:schemeClr val="tx1"/>
                </a:solidFill>
                <a:latin typeface="Times New Roman" panose="02020603050405020304" pitchFamily="18" charset="0"/>
                <a:cs typeface="Times New Roman" panose="02020603050405020304" pitchFamily="18" charset="0"/>
              </a:rPr>
              <a:t>XIV-XV </a:t>
            </a:r>
            <a:r>
              <a:rPr lang="ru-RU" b="1" kern="0" dirty="0">
                <a:solidFill>
                  <a:schemeClr val="tx1"/>
                </a:solidFill>
                <a:latin typeface="Times New Roman" panose="02020603050405020304" pitchFamily="18" charset="0"/>
                <a:cs typeface="Times New Roman" panose="02020603050405020304" pitchFamily="18" charset="0"/>
              </a:rPr>
              <a:t>века.</a:t>
            </a:r>
          </a:p>
        </p:txBody>
      </p:sp>
      <p:sp>
        <p:nvSpPr>
          <p:cNvPr id="3" name="Прямоугольник 2">
            <a:extLst>
              <a:ext uri="{FF2B5EF4-FFF2-40B4-BE49-F238E27FC236}">
                <a16:creationId xmlns:a16="http://schemas.microsoft.com/office/drawing/2014/main" id="{9FF5B2C8-6224-ABB0-740F-FDC31E352224}"/>
              </a:ext>
            </a:extLst>
          </p:cNvPr>
          <p:cNvSpPr/>
          <p:nvPr/>
        </p:nvSpPr>
        <p:spPr>
          <a:xfrm>
            <a:off x="5861785" y="2069432"/>
            <a:ext cx="6092791" cy="398485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Московское княжество возглавило борьбу с монголо-татарами. Отношения Москвы с Золотой Ордой были неоднозначными. Иван Ι Калита (московский князь с 1325 года) собирал для монголо-татар дань со всех покоренных российских княжеств. Московские князья часто вступали с захватчиками в союз, заключали династические браки, покупали «ярлык» (ханская грамота – разрешение) на княжение. Дмитрий Ι Донской (московский князь с 1359 года) в 1373 оказал серьезное сопротивление монголо-татарам, напавшим на Рязань. Затем русские войска одержали победу в сражении на реке Воже (1378 г.) и на Куликовом поле (8 сентября 1380 г.);</a:t>
            </a:r>
          </a:p>
        </p:txBody>
      </p:sp>
      <p:pic>
        <p:nvPicPr>
          <p:cNvPr id="5" name="Picture 4" descr="Иван III Васильевич. Автор24 — интернет-биржа студенческих работ">
            <a:extLst>
              <a:ext uri="{FF2B5EF4-FFF2-40B4-BE49-F238E27FC236}">
                <a16:creationId xmlns:a16="http://schemas.microsoft.com/office/drawing/2014/main" id="{79002491-5F09-B3E7-69BE-AC94F159B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22" y="231007"/>
            <a:ext cx="4225532" cy="5611528"/>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94757EA-AE55-B0EF-94AA-5C011BB5E190}"/>
              </a:ext>
            </a:extLst>
          </p:cNvPr>
          <p:cNvSpPr/>
          <p:nvPr/>
        </p:nvSpPr>
        <p:spPr>
          <a:xfrm>
            <a:off x="404222" y="5977289"/>
            <a:ext cx="4225533" cy="52086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Иван Ι Калита</a:t>
            </a:r>
          </a:p>
        </p:txBody>
      </p:sp>
    </p:spTree>
    <p:extLst>
      <p:ext uri="{BB962C8B-B14F-4D97-AF65-F5344CB8AC3E}">
        <p14:creationId xmlns:p14="http://schemas.microsoft.com/office/powerpoint/2010/main" val="4150678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7472"/>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4454A95-287F-B3ED-4887-ED6F478C0751}"/>
              </a:ext>
            </a:extLst>
          </p:cNvPr>
          <p:cNvSpPr/>
          <p:nvPr/>
        </p:nvSpPr>
        <p:spPr>
          <a:xfrm>
            <a:off x="1562501" y="1450068"/>
            <a:ext cx="3413761" cy="66748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ru-RU" b="1" kern="0" dirty="0">
                <a:solidFill>
                  <a:schemeClr val="tx1"/>
                </a:solidFill>
                <a:latin typeface="Times New Roman" panose="02020603050405020304" pitchFamily="18" charset="0"/>
                <a:cs typeface="Times New Roman" panose="02020603050405020304" pitchFamily="18" charset="0"/>
              </a:rPr>
              <a:t>3 этап – XV - начало XVI века.</a:t>
            </a:r>
          </a:p>
        </p:txBody>
      </p:sp>
      <p:sp>
        <p:nvSpPr>
          <p:cNvPr id="3" name="Прямоугольник 2">
            <a:extLst>
              <a:ext uri="{FF2B5EF4-FFF2-40B4-BE49-F238E27FC236}">
                <a16:creationId xmlns:a16="http://schemas.microsoft.com/office/drawing/2014/main" id="{B7CB4F76-3FF6-2144-6E07-147F6D5733F2}"/>
              </a:ext>
            </a:extLst>
          </p:cNvPr>
          <p:cNvSpPr/>
          <p:nvPr/>
        </p:nvSpPr>
        <p:spPr>
          <a:xfrm>
            <a:off x="378593" y="3012708"/>
            <a:ext cx="6092791" cy="202130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окончательное формирование централизованного государства. Его основателем считается Иван ΙΙΙ, завершивший присоединение к Московскому княжеству северо-восточных земель (к 1500 году) и свергший монголо-татарскую власть ( в 1480 году после Стояния на реке Угре).</a:t>
            </a:r>
          </a:p>
        </p:txBody>
      </p:sp>
      <p:sp>
        <p:nvSpPr>
          <p:cNvPr id="4" name="Прямоугольник 3">
            <a:extLst>
              <a:ext uri="{FF2B5EF4-FFF2-40B4-BE49-F238E27FC236}">
                <a16:creationId xmlns:a16="http://schemas.microsoft.com/office/drawing/2014/main" id="{DE1DCA11-BBA4-BAD0-3430-5943623992EE}"/>
              </a:ext>
            </a:extLst>
          </p:cNvPr>
          <p:cNvSpPr/>
          <p:nvPr/>
        </p:nvSpPr>
        <p:spPr>
          <a:xfrm>
            <a:off x="7416222" y="5322954"/>
            <a:ext cx="4225533" cy="52086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0" i="0" dirty="0">
                <a:solidFill>
                  <a:schemeClr val="tx1"/>
                </a:solidFill>
                <a:effectLst/>
                <a:latin typeface="Inter"/>
              </a:rPr>
              <a:t>Государь Иван </a:t>
            </a:r>
            <a:r>
              <a:rPr lang="el-GR" b="0" i="0" dirty="0">
                <a:solidFill>
                  <a:schemeClr val="tx1"/>
                </a:solidFill>
                <a:effectLst/>
                <a:latin typeface="Inter"/>
              </a:rPr>
              <a:t>ΙΙΙ</a:t>
            </a:r>
            <a:endParaRPr lang="ru-RU" dirty="0">
              <a:solidFill>
                <a:schemeClr val="tx1"/>
              </a:solidFill>
            </a:endParaRPr>
          </a:p>
        </p:txBody>
      </p:sp>
      <p:pic>
        <p:nvPicPr>
          <p:cNvPr id="2054" name="Picture 6" descr="Государь Иван ΙΙΙ">
            <a:extLst>
              <a:ext uri="{FF2B5EF4-FFF2-40B4-BE49-F238E27FC236}">
                <a16:creationId xmlns:a16="http://schemas.microsoft.com/office/drawing/2014/main" id="{BD7CB63C-E80B-EC6E-2CC4-EE94146B3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850" y="1535046"/>
            <a:ext cx="5410605" cy="359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27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552</Words>
  <Application>Microsoft Office PowerPoint</Application>
  <PresentationFormat>Широкоэкранный</PresentationFormat>
  <Paragraphs>35</Paragraphs>
  <Slides>11</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11</vt:i4>
      </vt:variant>
    </vt:vector>
  </HeadingPairs>
  <TitlesOfParts>
    <vt:vector size="22" baseType="lpstr">
      <vt:lpstr>Arial</vt:lpstr>
      <vt:lpstr>Bahnschrift Light Condensed</vt:lpstr>
      <vt:lpstr>Calibri</vt:lpstr>
      <vt:lpstr>consolas</vt:lpstr>
      <vt:lpstr>Gill Sans MT</vt:lpstr>
      <vt:lpstr>Goudy Old Style</vt:lpstr>
      <vt:lpstr>Inter</vt:lpstr>
      <vt:lpstr>lucida grande</vt:lpstr>
      <vt:lpstr>Times New Roman</vt:lpstr>
      <vt:lpstr>YS Text</vt:lpstr>
      <vt:lpstr>ClassicFrameVTI</vt:lpstr>
      <vt:lpstr>Предпосылки создания централизованного государства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Предпосылки создания централизованного государства</dc:title>
  <dc:creator>Julia Scher</dc:creator>
  <cp:lastModifiedBy>Julia Scher</cp:lastModifiedBy>
  <cp:revision>6</cp:revision>
  <dcterms:created xsi:type="dcterms:W3CDTF">2023-11-17T17:30:03Z</dcterms:created>
  <dcterms:modified xsi:type="dcterms:W3CDTF">2023-11-17T20:28:29Z</dcterms:modified>
</cp:coreProperties>
</file>