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4" r:id="rId6"/>
    <p:sldId id="301" r:id="rId7"/>
    <p:sldId id="302" r:id="rId8"/>
    <p:sldId id="303" r:id="rId9"/>
    <p:sldId id="305" r:id="rId10"/>
    <p:sldId id="306" r:id="rId11"/>
    <p:sldId id="307"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autoAdjust="0"/>
    <p:restoredTop sz="94619" autoAdjust="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F6516-4B4A-4D89-A43B-54C87E696C5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3860846-456F-427E-9154-715D418B2DF5}">
      <dgm:prSet/>
      <dgm:spPr/>
      <dgm:t>
        <a:bodyPr/>
        <a:lstStyle/>
        <a:p>
          <a:r>
            <a:rPr lang="en-AU"/>
            <a:t>While everyone is quite busy doing the trading and train up their data for forecasting their investments’ returns. We are thinking of building up a calculator to help you determine your current Realised Capital Gain tax position. </a:t>
          </a:r>
          <a:endParaRPr lang="en-US"/>
        </a:p>
      </dgm:t>
    </dgm:pt>
    <dgm:pt modelId="{E2543A28-C4D6-4413-8114-0523B0CF89CA}" type="parTrans" cxnId="{5A29B1F2-EDD2-4F05-AF2E-F698A297FC9F}">
      <dgm:prSet/>
      <dgm:spPr/>
      <dgm:t>
        <a:bodyPr/>
        <a:lstStyle/>
        <a:p>
          <a:endParaRPr lang="en-US"/>
        </a:p>
      </dgm:t>
    </dgm:pt>
    <dgm:pt modelId="{E71C8F3E-0C49-4D1F-9DEB-90C2136B7FFE}" type="sibTrans" cxnId="{5A29B1F2-EDD2-4F05-AF2E-F698A297FC9F}">
      <dgm:prSet/>
      <dgm:spPr/>
      <dgm:t>
        <a:bodyPr/>
        <a:lstStyle/>
        <a:p>
          <a:endParaRPr lang="en-US"/>
        </a:p>
      </dgm:t>
    </dgm:pt>
    <dgm:pt modelId="{1E09BFB5-C140-4BC3-92E2-3BFE34610B0E}">
      <dgm:prSet/>
      <dgm:spPr/>
      <dgm:t>
        <a:bodyPr/>
        <a:lstStyle/>
        <a:p>
          <a:r>
            <a:rPr lang="en-AU"/>
            <a:t>We are here to present a calculator which helps the stock traders to determine their capital gain or loss, so they can be in a better position for their tax planning for financial year end. </a:t>
          </a:r>
          <a:endParaRPr lang="en-US"/>
        </a:p>
      </dgm:t>
    </dgm:pt>
    <dgm:pt modelId="{7C06A458-3263-46DB-BB28-47B813E1E7E0}" type="parTrans" cxnId="{A9DE3D9E-2BE2-4B2D-AD08-B2FF88E45942}">
      <dgm:prSet/>
      <dgm:spPr/>
      <dgm:t>
        <a:bodyPr/>
        <a:lstStyle/>
        <a:p>
          <a:endParaRPr lang="en-US"/>
        </a:p>
      </dgm:t>
    </dgm:pt>
    <dgm:pt modelId="{CC115BB0-21E5-4978-980C-126979C0B9DA}" type="sibTrans" cxnId="{A9DE3D9E-2BE2-4B2D-AD08-B2FF88E45942}">
      <dgm:prSet/>
      <dgm:spPr/>
      <dgm:t>
        <a:bodyPr/>
        <a:lstStyle/>
        <a:p>
          <a:endParaRPr lang="en-US"/>
        </a:p>
      </dgm:t>
    </dgm:pt>
    <dgm:pt modelId="{BCDA63B4-6355-400E-8E23-AADB85945B62}" type="pres">
      <dgm:prSet presAssocID="{54EF6516-4B4A-4D89-A43B-54C87E696C50}" presName="hierChild1" presStyleCnt="0">
        <dgm:presLayoutVars>
          <dgm:chPref val="1"/>
          <dgm:dir/>
          <dgm:animOne val="branch"/>
          <dgm:animLvl val="lvl"/>
          <dgm:resizeHandles/>
        </dgm:presLayoutVars>
      </dgm:prSet>
      <dgm:spPr/>
    </dgm:pt>
    <dgm:pt modelId="{ECAF948B-938D-4F27-88D7-17A1804896A7}" type="pres">
      <dgm:prSet presAssocID="{13860846-456F-427E-9154-715D418B2DF5}" presName="hierRoot1" presStyleCnt="0"/>
      <dgm:spPr/>
    </dgm:pt>
    <dgm:pt modelId="{7D7E7830-8876-4FC0-9450-32FD11D10006}" type="pres">
      <dgm:prSet presAssocID="{13860846-456F-427E-9154-715D418B2DF5}" presName="composite" presStyleCnt="0"/>
      <dgm:spPr/>
    </dgm:pt>
    <dgm:pt modelId="{0D33AE2C-51C1-41F9-8EBF-E75212D4A207}" type="pres">
      <dgm:prSet presAssocID="{13860846-456F-427E-9154-715D418B2DF5}" presName="background" presStyleLbl="node0" presStyleIdx="0" presStyleCnt="2"/>
      <dgm:spPr/>
    </dgm:pt>
    <dgm:pt modelId="{9265D7EB-7E49-4430-B3F6-C59F1E098D6A}" type="pres">
      <dgm:prSet presAssocID="{13860846-456F-427E-9154-715D418B2DF5}" presName="text" presStyleLbl="fgAcc0" presStyleIdx="0" presStyleCnt="2">
        <dgm:presLayoutVars>
          <dgm:chPref val="3"/>
        </dgm:presLayoutVars>
      </dgm:prSet>
      <dgm:spPr/>
    </dgm:pt>
    <dgm:pt modelId="{B342BB17-F4CA-4291-88BC-FAE7843A331A}" type="pres">
      <dgm:prSet presAssocID="{13860846-456F-427E-9154-715D418B2DF5}" presName="hierChild2" presStyleCnt="0"/>
      <dgm:spPr/>
    </dgm:pt>
    <dgm:pt modelId="{51816C31-3398-42FB-ACDA-471C87D8BE12}" type="pres">
      <dgm:prSet presAssocID="{1E09BFB5-C140-4BC3-92E2-3BFE34610B0E}" presName="hierRoot1" presStyleCnt="0"/>
      <dgm:spPr/>
    </dgm:pt>
    <dgm:pt modelId="{B60C1C1A-51E9-4439-BBF5-3ADC745EAE41}" type="pres">
      <dgm:prSet presAssocID="{1E09BFB5-C140-4BC3-92E2-3BFE34610B0E}" presName="composite" presStyleCnt="0"/>
      <dgm:spPr/>
    </dgm:pt>
    <dgm:pt modelId="{D730232F-1021-461B-ACAB-352CDE45832F}" type="pres">
      <dgm:prSet presAssocID="{1E09BFB5-C140-4BC3-92E2-3BFE34610B0E}" presName="background" presStyleLbl="node0" presStyleIdx="1" presStyleCnt="2"/>
      <dgm:spPr/>
    </dgm:pt>
    <dgm:pt modelId="{B9F36E66-1C06-45A8-86DF-3EDD55BB33BB}" type="pres">
      <dgm:prSet presAssocID="{1E09BFB5-C140-4BC3-92E2-3BFE34610B0E}" presName="text" presStyleLbl="fgAcc0" presStyleIdx="1" presStyleCnt="2">
        <dgm:presLayoutVars>
          <dgm:chPref val="3"/>
        </dgm:presLayoutVars>
      </dgm:prSet>
      <dgm:spPr/>
    </dgm:pt>
    <dgm:pt modelId="{1E6BC8A2-6AA4-4FE3-986E-A299FA337EF1}" type="pres">
      <dgm:prSet presAssocID="{1E09BFB5-C140-4BC3-92E2-3BFE34610B0E}" presName="hierChild2" presStyleCnt="0"/>
      <dgm:spPr/>
    </dgm:pt>
  </dgm:ptLst>
  <dgm:cxnLst>
    <dgm:cxn modelId="{AC98F007-8AB1-4328-B465-A96D9ACCF957}" type="presOf" srcId="{13860846-456F-427E-9154-715D418B2DF5}" destId="{9265D7EB-7E49-4430-B3F6-C59F1E098D6A}" srcOrd="0" destOrd="0" presId="urn:microsoft.com/office/officeart/2005/8/layout/hierarchy1"/>
    <dgm:cxn modelId="{99AF3434-5CD7-450A-911E-8C8E41A61C26}" type="presOf" srcId="{1E09BFB5-C140-4BC3-92E2-3BFE34610B0E}" destId="{B9F36E66-1C06-45A8-86DF-3EDD55BB33BB}" srcOrd="0" destOrd="0" presId="urn:microsoft.com/office/officeart/2005/8/layout/hierarchy1"/>
    <dgm:cxn modelId="{A9DE3D9E-2BE2-4B2D-AD08-B2FF88E45942}" srcId="{54EF6516-4B4A-4D89-A43B-54C87E696C50}" destId="{1E09BFB5-C140-4BC3-92E2-3BFE34610B0E}" srcOrd="1" destOrd="0" parTransId="{7C06A458-3263-46DB-BB28-47B813E1E7E0}" sibTransId="{CC115BB0-21E5-4978-980C-126979C0B9DA}"/>
    <dgm:cxn modelId="{0782EBB5-E694-48A7-B623-B7E86C2E8459}" type="presOf" srcId="{54EF6516-4B4A-4D89-A43B-54C87E696C50}" destId="{BCDA63B4-6355-400E-8E23-AADB85945B62}" srcOrd="0" destOrd="0" presId="urn:microsoft.com/office/officeart/2005/8/layout/hierarchy1"/>
    <dgm:cxn modelId="{5A29B1F2-EDD2-4F05-AF2E-F698A297FC9F}" srcId="{54EF6516-4B4A-4D89-A43B-54C87E696C50}" destId="{13860846-456F-427E-9154-715D418B2DF5}" srcOrd="0" destOrd="0" parTransId="{E2543A28-C4D6-4413-8114-0523B0CF89CA}" sibTransId="{E71C8F3E-0C49-4D1F-9DEB-90C2136B7FFE}"/>
    <dgm:cxn modelId="{806A8868-95A7-4B7C-A029-7570190A9C84}" type="presParOf" srcId="{BCDA63B4-6355-400E-8E23-AADB85945B62}" destId="{ECAF948B-938D-4F27-88D7-17A1804896A7}" srcOrd="0" destOrd="0" presId="urn:microsoft.com/office/officeart/2005/8/layout/hierarchy1"/>
    <dgm:cxn modelId="{62F3EB02-70EA-448E-AAA9-70C5A3278136}" type="presParOf" srcId="{ECAF948B-938D-4F27-88D7-17A1804896A7}" destId="{7D7E7830-8876-4FC0-9450-32FD11D10006}" srcOrd="0" destOrd="0" presId="urn:microsoft.com/office/officeart/2005/8/layout/hierarchy1"/>
    <dgm:cxn modelId="{D1BFF9BA-2FDA-4DB2-9D3F-64E452AA86BC}" type="presParOf" srcId="{7D7E7830-8876-4FC0-9450-32FD11D10006}" destId="{0D33AE2C-51C1-41F9-8EBF-E75212D4A207}" srcOrd="0" destOrd="0" presId="urn:microsoft.com/office/officeart/2005/8/layout/hierarchy1"/>
    <dgm:cxn modelId="{070A024E-E59C-4FBF-9168-69F1B839B261}" type="presParOf" srcId="{7D7E7830-8876-4FC0-9450-32FD11D10006}" destId="{9265D7EB-7E49-4430-B3F6-C59F1E098D6A}" srcOrd="1" destOrd="0" presId="urn:microsoft.com/office/officeart/2005/8/layout/hierarchy1"/>
    <dgm:cxn modelId="{F75CB57F-A2B9-416B-BF24-A69CA6A1B77B}" type="presParOf" srcId="{ECAF948B-938D-4F27-88D7-17A1804896A7}" destId="{B342BB17-F4CA-4291-88BC-FAE7843A331A}" srcOrd="1" destOrd="0" presId="urn:microsoft.com/office/officeart/2005/8/layout/hierarchy1"/>
    <dgm:cxn modelId="{B15518AA-F872-4195-8E30-4E17F231EA7B}" type="presParOf" srcId="{BCDA63B4-6355-400E-8E23-AADB85945B62}" destId="{51816C31-3398-42FB-ACDA-471C87D8BE12}" srcOrd="1" destOrd="0" presId="urn:microsoft.com/office/officeart/2005/8/layout/hierarchy1"/>
    <dgm:cxn modelId="{AE1033F4-5D8A-4796-8622-2F6AA2488D00}" type="presParOf" srcId="{51816C31-3398-42FB-ACDA-471C87D8BE12}" destId="{B60C1C1A-51E9-4439-BBF5-3ADC745EAE41}" srcOrd="0" destOrd="0" presId="urn:microsoft.com/office/officeart/2005/8/layout/hierarchy1"/>
    <dgm:cxn modelId="{81E7649C-D461-42BC-ACD6-C05142E58BF4}" type="presParOf" srcId="{B60C1C1A-51E9-4439-BBF5-3ADC745EAE41}" destId="{D730232F-1021-461B-ACAB-352CDE45832F}" srcOrd="0" destOrd="0" presId="urn:microsoft.com/office/officeart/2005/8/layout/hierarchy1"/>
    <dgm:cxn modelId="{E6A59884-80D1-4186-A8B9-EC0F76D32CB9}" type="presParOf" srcId="{B60C1C1A-51E9-4439-BBF5-3ADC745EAE41}" destId="{B9F36E66-1C06-45A8-86DF-3EDD55BB33BB}" srcOrd="1" destOrd="0" presId="urn:microsoft.com/office/officeart/2005/8/layout/hierarchy1"/>
    <dgm:cxn modelId="{444B87B5-981D-4C41-AA05-0A4EE008171D}" type="presParOf" srcId="{51816C31-3398-42FB-ACDA-471C87D8BE12}" destId="{1E6BC8A2-6AA4-4FE3-986E-A299FA337E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A6B892-8D9C-4A8F-9850-8F19440D4A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6992F10-EB09-4C50-8AA8-AEB5D5473EC9}">
      <dgm:prSet/>
      <dgm:spPr/>
      <dgm:t>
        <a:bodyPr/>
        <a:lstStyle/>
        <a:p>
          <a:r>
            <a:rPr lang="en-US"/>
            <a:t>Capital gain event incurred when an asset changing ownership. </a:t>
          </a:r>
        </a:p>
      </dgm:t>
    </dgm:pt>
    <dgm:pt modelId="{78A8B089-A671-45FD-B1A9-925F034B35B8}" type="parTrans" cxnId="{38A14087-9CD0-4DD0-A429-E2C3247B738C}">
      <dgm:prSet/>
      <dgm:spPr/>
      <dgm:t>
        <a:bodyPr/>
        <a:lstStyle/>
        <a:p>
          <a:endParaRPr lang="en-US"/>
        </a:p>
      </dgm:t>
    </dgm:pt>
    <dgm:pt modelId="{A4C3D935-3A4B-46DE-8F85-53FADA233715}" type="sibTrans" cxnId="{38A14087-9CD0-4DD0-A429-E2C3247B738C}">
      <dgm:prSet/>
      <dgm:spPr/>
      <dgm:t>
        <a:bodyPr/>
        <a:lstStyle/>
        <a:p>
          <a:endParaRPr lang="en-US"/>
        </a:p>
      </dgm:t>
    </dgm:pt>
    <dgm:pt modelId="{C64B9444-F24A-4C46-82A0-6FDCBAA71F2E}">
      <dgm:prSet/>
      <dgm:spPr/>
      <dgm:t>
        <a:bodyPr/>
        <a:lstStyle/>
        <a:p>
          <a:r>
            <a:rPr lang="en-US"/>
            <a:t>Generally there is capital gain or loss incurred for investment trading, regardless what entity you are using for trading purpose. You can either use your own name, or your SMSF or your Trust or company for trading. The tax rate are different, but the workflow is the same. </a:t>
          </a:r>
        </a:p>
      </dgm:t>
    </dgm:pt>
    <dgm:pt modelId="{3C5A591A-F6E3-4F34-9697-A40765FC82F4}" type="parTrans" cxnId="{BDDEA80E-327B-4A7D-959B-114CD2FFA2FC}">
      <dgm:prSet/>
      <dgm:spPr/>
      <dgm:t>
        <a:bodyPr/>
        <a:lstStyle/>
        <a:p>
          <a:endParaRPr lang="en-US"/>
        </a:p>
      </dgm:t>
    </dgm:pt>
    <dgm:pt modelId="{AEB9EB39-595B-417D-9651-A8569EED2F81}" type="sibTrans" cxnId="{BDDEA80E-327B-4A7D-959B-114CD2FFA2FC}">
      <dgm:prSet/>
      <dgm:spPr/>
      <dgm:t>
        <a:bodyPr/>
        <a:lstStyle/>
        <a:p>
          <a:endParaRPr lang="en-US"/>
        </a:p>
      </dgm:t>
    </dgm:pt>
    <dgm:pt modelId="{9FA30E02-4C8B-4019-B186-2AD8C929FE16}" type="pres">
      <dgm:prSet presAssocID="{6AA6B892-8D9C-4A8F-9850-8F19440D4A7A}" presName="linear" presStyleCnt="0">
        <dgm:presLayoutVars>
          <dgm:animLvl val="lvl"/>
          <dgm:resizeHandles val="exact"/>
        </dgm:presLayoutVars>
      </dgm:prSet>
      <dgm:spPr/>
    </dgm:pt>
    <dgm:pt modelId="{1D69F8E1-5B66-43FB-97BF-26075FD8037F}" type="pres">
      <dgm:prSet presAssocID="{76992F10-EB09-4C50-8AA8-AEB5D5473EC9}" presName="parentText" presStyleLbl="node1" presStyleIdx="0" presStyleCnt="2">
        <dgm:presLayoutVars>
          <dgm:chMax val="0"/>
          <dgm:bulletEnabled val="1"/>
        </dgm:presLayoutVars>
      </dgm:prSet>
      <dgm:spPr/>
    </dgm:pt>
    <dgm:pt modelId="{9B36F68A-26B1-4E25-BC57-87DDD1361E49}" type="pres">
      <dgm:prSet presAssocID="{A4C3D935-3A4B-46DE-8F85-53FADA233715}" presName="spacer" presStyleCnt="0"/>
      <dgm:spPr/>
    </dgm:pt>
    <dgm:pt modelId="{CB85A602-3015-419F-8A47-C05BF48C45FC}" type="pres">
      <dgm:prSet presAssocID="{C64B9444-F24A-4C46-82A0-6FDCBAA71F2E}" presName="parentText" presStyleLbl="node1" presStyleIdx="1" presStyleCnt="2">
        <dgm:presLayoutVars>
          <dgm:chMax val="0"/>
          <dgm:bulletEnabled val="1"/>
        </dgm:presLayoutVars>
      </dgm:prSet>
      <dgm:spPr/>
    </dgm:pt>
  </dgm:ptLst>
  <dgm:cxnLst>
    <dgm:cxn modelId="{BDDEA80E-327B-4A7D-959B-114CD2FFA2FC}" srcId="{6AA6B892-8D9C-4A8F-9850-8F19440D4A7A}" destId="{C64B9444-F24A-4C46-82A0-6FDCBAA71F2E}" srcOrd="1" destOrd="0" parTransId="{3C5A591A-F6E3-4F34-9697-A40765FC82F4}" sibTransId="{AEB9EB39-595B-417D-9651-A8569EED2F81}"/>
    <dgm:cxn modelId="{F96BA418-333D-47C8-BEF4-8DD19E86E990}" type="presOf" srcId="{6AA6B892-8D9C-4A8F-9850-8F19440D4A7A}" destId="{9FA30E02-4C8B-4019-B186-2AD8C929FE16}" srcOrd="0" destOrd="0" presId="urn:microsoft.com/office/officeart/2005/8/layout/vList2"/>
    <dgm:cxn modelId="{86ECCF27-5315-4819-B90E-92BEF305CA71}" type="presOf" srcId="{C64B9444-F24A-4C46-82A0-6FDCBAA71F2E}" destId="{CB85A602-3015-419F-8A47-C05BF48C45FC}" srcOrd="0" destOrd="0" presId="urn:microsoft.com/office/officeart/2005/8/layout/vList2"/>
    <dgm:cxn modelId="{38A14087-9CD0-4DD0-A429-E2C3247B738C}" srcId="{6AA6B892-8D9C-4A8F-9850-8F19440D4A7A}" destId="{76992F10-EB09-4C50-8AA8-AEB5D5473EC9}" srcOrd="0" destOrd="0" parTransId="{78A8B089-A671-45FD-B1A9-925F034B35B8}" sibTransId="{A4C3D935-3A4B-46DE-8F85-53FADA233715}"/>
    <dgm:cxn modelId="{866D14FF-2EC9-4C8B-B528-792D88DC412E}" type="presOf" srcId="{76992F10-EB09-4C50-8AA8-AEB5D5473EC9}" destId="{1D69F8E1-5B66-43FB-97BF-26075FD8037F}" srcOrd="0" destOrd="0" presId="urn:microsoft.com/office/officeart/2005/8/layout/vList2"/>
    <dgm:cxn modelId="{A174FFE2-6746-4B88-AB8D-5D16C91C97E3}" type="presParOf" srcId="{9FA30E02-4C8B-4019-B186-2AD8C929FE16}" destId="{1D69F8E1-5B66-43FB-97BF-26075FD8037F}" srcOrd="0" destOrd="0" presId="urn:microsoft.com/office/officeart/2005/8/layout/vList2"/>
    <dgm:cxn modelId="{B8FFBC81-03BB-441F-943A-D4424218E777}" type="presParOf" srcId="{9FA30E02-4C8B-4019-B186-2AD8C929FE16}" destId="{9B36F68A-26B1-4E25-BC57-87DDD1361E49}" srcOrd="1" destOrd="0" presId="urn:microsoft.com/office/officeart/2005/8/layout/vList2"/>
    <dgm:cxn modelId="{EA52A390-F376-4459-AAD7-9DE33B5421C2}" type="presParOf" srcId="{9FA30E02-4C8B-4019-B186-2AD8C929FE16}" destId="{CB85A602-3015-419F-8A47-C05BF48C45F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EA03F8-CD54-4297-A80F-58B8AC70ED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8B8247-1BC0-420E-AE37-1B346774B3C4}">
      <dgm:prSet/>
      <dgm:spPr/>
      <dgm:t>
        <a:bodyPr/>
        <a:lstStyle/>
        <a:p>
          <a:r>
            <a:rPr lang="en-US" dirty="0"/>
            <a:t>Indexation capital gain method (almost gone, only for investment bought before 21 Sep 1999)</a:t>
          </a:r>
        </a:p>
      </dgm:t>
    </dgm:pt>
    <dgm:pt modelId="{90EFE87C-DF0F-4098-9BCE-F9E84B09CBB2}" type="parTrans" cxnId="{6A020DF6-05DC-4950-8DE2-C1A788FBE726}">
      <dgm:prSet/>
      <dgm:spPr/>
      <dgm:t>
        <a:bodyPr/>
        <a:lstStyle/>
        <a:p>
          <a:endParaRPr lang="en-US"/>
        </a:p>
      </dgm:t>
    </dgm:pt>
    <dgm:pt modelId="{B523A109-C0F5-4BFF-A2E1-24902312B3F2}" type="sibTrans" cxnId="{6A020DF6-05DC-4950-8DE2-C1A788FBE726}">
      <dgm:prSet/>
      <dgm:spPr/>
      <dgm:t>
        <a:bodyPr/>
        <a:lstStyle/>
        <a:p>
          <a:endParaRPr lang="en-US"/>
        </a:p>
      </dgm:t>
    </dgm:pt>
    <dgm:pt modelId="{7DB38908-9C1A-429A-8D1A-B33D76EE3E47}">
      <dgm:prSet/>
      <dgm:spPr/>
      <dgm:t>
        <a:bodyPr/>
        <a:lstStyle/>
        <a:p>
          <a:r>
            <a:rPr lang="en-US"/>
            <a:t>Discount Capital gain method, for an investment you held for no less  than 12 months, you may be entitled to a 50% or one third discount on your capital gain, depending on the type of entity who is trading the share. </a:t>
          </a:r>
        </a:p>
      </dgm:t>
    </dgm:pt>
    <dgm:pt modelId="{47A86B96-5053-49D0-9C89-029ADE949751}" type="parTrans" cxnId="{FA86649B-9346-4F14-83DB-73DA5F425A14}">
      <dgm:prSet/>
      <dgm:spPr/>
      <dgm:t>
        <a:bodyPr/>
        <a:lstStyle/>
        <a:p>
          <a:endParaRPr lang="en-US"/>
        </a:p>
      </dgm:t>
    </dgm:pt>
    <dgm:pt modelId="{04486659-525C-4A3B-8884-FA8469C1C38F}" type="sibTrans" cxnId="{FA86649B-9346-4F14-83DB-73DA5F425A14}">
      <dgm:prSet/>
      <dgm:spPr/>
      <dgm:t>
        <a:bodyPr/>
        <a:lstStyle/>
        <a:p>
          <a:endParaRPr lang="en-US"/>
        </a:p>
      </dgm:t>
    </dgm:pt>
    <dgm:pt modelId="{570CD23A-1AF3-45E2-966C-122AB7927D96}">
      <dgm:prSet/>
      <dgm:spPr/>
      <dgm:t>
        <a:bodyPr/>
        <a:lstStyle/>
        <a:p>
          <a:r>
            <a:rPr lang="en-US"/>
            <a:t>Other capital gain method, for an investment held less than 12 month. </a:t>
          </a:r>
        </a:p>
      </dgm:t>
    </dgm:pt>
    <dgm:pt modelId="{0E355321-3AAC-40BD-A3D8-806D9FF59571}" type="parTrans" cxnId="{05652423-5DA1-4F91-B9F7-BB382E92FD74}">
      <dgm:prSet/>
      <dgm:spPr/>
      <dgm:t>
        <a:bodyPr/>
        <a:lstStyle/>
        <a:p>
          <a:endParaRPr lang="en-US"/>
        </a:p>
      </dgm:t>
    </dgm:pt>
    <dgm:pt modelId="{188CA703-F747-48C5-9B5E-601E341F40E0}" type="sibTrans" cxnId="{05652423-5DA1-4F91-B9F7-BB382E92FD74}">
      <dgm:prSet/>
      <dgm:spPr/>
      <dgm:t>
        <a:bodyPr/>
        <a:lstStyle/>
        <a:p>
          <a:endParaRPr lang="en-US"/>
        </a:p>
      </dgm:t>
    </dgm:pt>
    <dgm:pt modelId="{8D899200-E9A0-46F3-B075-D56F64DE8327}" type="pres">
      <dgm:prSet presAssocID="{9EEA03F8-CD54-4297-A80F-58B8AC70ED27}" presName="linear" presStyleCnt="0">
        <dgm:presLayoutVars>
          <dgm:animLvl val="lvl"/>
          <dgm:resizeHandles val="exact"/>
        </dgm:presLayoutVars>
      </dgm:prSet>
      <dgm:spPr/>
    </dgm:pt>
    <dgm:pt modelId="{6356AB8F-4C08-4F62-A726-23C5DC7D3B7E}" type="pres">
      <dgm:prSet presAssocID="{018B8247-1BC0-420E-AE37-1B346774B3C4}" presName="parentText" presStyleLbl="node1" presStyleIdx="0" presStyleCnt="3">
        <dgm:presLayoutVars>
          <dgm:chMax val="0"/>
          <dgm:bulletEnabled val="1"/>
        </dgm:presLayoutVars>
      </dgm:prSet>
      <dgm:spPr/>
    </dgm:pt>
    <dgm:pt modelId="{2E0BB2BF-8A50-46AF-9C3D-E9607545F69D}" type="pres">
      <dgm:prSet presAssocID="{B523A109-C0F5-4BFF-A2E1-24902312B3F2}" presName="spacer" presStyleCnt="0"/>
      <dgm:spPr/>
    </dgm:pt>
    <dgm:pt modelId="{3FE333B7-5FCD-4107-881B-343DB3CE94B6}" type="pres">
      <dgm:prSet presAssocID="{7DB38908-9C1A-429A-8D1A-B33D76EE3E47}" presName="parentText" presStyleLbl="node1" presStyleIdx="1" presStyleCnt="3">
        <dgm:presLayoutVars>
          <dgm:chMax val="0"/>
          <dgm:bulletEnabled val="1"/>
        </dgm:presLayoutVars>
      </dgm:prSet>
      <dgm:spPr/>
    </dgm:pt>
    <dgm:pt modelId="{EC98806A-70F4-4599-9975-75709BFBF35D}" type="pres">
      <dgm:prSet presAssocID="{04486659-525C-4A3B-8884-FA8469C1C38F}" presName="spacer" presStyleCnt="0"/>
      <dgm:spPr/>
    </dgm:pt>
    <dgm:pt modelId="{CB99BA08-8417-4FD3-9780-E49F804D51AD}" type="pres">
      <dgm:prSet presAssocID="{570CD23A-1AF3-45E2-966C-122AB7927D96}" presName="parentText" presStyleLbl="node1" presStyleIdx="2" presStyleCnt="3">
        <dgm:presLayoutVars>
          <dgm:chMax val="0"/>
          <dgm:bulletEnabled val="1"/>
        </dgm:presLayoutVars>
      </dgm:prSet>
      <dgm:spPr/>
    </dgm:pt>
  </dgm:ptLst>
  <dgm:cxnLst>
    <dgm:cxn modelId="{05652423-5DA1-4F91-B9F7-BB382E92FD74}" srcId="{9EEA03F8-CD54-4297-A80F-58B8AC70ED27}" destId="{570CD23A-1AF3-45E2-966C-122AB7927D96}" srcOrd="2" destOrd="0" parTransId="{0E355321-3AAC-40BD-A3D8-806D9FF59571}" sibTransId="{188CA703-F747-48C5-9B5E-601E341F40E0}"/>
    <dgm:cxn modelId="{64B55D32-8A78-4C91-A517-D958D6C9B325}" type="presOf" srcId="{9EEA03F8-CD54-4297-A80F-58B8AC70ED27}" destId="{8D899200-E9A0-46F3-B075-D56F64DE8327}" srcOrd="0" destOrd="0" presId="urn:microsoft.com/office/officeart/2005/8/layout/vList2"/>
    <dgm:cxn modelId="{C5EC958B-8AA1-4CCD-B8CA-5A514D391196}" type="presOf" srcId="{570CD23A-1AF3-45E2-966C-122AB7927D96}" destId="{CB99BA08-8417-4FD3-9780-E49F804D51AD}" srcOrd="0" destOrd="0" presId="urn:microsoft.com/office/officeart/2005/8/layout/vList2"/>
    <dgm:cxn modelId="{CED0B693-7C39-4D82-9682-11B160F021B5}" type="presOf" srcId="{018B8247-1BC0-420E-AE37-1B346774B3C4}" destId="{6356AB8F-4C08-4F62-A726-23C5DC7D3B7E}" srcOrd="0" destOrd="0" presId="urn:microsoft.com/office/officeart/2005/8/layout/vList2"/>
    <dgm:cxn modelId="{FA86649B-9346-4F14-83DB-73DA5F425A14}" srcId="{9EEA03F8-CD54-4297-A80F-58B8AC70ED27}" destId="{7DB38908-9C1A-429A-8D1A-B33D76EE3E47}" srcOrd="1" destOrd="0" parTransId="{47A86B96-5053-49D0-9C89-029ADE949751}" sibTransId="{04486659-525C-4A3B-8884-FA8469C1C38F}"/>
    <dgm:cxn modelId="{0D602FEC-F408-4013-9AAC-2FD13A5FF30B}" type="presOf" srcId="{7DB38908-9C1A-429A-8D1A-B33D76EE3E47}" destId="{3FE333B7-5FCD-4107-881B-343DB3CE94B6}" srcOrd="0" destOrd="0" presId="urn:microsoft.com/office/officeart/2005/8/layout/vList2"/>
    <dgm:cxn modelId="{6A020DF6-05DC-4950-8DE2-C1A788FBE726}" srcId="{9EEA03F8-CD54-4297-A80F-58B8AC70ED27}" destId="{018B8247-1BC0-420E-AE37-1B346774B3C4}" srcOrd="0" destOrd="0" parTransId="{90EFE87C-DF0F-4098-9BCE-F9E84B09CBB2}" sibTransId="{B523A109-C0F5-4BFF-A2E1-24902312B3F2}"/>
    <dgm:cxn modelId="{8D4E4850-C840-4DDD-84D6-9595DA9234F4}" type="presParOf" srcId="{8D899200-E9A0-46F3-B075-D56F64DE8327}" destId="{6356AB8F-4C08-4F62-A726-23C5DC7D3B7E}" srcOrd="0" destOrd="0" presId="urn:microsoft.com/office/officeart/2005/8/layout/vList2"/>
    <dgm:cxn modelId="{7594CA05-0133-4D90-9A65-A0DA9D560D4A}" type="presParOf" srcId="{8D899200-E9A0-46F3-B075-D56F64DE8327}" destId="{2E0BB2BF-8A50-46AF-9C3D-E9607545F69D}" srcOrd="1" destOrd="0" presId="urn:microsoft.com/office/officeart/2005/8/layout/vList2"/>
    <dgm:cxn modelId="{72B939FE-1E53-4CCC-8ABD-64985A8944C5}" type="presParOf" srcId="{8D899200-E9A0-46F3-B075-D56F64DE8327}" destId="{3FE333B7-5FCD-4107-881B-343DB3CE94B6}" srcOrd="2" destOrd="0" presId="urn:microsoft.com/office/officeart/2005/8/layout/vList2"/>
    <dgm:cxn modelId="{5CD80C01-4B82-483B-AA54-5BE6427A5FBF}" type="presParOf" srcId="{8D899200-E9A0-46F3-B075-D56F64DE8327}" destId="{EC98806A-70F4-4599-9975-75709BFBF35D}" srcOrd="3" destOrd="0" presId="urn:microsoft.com/office/officeart/2005/8/layout/vList2"/>
    <dgm:cxn modelId="{8B732860-1FA0-4DD7-94A1-A19D2EED2606}" type="presParOf" srcId="{8D899200-E9A0-46F3-B075-D56F64DE8327}" destId="{CB99BA08-8417-4FD3-9780-E49F804D51A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19B6B8-D99C-4B1C-862E-2B9455ACE4D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5C92E57-CC1E-496A-B718-3E70BD506363}">
      <dgm:prSet/>
      <dgm:spPr/>
      <dgm:t>
        <a:bodyPr/>
        <a:lstStyle/>
        <a:p>
          <a:pPr>
            <a:lnSpc>
              <a:spcPct val="100000"/>
            </a:lnSpc>
          </a:pPr>
          <a:r>
            <a:rPr lang="en-US"/>
            <a:t>1. ideally, when downloading the csv file from the investment platform, we will use loop to identify the share code and populate the buy and sell transactions into a share registery. </a:t>
          </a:r>
        </a:p>
      </dgm:t>
    </dgm:pt>
    <dgm:pt modelId="{EAA459A5-DA91-491C-9DE2-1A894CFC7520}" type="parTrans" cxnId="{0B3ABD4C-DB89-402F-BC20-6DF75D235F58}">
      <dgm:prSet/>
      <dgm:spPr/>
      <dgm:t>
        <a:bodyPr/>
        <a:lstStyle/>
        <a:p>
          <a:endParaRPr lang="en-US"/>
        </a:p>
      </dgm:t>
    </dgm:pt>
    <dgm:pt modelId="{4B1621B3-FFF7-428A-830F-BE155098932F}" type="sibTrans" cxnId="{0B3ABD4C-DB89-402F-BC20-6DF75D235F58}">
      <dgm:prSet/>
      <dgm:spPr/>
      <dgm:t>
        <a:bodyPr/>
        <a:lstStyle/>
        <a:p>
          <a:endParaRPr lang="en-US"/>
        </a:p>
      </dgm:t>
    </dgm:pt>
    <dgm:pt modelId="{3D2CD563-DB78-40E9-8276-9B4E8AE515B1}">
      <dgm:prSet/>
      <dgm:spPr/>
      <dgm:t>
        <a:bodyPr/>
        <a:lstStyle/>
        <a:p>
          <a:pPr>
            <a:lnSpc>
              <a:spcPct val="100000"/>
            </a:lnSpc>
          </a:pPr>
          <a:r>
            <a:rPr lang="en-US"/>
            <a:t>2. work out the capital gain event and capital gain or loss incurred for the selected period</a:t>
          </a:r>
        </a:p>
      </dgm:t>
    </dgm:pt>
    <dgm:pt modelId="{1AA3F942-2C10-412D-B70C-F6268C190010}" type="parTrans" cxnId="{42CCB925-8A83-467B-A6A5-566A8E72005A}">
      <dgm:prSet/>
      <dgm:spPr/>
      <dgm:t>
        <a:bodyPr/>
        <a:lstStyle/>
        <a:p>
          <a:endParaRPr lang="en-US"/>
        </a:p>
      </dgm:t>
    </dgm:pt>
    <dgm:pt modelId="{A7BA6397-5369-429A-B0F1-913134AB1EFE}" type="sibTrans" cxnId="{42CCB925-8A83-467B-A6A5-566A8E72005A}">
      <dgm:prSet/>
      <dgm:spPr/>
      <dgm:t>
        <a:bodyPr/>
        <a:lstStyle/>
        <a:p>
          <a:endParaRPr lang="en-US"/>
        </a:p>
      </dgm:t>
    </dgm:pt>
    <dgm:pt modelId="{900A91BD-2218-40C3-9A5A-56D8CF2192DF}">
      <dgm:prSet/>
      <dgm:spPr/>
      <dgm:t>
        <a:bodyPr/>
        <a:lstStyle/>
        <a:p>
          <a:pPr>
            <a:lnSpc>
              <a:spcPct val="100000"/>
            </a:lnSpc>
          </a:pPr>
          <a:r>
            <a:rPr lang="en-US"/>
            <a:t>3. if there is enough budget, we will use a reporting system to generate the report we want.</a:t>
          </a:r>
        </a:p>
      </dgm:t>
    </dgm:pt>
    <dgm:pt modelId="{5B9F3EAD-EC1E-423B-A847-88C487F5CDB3}" type="parTrans" cxnId="{8803AE36-F2EA-4F78-A02F-A038FCE08D58}">
      <dgm:prSet/>
      <dgm:spPr/>
      <dgm:t>
        <a:bodyPr/>
        <a:lstStyle/>
        <a:p>
          <a:endParaRPr lang="en-US"/>
        </a:p>
      </dgm:t>
    </dgm:pt>
    <dgm:pt modelId="{A3814746-1EF7-4B09-8F00-9412F05CA3D0}" type="sibTrans" cxnId="{8803AE36-F2EA-4F78-A02F-A038FCE08D58}">
      <dgm:prSet/>
      <dgm:spPr/>
      <dgm:t>
        <a:bodyPr/>
        <a:lstStyle/>
        <a:p>
          <a:endParaRPr lang="en-US"/>
        </a:p>
      </dgm:t>
    </dgm:pt>
    <dgm:pt modelId="{823934CD-78E6-40F7-A685-5076126A544F}" type="pres">
      <dgm:prSet presAssocID="{7E19B6B8-D99C-4B1C-862E-2B9455ACE4D1}" presName="root" presStyleCnt="0">
        <dgm:presLayoutVars>
          <dgm:dir/>
          <dgm:resizeHandles val="exact"/>
        </dgm:presLayoutVars>
      </dgm:prSet>
      <dgm:spPr/>
    </dgm:pt>
    <dgm:pt modelId="{150413E2-90EE-45B9-8239-425427510A6B}" type="pres">
      <dgm:prSet presAssocID="{25C92E57-CC1E-496A-B718-3E70BD506363}" presName="compNode" presStyleCnt="0"/>
      <dgm:spPr/>
    </dgm:pt>
    <dgm:pt modelId="{B6B03287-CCD1-46E9-BD89-B011177B10E8}" type="pres">
      <dgm:prSet presAssocID="{25C92E57-CC1E-496A-B718-3E70BD506363}" presName="bgRect" presStyleLbl="bgShp" presStyleIdx="0" presStyleCnt="3"/>
      <dgm:spPr/>
    </dgm:pt>
    <dgm:pt modelId="{01BDCFE4-9F91-4F72-AB09-750CB0993046}" type="pres">
      <dgm:prSet presAssocID="{25C92E57-CC1E-496A-B718-3E70BD5063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wnload"/>
        </a:ext>
      </dgm:extLst>
    </dgm:pt>
    <dgm:pt modelId="{644CDB31-6B5B-444A-801F-95780C54761A}" type="pres">
      <dgm:prSet presAssocID="{25C92E57-CC1E-496A-B718-3E70BD506363}" presName="spaceRect" presStyleCnt="0"/>
      <dgm:spPr/>
    </dgm:pt>
    <dgm:pt modelId="{742B9EBE-345F-4B93-9918-0882F0EB6953}" type="pres">
      <dgm:prSet presAssocID="{25C92E57-CC1E-496A-B718-3E70BD506363}" presName="parTx" presStyleLbl="revTx" presStyleIdx="0" presStyleCnt="3">
        <dgm:presLayoutVars>
          <dgm:chMax val="0"/>
          <dgm:chPref val="0"/>
        </dgm:presLayoutVars>
      </dgm:prSet>
      <dgm:spPr/>
    </dgm:pt>
    <dgm:pt modelId="{1FBED5B3-B341-4E5C-9039-4E6033E2C219}" type="pres">
      <dgm:prSet presAssocID="{4B1621B3-FFF7-428A-830F-BE155098932F}" presName="sibTrans" presStyleCnt="0"/>
      <dgm:spPr/>
    </dgm:pt>
    <dgm:pt modelId="{4B4AD800-F4BC-47D1-B198-D19A4FF2E11A}" type="pres">
      <dgm:prSet presAssocID="{3D2CD563-DB78-40E9-8276-9B4E8AE515B1}" presName="compNode" presStyleCnt="0"/>
      <dgm:spPr/>
    </dgm:pt>
    <dgm:pt modelId="{4A2C77A4-CFFF-4A26-9322-FDAD59510E1C}" type="pres">
      <dgm:prSet presAssocID="{3D2CD563-DB78-40E9-8276-9B4E8AE515B1}" presName="bgRect" presStyleLbl="bgShp" presStyleIdx="1" presStyleCnt="3"/>
      <dgm:spPr/>
    </dgm:pt>
    <dgm:pt modelId="{2EB151A6-9FFE-4259-A344-B77EF8B5F9F6}" type="pres">
      <dgm:prSet presAssocID="{3D2CD563-DB78-40E9-8276-9B4E8AE515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98D568CB-6C31-4A0C-95A0-B67E0627AF9E}" type="pres">
      <dgm:prSet presAssocID="{3D2CD563-DB78-40E9-8276-9B4E8AE515B1}" presName="spaceRect" presStyleCnt="0"/>
      <dgm:spPr/>
    </dgm:pt>
    <dgm:pt modelId="{4BCF5DA0-CE3A-47CE-A9EE-FEF8743078B0}" type="pres">
      <dgm:prSet presAssocID="{3D2CD563-DB78-40E9-8276-9B4E8AE515B1}" presName="parTx" presStyleLbl="revTx" presStyleIdx="1" presStyleCnt="3">
        <dgm:presLayoutVars>
          <dgm:chMax val="0"/>
          <dgm:chPref val="0"/>
        </dgm:presLayoutVars>
      </dgm:prSet>
      <dgm:spPr/>
    </dgm:pt>
    <dgm:pt modelId="{9BBE32C1-9FD2-42BD-8C60-7BBF9C1311DA}" type="pres">
      <dgm:prSet presAssocID="{A7BA6397-5369-429A-B0F1-913134AB1EFE}" presName="sibTrans" presStyleCnt="0"/>
      <dgm:spPr/>
    </dgm:pt>
    <dgm:pt modelId="{FBB68FF9-FC4B-4DF1-8C3C-8ECB0D3CC299}" type="pres">
      <dgm:prSet presAssocID="{900A91BD-2218-40C3-9A5A-56D8CF2192DF}" presName="compNode" presStyleCnt="0"/>
      <dgm:spPr/>
    </dgm:pt>
    <dgm:pt modelId="{0351D62E-408F-4075-A371-12B6DB6AA05E}" type="pres">
      <dgm:prSet presAssocID="{900A91BD-2218-40C3-9A5A-56D8CF2192DF}" presName="bgRect" presStyleLbl="bgShp" presStyleIdx="2" presStyleCnt="3"/>
      <dgm:spPr/>
    </dgm:pt>
    <dgm:pt modelId="{9CB799A0-3091-494E-8C15-91690F598E63}" type="pres">
      <dgm:prSet presAssocID="{900A91BD-2218-40C3-9A5A-56D8CF2192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F6A933BC-DC25-4ECD-8BB1-B2A14882BB01}" type="pres">
      <dgm:prSet presAssocID="{900A91BD-2218-40C3-9A5A-56D8CF2192DF}" presName="spaceRect" presStyleCnt="0"/>
      <dgm:spPr/>
    </dgm:pt>
    <dgm:pt modelId="{2CFAD5EB-5B7B-4FF3-A61D-F65217A55F58}" type="pres">
      <dgm:prSet presAssocID="{900A91BD-2218-40C3-9A5A-56D8CF2192DF}" presName="parTx" presStyleLbl="revTx" presStyleIdx="2" presStyleCnt="3">
        <dgm:presLayoutVars>
          <dgm:chMax val="0"/>
          <dgm:chPref val="0"/>
        </dgm:presLayoutVars>
      </dgm:prSet>
      <dgm:spPr/>
    </dgm:pt>
  </dgm:ptLst>
  <dgm:cxnLst>
    <dgm:cxn modelId="{42CCB925-8A83-467B-A6A5-566A8E72005A}" srcId="{7E19B6B8-D99C-4B1C-862E-2B9455ACE4D1}" destId="{3D2CD563-DB78-40E9-8276-9B4E8AE515B1}" srcOrd="1" destOrd="0" parTransId="{1AA3F942-2C10-412D-B70C-F6268C190010}" sibTransId="{A7BA6397-5369-429A-B0F1-913134AB1EFE}"/>
    <dgm:cxn modelId="{8803AE36-F2EA-4F78-A02F-A038FCE08D58}" srcId="{7E19B6B8-D99C-4B1C-862E-2B9455ACE4D1}" destId="{900A91BD-2218-40C3-9A5A-56D8CF2192DF}" srcOrd="2" destOrd="0" parTransId="{5B9F3EAD-EC1E-423B-A847-88C487F5CDB3}" sibTransId="{A3814746-1EF7-4B09-8F00-9412F05CA3D0}"/>
    <dgm:cxn modelId="{F247383F-2DD4-419F-BB10-52089D3F2D9F}" type="presOf" srcId="{25C92E57-CC1E-496A-B718-3E70BD506363}" destId="{742B9EBE-345F-4B93-9918-0882F0EB6953}" srcOrd="0" destOrd="0" presId="urn:microsoft.com/office/officeart/2018/2/layout/IconVerticalSolidList"/>
    <dgm:cxn modelId="{0B3ABD4C-DB89-402F-BC20-6DF75D235F58}" srcId="{7E19B6B8-D99C-4B1C-862E-2B9455ACE4D1}" destId="{25C92E57-CC1E-496A-B718-3E70BD506363}" srcOrd="0" destOrd="0" parTransId="{EAA459A5-DA91-491C-9DE2-1A894CFC7520}" sibTransId="{4B1621B3-FFF7-428A-830F-BE155098932F}"/>
    <dgm:cxn modelId="{C84220AD-F29A-4F07-A8D6-1E0C969BD7CA}" type="presOf" srcId="{900A91BD-2218-40C3-9A5A-56D8CF2192DF}" destId="{2CFAD5EB-5B7B-4FF3-A61D-F65217A55F58}" srcOrd="0" destOrd="0" presId="urn:microsoft.com/office/officeart/2018/2/layout/IconVerticalSolidList"/>
    <dgm:cxn modelId="{473CEBE4-12B7-4084-860E-4750521A925E}" type="presOf" srcId="{3D2CD563-DB78-40E9-8276-9B4E8AE515B1}" destId="{4BCF5DA0-CE3A-47CE-A9EE-FEF8743078B0}" srcOrd="0" destOrd="0" presId="urn:microsoft.com/office/officeart/2018/2/layout/IconVerticalSolidList"/>
    <dgm:cxn modelId="{0B344DE6-CBAA-4E2E-B2CF-89F9EDA52615}" type="presOf" srcId="{7E19B6B8-D99C-4B1C-862E-2B9455ACE4D1}" destId="{823934CD-78E6-40F7-A685-5076126A544F}" srcOrd="0" destOrd="0" presId="urn:microsoft.com/office/officeart/2018/2/layout/IconVerticalSolidList"/>
    <dgm:cxn modelId="{2D3F3CC7-C3D5-4520-A676-EE2ABBB2B6BC}" type="presParOf" srcId="{823934CD-78E6-40F7-A685-5076126A544F}" destId="{150413E2-90EE-45B9-8239-425427510A6B}" srcOrd="0" destOrd="0" presId="urn:microsoft.com/office/officeart/2018/2/layout/IconVerticalSolidList"/>
    <dgm:cxn modelId="{2AD8A02C-A090-4B06-BB90-A13FF6A5A152}" type="presParOf" srcId="{150413E2-90EE-45B9-8239-425427510A6B}" destId="{B6B03287-CCD1-46E9-BD89-B011177B10E8}" srcOrd="0" destOrd="0" presId="urn:microsoft.com/office/officeart/2018/2/layout/IconVerticalSolidList"/>
    <dgm:cxn modelId="{DA2B834C-EB19-4370-9303-18C59383F407}" type="presParOf" srcId="{150413E2-90EE-45B9-8239-425427510A6B}" destId="{01BDCFE4-9F91-4F72-AB09-750CB0993046}" srcOrd="1" destOrd="0" presId="urn:microsoft.com/office/officeart/2018/2/layout/IconVerticalSolidList"/>
    <dgm:cxn modelId="{B5B0EC14-D90A-4879-9753-BC5AF236AC10}" type="presParOf" srcId="{150413E2-90EE-45B9-8239-425427510A6B}" destId="{644CDB31-6B5B-444A-801F-95780C54761A}" srcOrd="2" destOrd="0" presId="urn:microsoft.com/office/officeart/2018/2/layout/IconVerticalSolidList"/>
    <dgm:cxn modelId="{04D57A18-112A-45A1-B203-612A96B96FB1}" type="presParOf" srcId="{150413E2-90EE-45B9-8239-425427510A6B}" destId="{742B9EBE-345F-4B93-9918-0882F0EB6953}" srcOrd="3" destOrd="0" presId="urn:microsoft.com/office/officeart/2018/2/layout/IconVerticalSolidList"/>
    <dgm:cxn modelId="{99408A69-65B5-40F4-90BA-47CABA3CBB35}" type="presParOf" srcId="{823934CD-78E6-40F7-A685-5076126A544F}" destId="{1FBED5B3-B341-4E5C-9039-4E6033E2C219}" srcOrd="1" destOrd="0" presId="urn:microsoft.com/office/officeart/2018/2/layout/IconVerticalSolidList"/>
    <dgm:cxn modelId="{5A675464-A364-4290-AA9E-3C3482EB2E1D}" type="presParOf" srcId="{823934CD-78E6-40F7-A685-5076126A544F}" destId="{4B4AD800-F4BC-47D1-B198-D19A4FF2E11A}" srcOrd="2" destOrd="0" presId="urn:microsoft.com/office/officeart/2018/2/layout/IconVerticalSolidList"/>
    <dgm:cxn modelId="{E54226DF-EC06-4F33-B083-6787E2D490CB}" type="presParOf" srcId="{4B4AD800-F4BC-47D1-B198-D19A4FF2E11A}" destId="{4A2C77A4-CFFF-4A26-9322-FDAD59510E1C}" srcOrd="0" destOrd="0" presId="urn:microsoft.com/office/officeart/2018/2/layout/IconVerticalSolidList"/>
    <dgm:cxn modelId="{AA6D3081-110D-4951-8591-98415092371F}" type="presParOf" srcId="{4B4AD800-F4BC-47D1-B198-D19A4FF2E11A}" destId="{2EB151A6-9FFE-4259-A344-B77EF8B5F9F6}" srcOrd="1" destOrd="0" presId="urn:microsoft.com/office/officeart/2018/2/layout/IconVerticalSolidList"/>
    <dgm:cxn modelId="{A2525B68-1BD9-4B3D-879A-17BF908A3A09}" type="presParOf" srcId="{4B4AD800-F4BC-47D1-B198-D19A4FF2E11A}" destId="{98D568CB-6C31-4A0C-95A0-B67E0627AF9E}" srcOrd="2" destOrd="0" presId="urn:microsoft.com/office/officeart/2018/2/layout/IconVerticalSolidList"/>
    <dgm:cxn modelId="{141C4D6A-B468-4A36-AAD0-EA4C1153592B}" type="presParOf" srcId="{4B4AD800-F4BC-47D1-B198-D19A4FF2E11A}" destId="{4BCF5DA0-CE3A-47CE-A9EE-FEF8743078B0}" srcOrd="3" destOrd="0" presId="urn:microsoft.com/office/officeart/2018/2/layout/IconVerticalSolidList"/>
    <dgm:cxn modelId="{D59067BE-8C1F-4D2C-B3E5-07C26A34A989}" type="presParOf" srcId="{823934CD-78E6-40F7-A685-5076126A544F}" destId="{9BBE32C1-9FD2-42BD-8C60-7BBF9C1311DA}" srcOrd="3" destOrd="0" presId="urn:microsoft.com/office/officeart/2018/2/layout/IconVerticalSolidList"/>
    <dgm:cxn modelId="{9CF23445-DCA2-4091-B9A2-C40DA71671F4}" type="presParOf" srcId="{823934CD-78E6-40F7-A685-5076126A544F}" destId="{FBB68FF9-FC4B-4DF1-8C3C-8ECB0D3CC299}" srcOrd="4" destOrd="0" presId="urn:microsoft.com/office/officeart/2018/2/layout/IconVerticalSolidList"/>
    <dgm:cxn modelId="{0C29DC0B-7A2B-47F9-9837-139B4BCFFFA7}" type="presParOf" srcId="{FBB68FF9-FC4B-4DF1-8C3C-8ECB0D3CC299}" destId="{0351D62E-408F-4075-A371-12B6DB6AA05E}" srcOrd="0" destOrd="0" presId="urn:microsoft.com/office/officeart/2018/2/layout/IconVerticalSolidList"/>
    <dgm:cxn modelId="{3DF7DB41-8178-4942-A065-E7E1DE1F6AD2}" type="presParOf" srcId="{FBB68FF9-FC4B-4DF1-8C3C-8ECB0D3CC299}" destId="{9CB799A0-3091-494E-8C15-91690F598E63}" srcOrd="1" destOrd="0" presId="urn:microsoft.com/office/officeart/2018/2/layout/IconVerticalSolidList"/>
    <dgm:cxn modelId="{1215302C-C9DB-414E-ABC9-491C528C9040}" type="presParOf" srcId="{FBB68FF9-FC4B-4DF1-8C3C-8ECB0D3CC299}" destId="{F6A933BC-DC25-4ECD-8BB1-B2A14882BB01}" srcOrd="2" destOrd="0" presId="urn:microsoft.com/office/officeart/2018/2/layout/IconVerticalSolidList"/>
    <dgm:cxn modelId="{AA123E55-CA67-4B3D-8895-5CD7F518D83C}" type="presParOf" srcId="{FBB68FF9-FC4B-4DF1-8C3C-8ECB0D3CC299}" destId="{2CFAD5EB-5B7B-4FF3-A61D-F65217A55F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3AE2C-51C1-41F9-8EBF-E75212D4A207}">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65D7EB-7E49-4430-B3F6-C59F1E098D6A}">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a:t>While everyone is quite busy doing the trading and train up their data for forecasting their investments’ returns. We are thinking of building up a calculator to help you determine your current Realised Capital Gain tax position. </a:t>
          </a:r>
          <a:endParaRPr lang="en-US" sz="2300" kern="1200"/>
        </a:p>
      </dsp:txBody>
      <dsp:txXfrm>
        <a:off x="560236" y="832323"/>
        <a:ext cx="4149382" cy="2576345"/>
      </dsp:txXfrm>
    </dsp:sp>
    <dsp:sp modelId="{D730232F-1021-461B-ACAB-352CDE45832F}">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F36E66-1C06-45A8-86DF-3EDD55BB33BB}">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a:t>We are here to present a calculator which helps the stock traders to determine their capital gain or loss, so they can be in a better position for their tax planning for financial year end. </a:t>
          </a:r>
          <a:endParaRPr lang="en-US" sz="2300" kern="1200"/>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9F8E1-5B66-43FB-97BF-26075FD8037F}">
      <dsp:nvSpPr>
        <dsp:cNvPr id="0" name=""/>
        <dsp:cNvSpPr/>
      </dsp:nvSpPr>
      <dsp:spPr>
        <a:xfrm>
          <a:off x="0" y="126398"/>
          <a:ext cx="6582555" cy="23985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Capital gain event incurred when an asset changing ownership. </a:t>
          </a:r>
        </a:p>
      </dsp:txBody>
      <dsp:txXfrm>
        <a:off x="117085" y="243483"/>
        <a:ext cx="6348385" cy="2164330"/>
      </dsp:txXfrm>
    </dsp:sp>
    <dsp:sp modelId="{CB85A602-3015-419F-8A47-C05BF48C45FC}">
      <dsp:nvSpPr>
        <dsp:cNvPr id="0" name=""/>
        <dsp:cNvSpPr/>
      </dsp:nvSpPr>
      <dsp:spPr>
        <a:xfrm>
          <a:off x="0" y="2596899"/>
          <a:ext cx="6582555" cy="239850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Generally there is capital gain or loss incurred for investment trading, regardless what entity you are using for trading purpose. You can either use your own name, or your SMSF or your Trust or company for trading. The tax rate are different, but the workflow is the same. </a:t>
          </a:r>
        </a:p>
      </dsp:txBody>
      <dsp:txXfrm>
        <a:off x="117085" y="2713984"/>
        <a:ext cx="6348385" cy="2164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6AB8F-4C08-4F62-A726-23C5DC7D3B7E}">
      <dsp:nvSpPr>
        <dsp:cNvPr id="0" name=""/>
        <dsp:cNvSpPr/>
      </dsp:nvSpPr>
      <dsp:spPr>
        <a:xfrm>
          <a:off x="0" y="79635"/>
          <a:ext cx="10058399" cy="1158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Indexation capital gain method (almost gone, only for investment bought before 21 Sep 1999)</a:t>
          </a:r>
        </a:p>
      </dsp:txBody>
      <dsp:txXfrm>
        <a:off x="56544" y="136179"/>
        <a:ext cx="9945311" cy="1045212"/>
      </dsp:txXfrm>
    </dsp:sp>
    <dsp:sp modelId="{3FE333B7-5FCD-4107-881B-343DB3CE94B6}">
      <dsp:nvSpPr>
        <dsp:cNvPr id="0" name=""/>
        <dsp:cNvSpPr/>
      </dsp:nvSpPr>
      <dsp:spPr>
        <a:xfrm>
          <a:off x="0" y="1301295"/>
          <a:ext cx="10058399" cy="1158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Discount Capital gain method, for an investment you held for no less  than 12 months, you may be entitled to a 50% or one third discount on your capital gain, depending on the type of entity who is trading the share. </a:t>
          </a:r>
        </a:p>
      </dsp:txBody>
      <dsp:txXfrm>
        <a:off x="56544" y="1357839"/>
        <a:ext cx="9945311" cy="1045212"/>
      </dsp:txXfrm>
    </dsp:sp>
    <dsp:sp modelId="{CB99BA08-8417-4FD3-9780-E49F804D51AD}">
      <dsp:nvSpPr>
        <dsp:cNvPr id="0" name=""/>
        <dsp:cNvSpPr/>
      </dsp:nvSpPr>
      <dsp:spPr>
        <a:xfrm>
          <a:off x="0" y="2522955"/>
          <a:ext cx="10058399" cy="1158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Other capital gain method, for an investment held less than 12 month. </a:t>
          </a:r>
        </a:p>
      </dsp:txBody>
      <dsp:txXfrm>
        <a:off x="56544" y="2579499"/>
        <a:ext cx="9945311" cy="10452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03287-CCD1-46E9-BD89-B011177B10E8}">
      <dsp:nvSpPr>
        <dsp:cNvPr id="0" name=""/>
        <dsp:cNvSpPr/>
      </dsp:nvSpPr>
      <dsp:spPr>
        <a:xfrm>
          <a:off x="0" y="459"/>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DCFE4-9F91-4F72-AB09-750CB0993046}">
      <dsp:nvSpPr>
        <dsp:cNvPr id="0" name=""/>
        <dsp:cNvSpPr/>
      </dsp:nvSpPr>
      <dsp:spPr>
        <a:xfrm>
          <a:off x="324969" y="242171"/>
          <a:ext cx="590852" cy="590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2B9EBE-345F-4B93-9918-0882F0EB6953}">
      <dsp:nvSpPr>
        <dsp:cNvPr id="0" name=""/>
        <dsp:cNvSpPr/>
      </dsp:nvSpPr>
      <dsp:spPr>
        <a:xfrm>
          <a:off x="1240791" y="459"/>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844550">
            <a:lnSpc>
              <a:spcPct val="100000"/>
            </a:lnSpc>
            <a:spcBef>
              <a:spcPct val="0"/>
            </a:spcBef>
            <a:spcAft>
              <a:spcPct val="35000"/>
            </a:spcAft>
            <a:buNone/>
          </a:pPr>
          <a:r>
            <a:rPr lang="en-US" sz="1900" kern="1200"/>
            <a:t>1. ideally, when downloading the csv file from the investment platform, we will use loop to identify the share code and populate the buy and sell transactions into a share registery. </a:t>
          </a:r>
        </a:p>
      </dsp:txBody>
      <dsp:txXfrm>
        <a:off x="1240791" y="459"/>
        <a:ext cx="8817608" cy="1074277"/>
      </dsp:txXfrm>
    </dsp:sp>
    <dsp:sp modelId="{4A2C77A4-CFFF-4A26-9322-FDAD59510E1C}">
      <dsp:nvSpPr>
        <dsp:cNvPr id="0" name=""/>
        <dsp:cNvSpPr/>
      </dsp:nvSpPr>
      <dsp:spPr>
        <a:xfrm>
          <a:off x="0" y="1343306"/>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151A6-9FFE-4259-A344-B77EF8B5F9F6}">
      <dsp:nvSpPr>
        <dsp:cNvPr id="0" name=""/>
        <dsp:cNvSpPr/>
      </dsp:nvSpPr>
      <dsp:spPr>
        <a:xfrm>
          <a:off x="324969" y="1585019"/>
          <a:ext cx="590852" cy="590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CF5DA0-CE3A-47CE-A9EE-FEF8743078B0}">
      <dsp:nvSpPr>
        <dsp:cNvPr id="0" name=""/>
        <dsp:cNvSpPr/>
      </dsp:nvSpPr>
      <dsp:spPr>
        <a:xfrm>
          <a:off x="1240791" y="1343306"/>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844550">
            <a:lnSpc>
              <a:spcPct val="100000"/>
            </a:lnSpc>
            <a:spcBef>
              <a:spcPct val="0"/>
            </a:spcBef>
            <a:spcAft>
              <a:spcPct val="35000"/>
            </a:spcAft>
            <a:buNone/>
          </a:pPr>
          <a:r>
            <a:rPr lang="en-US" sz="1900" kern="1200"/>
            <a:t>2. work out the capital gain event and capital gain or loss incurred for the selected period</a:t>
          </a:r>
        </a:p>
      </dsp:txBody>
      <dsp:txXfrm>
        <a:off x="1240791" y="1343306"/>
        <a:ext cx="8817608" cy="1074277"/>
      </dsp:txXfrm>
    </dsp:sp>
    <dsp:sp modelId="{0351D62E-408F-4075-A371-12B6DB6AA05E}">
      <dsp:nvSpPr>
        <dsp:cNvPr id="0" name=""/>
        <dsp:cNvSpPr/>
      </dsp:nvSpPr>
      <dsp:spPr>
        <a:xfrm>
          <a:off x="0" y="2686153"/>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799A0-3091-494E-8C15-91690F598E63}">
      <dsp:nvSpPr>
        <dsp:cNvPr id="0" name=""/>
        <dsp:cNvSpPr/>
      </dsp:nvSpPr>
      <dsp:spPr>
        <a:xfrm>
          <a:off x="324969" y="2927866"/>
          <a:ext cx="590852" cy="590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FAD5EB-5B7B-4FF3-A61D-F65217A55F58}">
      <dsp:nvSpPr>
        <dsp:cNvPr id="0" name=""/>
        <dsp:cNvSpPr/>
      </dsp:nvSpPr>
      <dsp:spPr>
        <a:xfrm>
          <a:off x="1240791" y="2686153"/>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844550">
            <a:lnSpc>
              <a:spcPct val="100000"/>
            </a:lnSpc>
            <a:spcBef>
              <a:spcPct val="0"/>
            </a:spcBef>
            <a:spcAft>
              <a:spcPct val="35000"/>
            </a:spcAft>
            <a:buNone/>
          </a:pPr>
          <a:r>
            <a:rPr lang="en-US" sz="1900" kern="1200"/>
            <a:t>3. if there is enough budget, we will use a reporting system to generate the report we want.</a:t>
          </a:r>
        </a:p>
      </dsp:txBody>
      <dsp:txXfrm>
        <a:off x="1240791" y="2686153"/>
        <a:ext cx="8817608" cy="10742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Capital Gain calculator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GB" sz="1600" dirty="0"/>
              <a:t>Project 3 </a:t>
            </a:r>
          </a:p>
          <a:p>
            <a:pPr>
              <a:lnSpc>
                <a:spcPct val="100000"/>
              </a:lnSpc>
            </a:pPr>
            <a:r>
              <a:rPr lang="en-GB" sz="1600" dirty="0"/>
              <a:t>Paris Zhang &amp; Julia Shi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73DCB-52FA-4284-82E9-42FA5BEC8DCA}"/>
              </a:ext>
            </a:extLst>
          </p:cNvPr>
          <p:cNvSpPr>
            <a:spLocks noGrp="1"/>
          </p:cNvSpPr>
          <p:nvPr>
            <p:ph type="title"/>
          </p:nvPr>
        </p:nvSpPr>
        <p:spPr>
          <a:xfrm>
            <a:off x="1097280" y="286603"/>
            <a:ext cx="10058400" cy="1450757"/>
          </a:xfrm>
        </p:spPr>
        <p:txBody>
          <a:bodyPr>
            <a:normAutofit/>
          </a:bodyPr>
          <a:lstStyle/>
          <a:p>
            <a:r>
              <a:rPr lang="en-US" dirty="0"/>
              <a:t>Goal</a:t>
            </a:r>
            <a:endParaRPr lang="en-GB" dirty="0"/>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98A7C48-DFD0-4703-BA44-B7517A842677}"/>
              </a:ext>
            </a:extLst>
          </p:cNvPr>
          <p:cNvGraphicFramePr>
            <a:graphicFrameLocks noGrp="1"/>
          </p:cNvGraphicFramePr>
          <p:nvPr>
            <p:ph idx="1"/>
            <p:extLst>
              <p:ext uri="{D42A27DB-BD31-4B8C-83A1-F6EECF244321}">
                <p14:modId xmlns:p14="http://schemas.microsoft.com/office/powerpoint/2010/main" val="257923386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98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AEE07-F0D7-42A9-BF14-F88F4B3A1F7E}"/>
              </a:ext>
            </a:extLst>
          </p:cNvPr>
          <p:cNvSpPr>
            <a:spLocks noGrp="1"/>
          </p:cNvSpPr>
          <p:nvPr>
            <p:ph type="title"/>
          </p:nvPr>
        </p:nvSpPr>
        <p:spPr>
          <a:xfrm>
            <a:off x="643467" y="634946"/>
            <a:ext cx="3689094" cy="5055904"/>
          </a:xfrm>
        </p:spPr>
        <p:txBody>
          <a:bodyPr anchor="ctr">
            <a:normAutofit/>
          </a:bodyPr>
          <a:lstStyle/>
          <a:p>
            <a:pPr algn="r"/>
            <a:r>
              <a:rPr lang="en-US" sz="4300"/>
              <a:t>A brief introduction of Capital Gain</a:t>
            </a:r>
            <a:endParaRPr lang="en-GB" sz="4300"/>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8A45509-593B-4E1E-9A3E-5FCD76AB45E6}"/>
              </a:ext>
            </a:extLst>
          </p:cNvPr>
          <p:cNvGraphicFramePr>
            <a:graphicFrameLocks noGrp="1"/>
          </p:cNvGraphicFramePr>
          <p:nvPr>
            <p:ph idx="1"/>
            <p:extLst>
              <p:ext uri="{D42A27DB-BD31-4B8C-83A1-F6EECF244321}">
                <p14:modId xmlns:p14="http://schemas.microsoft.com/office/powerpoint/2010/main" val="3951450192"/>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03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50C1-7A77-4F35-ACE2-BF002FDA13D6}"/>
              </a:ext>
            </a:extLst>
          </p:cNvPr>
          <p:cNvSpPr>
            <a:spLocks noGrp="1"/>
          </p:cNvSpPr>
          <p:nvPr>
            <p:ph type="title"/>
          </p:nvPr>
        </p:nvSpPr>
        <p:spPr/>
        <p:txBody>
          <a:bodyPr/>
          <a:lstStyle/>
          <a:p>
            <a:r>
              <a:rPr lang="en-US"/>
              <a:t>Three capital gain methods	</a:t>
            </a:r>
            <a:endParaRPr lang="en-GB" dirty="0"/>
          </a:p>
        </p:txBody>
      </p:sp>
      <p:graphicFrame>
        <p:nvGraphicFramePr>
          <p:cNvPr id="15" name="Content Placeholder 2">
            <a:extLst>
              <a:ext uri="{FF2B5EF4-FFF2-40B4-BE49-F238E27FC236}">
                <a16:creationId xmlns:a16="http://schemas.microsoft.com/office/drawing/2014/main" id="{243308E3-E799-4368-ABCC-716DD9702078}"/>
              </a:ext>
            </a:extLst>
          </p:cNvPr>
          <p:cNvGraphicFramePr>
            <a:graphicFrameLocks noGrp="1"/>
          </p:cNvGraphicFramePr>
          <p:nvPr>
            <p:ph idx="1"/>
            <p:extLst>
              <p:ext uri="{D42A27DB-BD31-4B8C-83A1-F6EECF244321}">
                <p14:modId xmlns:p14="http://schemas.microsoft.com/office/powerpoint/2010/main" val="2020465683"/>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257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21FC-1461-40AD-B220-E50C7BB0C343}"/>
              </a:ext>
            </a:extLst>
          </p:cNvPr>
          <p:cNvSpPr>
            <a:spLocks noGrp="1"/>
          </p:cNvSpPr>
          <p:nvPr>
            <p:ph type="title"/>
          </p:nvPr>
        </p:nvSpPr>
        <p:spPr/>
        <p:txBody>
          <a:bodyPr/>
          <a:lstStyle/>
          <a:p>
            <a:r>
              <a:rPr lang="en-US" dirty="0"/>
              <a:t>Workflow</a:t>
            </a:r>
            <a:endParaRPr lang="en-GB" dirty="0"/>
          </a:p>
        </p:txBody>
      </p:sp>
      <p:sp>
        <p:nvSpPr>
          <p:cNvPr id="3" name="Content Placeholder 2">
            <a:extLst>
              <a:ext uri="{FF2B5EF4-FFF2-40B4-BE49-F238E27FC236}">
                <a16:creationId xmlns:a16="http://schemas.microsoft.com/office/drawing/2014/main" id="{BD246671-E918-4E6D-9FD0-C4A83B2C883C}"/>
              </a:ext>
            </a:extLst>
          </p:cNvPr>
          <p:cNvSpPr>
            <a:spLocks noGrp="1"/>
          </p:cNvSpPr>
          <p:nvPr>
            <p:ph idx="1"/>
          </p:nvPr>
        </p:nvSpPr>
        <p:spPr/>
        <p:txBody>
          <a:bodyPr/>
          <a:lstStyle/>
          <a:p>
            <a:pPr marL="0" indent="0">
              <a:buNone/>
            </a:pPr>
            <a:r>
              <a:rPr lang="en-AU" dirty="0"/>
              <a:t>Step 1, for each capital gain event,  calculate capital gain/loss using the three capital gain methods. </a:t>
            </a:r>
          </a:p>
          <a:p>
            <a:pPr marL="0" indent="0">
              <a:buNone/>
            </a:pPr>
            <a:r>
              <a:rPr lang="en-AU" dirty="0"/>
              <a:t>Step 2, for each capital gain event, choose the lowest capital gain calculated using these three method.</a:t>
            </a:r>
          </a:p>
          <a:p>
            <a:pPr marL="0" indent="0">
              <a:buNone/>
            </a:pPr>
            <a:r>
              <a:rPr lang="en-AU" dirty="0"/>
              <a:t>Step 3, gross up all capital gains based under each method. </a:t>
            </a:r>
          </a:p>
          <a:p>
            <a:pPr marL="0" indent="0">
              <a:buNone/>
            </a:pPr>
            <a:r>
              <a:rPr lang="en-US" dirty="0"/>
              <a:t>For example, Share ABC and share XYZ are using Discount method and Share DEF is using other capita gain method.</a:t>
            </a:r>
          </a:p>
          <a:p>
            <a:endParaRPr lang="en-GB" dirty="0"/>
          </a:p>
        </p:txBody>
      </p:sp>
      <p:graphicFrame>
        <p:nvGraphicFramePr>
          <p:cNvPr id="4" name="Table 4">
            <a:extLst>
              <a:ext uri="{FF2B5EF4-FFF2-40B4-BE49-F238E27FC236}">
                <a16:creationId xmlns:a16="http://schemas.microsoft.com/office/drawing/2014/main" id="{786EE4BA-8C86-44CD-B38C-9853D00A3E25}"/>
              </a:ext>
            </a:extLst>
          </p:cNvPr>
          <p:cNvGraphicFramePr>
            <a:graphicFrameLocks noGrp="1"/>
          </p:cNvGraphicFramePr>
          <p:nvPr>
            <p:extLst>
              <p:ext uri="{D42A27DB-BD31-4B8C-83A1-F6EECF244321}">
                <p14:modId xmlns:p14="http://schemas.microsoft.com/office/powerpoint/2010/main" val="2669214252"/>
              </p:ext>
            </p:extLst>
          </p:nvPr>
        </p:nvGraphicFramePr>
        <p:xfrm>
          <a:off x="1628526" y="5096219"/>
          <a:ext cx="8142858" cy="1097280"/>
        </p:xfrm>
        <a:graphic>
          <a:graphicData uri="http://schemas.openxmlformats.org/drawingml/2006/table">
            <a:tbl>
              <a:tblPr firstRow="1" bandRow="1">
                <a:tableStyleId>{5C22544A-7EE6-4342-B048-85BDC9FD1C3A}</a:tableStyleId>
              </a:tblPr>
              <a:tblGrid>
                <a:gridCol w="2714286">
                  <a:extLst>
                    <a:ext uri="{9D8B030D-6E8A-4147-A177-3AD203B41FA5}">
                      <a16:colId xmlns:a16="http://schemas.microsoft.com/office/drawing/2014/main" val="3349156807"/>
                    </a:ext>
                  </a:extLst>
                </a:gridCol>
                <a:gridCol w="2714286">
                  <a:extLst>
                    <a:ext uri="{9D8B030D-6E8A-4147-A177-3AD203B41FA5}">
                      <a16:colId xmlns:a16="http://schemas.microsoft.com/office/drawing/2014/main" val="2769233951"/>
                    </a:ext>
                  </a:extLst>
                </a:gridCol>
                <a:gridCol w="2714286">
                  <a:extLst>
                    <a:ext uri="{9D8B030D-6E8A-4147-A177-3AD203B41FA5}">
                      <a16:colId xmlns:a16="http://schemas.microsoft.com/office/drawing/2014/main" val="4274280311"/>
                    </a:ext>
                  </a:extLst>
                </a:gridCol>
              </a:tblGrid>
              <a:tr h="360392">
                <a:tc>
                  <a:txBody>
                    <a:bodyPr/>
                    <a:lstStyle/>
                    <a:p>
                      <a:endParaRPr lang="en-US" dirty="0"/>
                    </a:p>
                  </a:txBody>
                  <a:tcPr/>
                </a:tc>
                <a:tc>
                  <a:txBody>
                    <a:bodyPr/>
                    <a:lstStyle/>
                    <a:p>
                      <a:r>
                        <a:rPr lang="en-US" dirty="0"/>
                        <a:t>Discount Capital Gain</a:t>
                      </a:r>
                    </a:p>
                  </a:txBody>
                  <a:tcPr/>
                </a:tc>
                <a:tc>
                  <a:txBody>
                    <a:bodyPr/>
                    <a:lstStyle/>
                    <a:p>
                      <a:r>
                        <a:rPr lang="en-US" dirty="0"/>
                        <a:t>Other Capital gain</a:t>
                      </a:r>
                    </a:p>
                  </a:txBody>
                  <a:tcPr/>
                </a:tc>
                <a:extLst>
                  <a:ext uri="{0D108BD9-81ED-4DB2-BD59-A6C34878D82A}">
                    <a16:rowId xmlns:a16="http://schemas.microsoft.com/office/drawing/2014/main" val="1421497189"/>
                  </a:ext>
                </a:extLst>
              </a:tr>
              <a:tr h="360392">
                <a:tc>
                  <a:txBody>
                    <a:bodyPr/>
                    <a:lstStyle/>
                    <a:p>
                      <a:r>
                        <a:rPr lang="en-US" dirty="0"/>
                        <a:t>Total</a:t>
                      </a:r>
                    </a:p>
                  </a:txBody>
                  <a:tcPr/>
                </a:tc>
                <a:tc>
                  <a:txBody>
                    <a:bodyPr/>
                    <a:lstStyle/>
                    <a:p>
                      <a:r>
                        <a:rPr lang="en-US" dirty="0"/>
                        <a:t>ABC + XYZ</a:t>
                      </a:r>
                    </a:p>
                  </a:txBody>
                  <a:tcPr/>
                </a:tc>
                <a:tc>
                  <a:txBody>
                    <a:bodyPr/>
                    <a:lstStyle/>
                    <a:p>
                      <a:r>
                        <a:rPr lang="en-US" dirty="0"/>
                        <a:t>DEF</a:t>
                      </a:r>
                    </a:p>
                  </a:txBody>
                  <a:tcPr/>
                </a:tc>
                <a:extLst>
                  <a:ext uri="{0D108BD9-81ED-4DB2-BD59-A6C34878D82A}">
                    <a16:rowId xmlns:a16="http://schemas.microsoft.com/office/drawing/2014/main" val="3671519169"/>
                  </a:ext>
                </a:extLst>
              </a:tr>
              <a:tr h="360392">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68188054"/>
                  </a:ext>
                </a:extLst>
              </a:tr>
            </a:tbl>
          </a:graphicData>
        </a:graphic>
      </p:graphicFrame>
    </p:spTree>
    <p:extLst>
      <p:ext uri="{BB962C8B-B14F-4D97-AF65-F5344CB8AC3E}">
        <p14:creationId xmlns:p14="http://schemas.microsoft.com/office/powerpoint/2010/main" val="321119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14A9-54CD-4452-8E5E-998E2AB27B73}"/>
              </a:ext>
            </a:extLst>
          </p:cNvPr>
          <p:cNvSpPr>
            <a:spLocks noGrp="1"/>
          </p:cNvSpPr>
          <p:nvPr>
            <p:ph type="title"/>
          </p:nvPr>
        </p:nvSpPr>
        <p:spPr/>
        <p:txBody>
          <a:bodyPr/>
          <a:lstStyle/>
          <a:p>
            <a:r>
              <a:rPr lang="en-US" dirty="0"/>
              <a:t>Workflow</a:t>
            </a:r>
            <a:endParaRPr lang="en-GB" dirty="0"/>
          </a:p>
        </p:txBody>
      </p:sp>
      <p:sp>
        <p:nvSpPr>
          <p:cNvPr id="3" name="Content Placeholder 2">
            <a:extLst>
              <a:ext uri="{FF2B5EF4-FFF2-40B4-BE49-F238E27FC236}">
                <a16:creationId xmlns:a16="http://schemas.microsoft.com/office/drawing/2014/main" id="{55CFE8BF-4213-4A3A-9CE0-18916590217C}"/>
              </a:ext>
            </a:extLst>
          </p:cNvPr>
          <p:cNvSpPr>
            <a:spLocks noGrp="1"/>
          </p:cNvSpPr>
          <p:nvPr>
            <p:ph idx="1"/>
          </p:nvPr>
        </p:nvSpPr>
        <p:spPr/>
        <p:txBody>
          <a:bodyPr/>
          <a:lstStyle/>
          <a:p>
            <a:pPr marL="0" indent="0">
              <a:buNone/>
            </a:pPr>
            <a:r>
              <a:rPr lang="en-AU" dirty="0"/>
              <a:t>Step 4, to deduct capital loss from current period from capital gains in below order: Other, Indexation, Discount.</a:t>
            </a:r>
          </a:p>
          <a:p>
            <a:pPr marL="0" indent="0">
              <a:buNone/>
            </a:pPr>
            <a:r>
              <a:rPr lang="en-AU" dirty="0"/>
              <a:t>Step 5, if capital loss has been fully deducted, and there is no further capital loss from prior year, then apply capital gain exemption. </a:t>
            </a:r>
          </a:p>
          <a:p>
            <a:pPr marL="0" indent="0">
              <a:buNone/>
            </a:pPr>
            <a:r>
              <a:rPr lang="en-AU" dirty="0"/>
              <a:t>          If capital loss has not been fully absorbed from the capital gain, then add it to prior financial year carried forward loss. </a:t>
            </a:r>
          </a:p>
          <a:p>
            <a:pPr marL="0" indent="0">
              <a:buNone/>
            </a:pPr>
            <a:r>
              <a:rPr lang="en-AU" dirty="0"/>
              <a:t>Step 6, present net capital gain/loss for this period. </a:t>
            </a:r>
          </a:p>
          <a:p>
            <a:endParaRPr lang="en-GB" dirty="0"/>
          </a:p>
        </p:txBody>
      </p:sp>
    </p:spTree>
    <p:extLst>
      <p:ext uri="{BB962C8B-B14F-4D97-AF65-F5344CB8AC3E}">
        <p14:creationId xmlns:p14="http://schemas.microsoft.com/office/powerpoint/2010/main" val="325650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104C-6763-4349-A919-5E5F023BC2F0}"/>
              </a:ext>
            </a:extLst>
          </p:cNvPr>
          <p:cNvSpPr>
            <a:spLocks noGrp="1"/>
          </p:cNvSpPr>
          <p:nvPr>
            <p:ph type="title"/>
          </p:nvPr>
        </p:nvSpPr>
        <p:spPr/>
        <p:txBody>
          <a:bodyPr/>
          <a:lstStyle/>
          <a:p>
            <a:r>
              <a:rPr lang="en-US" dirty="0"/>
              <a:t>Ideal Report – if we could afford the report generator software</a:t>
            </a:r>
            <a:endParaRPr lang="en-GB" dirty="0"/>
          </a:p>
        </p:txBody>
      </p:sp>
      <p:pic>
        <p:nvPicPr>
          <p:cNvPr id="4" name="Content Placeholder 3" descr="Table&#10;&#10;Description automatically generated">
            <a:extLst>
              <a:ext uri="{FF2B5EF4-FFF2-40B4-BE49-F238E27FC236}">
                <a16:creationId xmlns:a16="http://schemas.microsoft.com/office/drawing/2014/main" id="{DC148EE2-5179-4CE5-B2A4-7B7E0BF0511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416011" y="1914945"/>
            <a:ext cx="8782761" cy="4351338"/>
          </a:xfrm>
          <a:prstGeom prst="rect">
            <a:avLst/>
          </a:prstGeom>
        </p:spPr>
      </p:pic>
    </p:spTree>
    <p:extLst>
      <p:ext uri="{BB962C8B-B14F-4D97-AF65-F5344CB8AC3E}">
        <p14:creationId xmlns:p14="http://schemas.microsoft.com/office/powerpoint/2010/main" val="385900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92E9-5483-3D42-8581-02B24F2D78ED}"/>
              </a:ext>
            </a:extLst>
          </p:cNvPr>
          <p:cNvSpPr>
            <a:spLocks noGrp="1"/>
          </p:cNvSpPr>
          <p:nvPr>
            <p:ph type="title"/>
          </p:nvPr>
        </p:nvSpPr>
        <p:spPr/>
        <p:txBody>
          <a:bodyPr/>
          <a:lstStyle/>
          <a:p>
            <a:r>
              <a:rPr lang="en-US" dirty="0"/>
              <a:t>If life is perfect	</a:t>
            </a:r>
          </a:p>
        </p:txBody>
      </p:sp>
      <p:graphicFrame>
        <p:nvGraphicFramePr>
          <p:cNvPr id="5" name="Content Placeholder 2">
            <a:extLst>
              <a:ext uri="{FF2B5EF4-FFF2-40B4-BE49-F238E27FC236}">
                <a16:creationId xmlns:a16="http://schemas.microsoft.com/office/drawing/2014/main" id="{69308996-23C5-410B-A8EB-F938D0859629}"/>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67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E159A-0E1B-479C-AA5F-CB0A12CE0F3E}"/>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6" name="Graphic 5" descr="Smiling Face with No Fill">
            <a:extLst>
              <a:ext uri="{FF2B5EF4-FFF2-40B4-BE49-F238E27FC236}">
                <a16:creationId xmlns:a16="http://schemas.microsoft.com/office/drawing/2014/main" id="{1B5C779B-591A-459E-92C5-4BC84AE733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5" name="Straight Connector 14">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95926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{554E8298-042D-4BD4-A7CB-4382E42DC34C}tf22712842_win32</Template>
  <TotalTime>14</TotalTime>
  <Words>510</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Capital Gain calculator</vt:lpstr>
      <vt:lpstr>Goal</vt:lpstr>
      <vt:lpstr>A brief introduction of Capital Gain</vt:lpstr>
      <vt:lpstr>Three capital gain methods </vt:lpstr>
      <vt:lpstr>Workflow</vt:lpstr>
      <vt:lpstr>Workflow</vt:lpstr>
      <vt:lpstr>Ideal Report – if we could afford the report generator software</vt:lpstr>
      <vt:lpstr>If life is perfect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Gain calculator</dc:title>
  <dc:creator>Zhang Paris</dc:creator>
  <cp:lastModifiedBy>Zhang Paris</cp:lastModifiedBy>
  <cp:revision>3</cp:revision>
  <dcterms:created xsi:type="dcterms:W3CDTF">2021-12-13T05:09:39Z</dcterms:created>
  <dcterms:modified xsi:type="dcterms:W3CDTF">2021-12-13T08:08:20Z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