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96"/>
    <p:restoredTop sz="93878"/>
  </p:normalViewPr>
  <p:slideViewPr>
    <p:cSldViewPr>
      <p:cViewPr>
        <p:scale>
          <a:sx n="51" d="100"/>
          <a:sy n="51" d="100"/>
        </p:scale>
        <p:origin x="-168" y="-7928"/>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3800" b="1" dirty="0">
              <a:solidFill>
                <a:schemeClr val="tx1"/>
              </a:solidFill>
              <a:latin typeface="Arial" panose="020B0604020202020204" pitchFamily="34" charset="0"/>
              <a:cs typeface="Arial" panose="020B0604020202020204" pitchFamily="34" charset="0"/>
            </a:rPr>
            <a:t>Import</a:t>
          </a:r>
        </a:p>
      </dgm:t>
    </dgm:pt>
    <dgm:pt modelId="{01B26431-458E-D24E-8B30-1AA483D12A64}" type="parTrans" cxnId="{9DCE54BA-667B-2E4C-B97C-5F889B44A152}">
      <dgm:prSet/>
      <dgm:spPr/>
      <dgm:t>
        <a:bodyPr/>
        <a:lstStyle/>
        <a:p>
          <a:endParaRPr lang="en-US"/>
        </a:p>
      </dgm:t>
    </dgm:pt>
    <dgm:pt modelId="{ED25798F-2DD3-D542-A52E-B6A36B80E83E}" type="sibTrans" cxnId="{9DCE54BA-667B-2E4C-B97C-5F889B44A152}">
      <dgm:prSet/>
      <dgm:spPr/>
      <dgm:t>
        <a:bodyPr/>
        <a:lstStyle/>
        <a:p>
          <a:endParaRPr lang="en-US"/>
        </a:p>
      </dgm:t>
    </dgm:pt>
    <dgm:pt modelId="{5AEE49C3-2B5E-B94C-B2B8-5EA45B9D049C}">
      <dgm:prSet phldrT="[Text]" custT="1"/>
      <dgm:spPr/>
      <dgm:t>
        <a:bodyPr anchor="ctr" anchorCtr="0"/>
        <a:lstStyle/>
        <a:p>
          <a:r>
            <a:rPr lang="en-US" sz="3200" dirty="0">
              <a:latin typeface="Arial" panose="020B0604020202020204" pitchFamily="34" charset="0"/>
              <a:cs typeface="Arial" panose="020B0604020202020204" pitchFamily="34" charset="0"/>
            </a:rPr>
            <a:t>From spreadsheet files</a:t>
          </a:r>
        </a:p>
      </dgm:t>
    </dgm:pt>
    <dgm:pt modelId="{3ADE0267-E7F6-684C-869C-C2EE8BDD6976}" type="parTrans" cxnId="{855227BE-5131-4040-87AB-23DECCE3B3E7}">
      <dgm:prSet/>
      <dgm:spPr/>
      <dgm:t>
        <a:bodyPr/>
        <a:lstStyle/>
        <a:p>
          <a:endParaRPr lang="en-US"/>
        </a:p>
      </dgm:t>
    </dgm:pt>
    <dgm:pt modelId="{1E7C609D-8102-6C47-99F8-F074CABA29BD}" type="sibTrans" cxnId="{855227BE-5131-4040-87AB-23DECCE3B3E7}">
      <dgm:prSet/>
      <dgm:spPr/>
      <dgm:t>
        <a:bodyPr/>
        <a:lstStyle/>
        <a:p>
          <a:endParaRPr lang="en-US"/>
        </a:p>
      </dgm:t>
    </dgm:pt>
    <dgm:pt modelId="{65760BD8-580C-8F47-9A23-996F4C0EBC5D}">
      <dgm:prSet phldrT="[Text]" custT="1"/>
      <dgm:spPr/>
      <dgm:t>
        <a:bodyPr anchor="ctr" anchorCtr="0"/>
        <a:lstStyle/>
        <a:p>
          <a:r>
            <a:rPr lang="en-US" sz="3200" dirty="0">
              <a:latin typeface="Arial" panose="020B0604020202020204" pitchFamily="34" charset="0"/>
              <a:cs typeface="Arial" panose="020B0604020202020204" pitchFamily="34" charset="0"/>
            </a:rPr>
            <a:t>From Johns Hopkins Data (</a:t>
          </a:r>
          <a:r>
            <a:rPr lang="en-US" sz="3200" dirty="0" err="1">
              <a:latin typeface="Arial" panose="020B0604020202020204" pitchFamily="34" charset="0"/>
              <a:cs typeface="Arial" panose="020B0604020202020204" pitchFamily="34" charset="0"/>
            </a:rPr>
            <a:t>CSSEGISandData</a:t>
          </a:r>
          <a:r>
            <a:rPr lang="en-US" sz="3200" dirty="0">
              <a:latin typeface="Arial" panose="020B0604020202020204" pitchFamily="34" charset="0"/>
              <a:cs typeface="Arial" panose="020B0604020202020204" pitchFamily="34" charset="0"/>
            </a:rPr>
            <a:t>)</a:t>
          </a:r>
        </a:p>
      </dgm:t>
    </dgm:pt>
    <dgm:pt modelId="{255D2192-5762-F44E-9391-923F5F58C13A}" type="parTrans" cxnId="{57A388FF-E62A-B24A-A234-0FC344A6CE47}">
      <dgm:prSet/>
      <dgm:spPr/>
      <dgm:t>
        <a:bodyPr/>
        <a:lstStyle/>
        <a:p>
          <a:endParaRPr lang="en-US"/>
        </a:p>
      </dgm:t>
    </dgm:pt>
    <dgm:pt modelId="{DDC28B9E-F979-E648-A0AE-624F88C40A73}" type="sibTrans" cxnId="{57A388FF-E62A-B24A-A234-0FC344A6CE47}">
      <dgm:prSet/>
      <dgm:spPr/>
      <dgm:t>
        <a:bodyPr/>
        <a:lstStyle/>
        <a:p>
          <a:endParaRPr lang="en-US"/>
        </a:p>
      </dgm:t>
    </dgm:pt>
    <dgm:pt modelId="{98FEF093-7BD7-154B-933F-BDDC4655B614}">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Inspect</a:t>
          </a:r>
        </a:p>
      </dgm:t>
    </dgm:pt>
    <dgm:pt modelId="{A4A06BC2-45BE-FD4C-90BA-1AB9B24D768A}" type="parTrans" cxnId="{8CD389F2-9A62-B543-90B5-BE8658417A7D}">
      <dgm:prSet/>
      <dgm:spPr/>
      <dgm:t>
        <a:bodyPr/>
        <a:lstStyle/>
        <a:p>
          <a:endParaRPr lang="en-US"/>
        </a:p>
      </dgm:t>
    </dgm:pt>
    <dgm:pt modelId="{CB6E7D44-7787-304A-98EB-EC872B6A8FA1}" type="sibTrans" cxnId="{8CD389F2-9A62-B543-90B5-BE8658417A7D}">
      <dgm:prSet/>
      <dgm:spPr/>
      <dgm:t>
        <a:bodyPr/>
        <a:lstStyle/>
        <a:p>
          <a:endParaRPr lang="en-US"/>
        </a:p>
      </dgm:t>
    </dgm:pt>
    <dgm:pt modelId="{514562F1-BE79-6C4D-91B6-F710FF4441F6}">
      <dgm:prSet phldrT="[Text]" custT="1"/>
      <dgm:spPr/>
      <dgm:t>
        <a:bodyPr/>
        <a:lstStyle/>
        <a:p>
          <a:r>
            <a:rPr lang="en-US" sz="3200" dirty="0">
              <a:latin typeface="Arial" panose="020B0604020202020204" pitchFamily="34" charset="0"/>
              <a:cs typeface="Arial" panose="020B0604020202020204" pitchFamily="34" charset="0"/>
            </a:rPr>
            <a:t>Explore the dataset to get descriptive results</a:t>
          </a:r>
        </a:p>
      </dgm:t>
    </dgm:pt>
    <dgm:pt modelId="{66187BB8-EF42-CD44-B720-FCCE89CB2B23}" type="parTrans" cxnId="{4D6E28B7-9A07-154D-9B9B-B7984C85F9EF}">
      <dgm:prSet/>
      <dgm:spPr/>
      <dgm:t>
        <a:bodyPr/>
        <a:lstStyle/>
        <a:p>
          <a:endParaRPr lang="en-US"/>
        </a:p>
      </dgm:t>
    </dgm:pt>
    <dgm:pt modelId="{7E8EBF78-1F4A-B747-84F5-0422FF9243EB}" type="sibTrans" cxnId="{4D6E28B7-9A07-154D-9B9B-B7984C85F9EF}">
      <dgm:prSet/>
      <dgm:spPr/>
      <dgm:t>
        <a:bodyPr/>
        <a:lstStyle/>
        <a:p>
          <a:endParaRPr lang="en-US"/>
        </a:p>
      </dgm:t>
    </dgm:pt>
    <dgm:pt modelId="{E520D62C-8738-3449-82CC-A4F0770F4BBE}">
      <dgm:prSet phldrT="[Text]" custT="1"/>
      <dgm:spPr/>
      <dgm:t>
        <a:bodyPr/>
        <a:lstStyle/>
        <a:p>
          <a:r>
            <a:rPr lang="en-US" sz="3200" dirty="0">
              <a:latin typeface="Arial" panose="020B0604020202020204" pitchFamily="34" charset="0"/>
              <a:cs typeface="Arial" panose="020B0604020202020204" pitchFamily="34" charset="0"/>
            </a:rPr>
            <a:t>Find out data features and outliers</a:t>
          </a:r>
        </a:p>
      </dgm:t>
    </dgm:pt>
    <dgm:pt modelId="{13FCE6C1-B5A9-AB40-9B44-14C2DF4B0A96}" type="parTrans" cxnId="{26F58388-234B-1841-9786-4C20848833AB}">
      <dgm:prSet/>
      <dgm:spPr/>
      <dgm:t>
        <a:bodyPr/>
        <a:lstStyle/>
        <a:p>
          <a:endParaRPr lang="en-US"/>
        </a:p>
      </dgm:t>
    </dgm:pt>
    <dgm:pt modelId="{33C38397-ADA4-E74C-841F-B2C57053995C}" type="sibTrans" cxnId="{26F58388-234B-1841-9786-4C20848833AB}">
      <dgm:prSet/>
      <dgm:spPr/>
      <dgm:t>
        <a:bodyPr/>
        <a:lstStyle/>
        <a:p>
          <a:endParaRPr lang="en-US"/>
        </a:p>
      </dgm:t>
    </dgm:pt>
    <dgm:pt modelId="{263DA917-E477-4F4A-BF14-93AD591A5FD3}">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Process</a:t>
          </a:r>
        </a:p>
      </dgm:t>
    </dgm:pt>
    <dgm:pt modelId="{353A76DC-83D1-0442-8641-B0D7F57C250C}" type="parTrans" cxnId="{6785B677-A03C-1B45-9E48-773FFD42198B}">
      <dgm:prSet/>
      <dgm:spPr/>
      <dgm:t>
        <a:bodyPr/>
        <a:lstStyle/>
        <a:p>
          <a:endParaRPr lang="en-US"/>
        </a:p>
      </dgm:t>
    </dgm:pt>
    <dgm:pt modelId="{777F92C4-0728-9B40-BE56-B04CE5B35F88}" type="sibTrans" cxnId="{6785B677-A03C-1B45-9E48-773FFD42198B}">
      <dgm:prSet/>
      <dgm:spPr/>
      <dgm:t>
        <a:bodyPr/>
        <a:lstStyle/>
        <a:p>
          <a:endParaRPr lang="en-US"/>
        </a:p>
      </dgm:t>
    </dgm:pt>
    <dgm:pt modelId="{2CABD736-904B-E04F-BA4A-3B847AB4CB9F}">
      <dgm:prSet phldrT="[Text]" custT="1"/>
      <dgm:spPr/>
      <dgm:t>
        <a:bodyPr/>
        <a:lstStyle/>
        <a:p>
          <a:r>
            <a:rPr lang="en-US" sz="3200" dirty="0">
              <a:latin typeface="Arial" panose="020B0604020202020204" pitchFamily="34" charset="0"/>
              <a:cs typeface="Arial" panose="020B0604020202020204" pitchFamily="34" charset="0"/>
            </a:rPr>
            <a:t>Deal with the problems in datasets</a:t>
          </a:r>
        </a:p>
      </dgm:t>
    </dgm:pt>
    <dgm:pt modelId="{B136FC4E-3E03-1F4D-8812-A89371D0E95D}" type="parTrans" cxnId="{E2EBA3E1-219F-3148-AAE5-913901F2B520}">
      <dgm:prSet/>
      <dgm:spPr/>
      <dgm:t>
        <a:bodyPr/>
        <a:lstStyle/>
        <a:p>
          <a:endParaRPr lang="en-US"/>
        </a:p>
      </dgm:t>
    </dgm:pt>
    <dgm:pt modelId="{BD1080D6-3D3A-B344-81A0-818042F07345}" type="sibTrans" cxnId="{E2EBA3E1-219F-3148-AAE5-913901F2B520}">
      <dgm:prSet/>
      <dgm:spPr/>
      <dgm:t>
        <a:bodyPr/>
        <a:lstStyle/>
        <a:p>
          <a:endParaRPr lang="en-US"/>
        </a:p>
      </dgm:t>
    </dgm:pt>
    <dgm:pt modelId="{4D57851C-55DB-4646-9352-B46E7E8050D9}">
      <dgm:prSet phldrT="[Text]" custT="1"/>
      <dgm:spPr/>
      <dgm:t>
        <a:bodyPr/>
        <a:lstStyle/>
        <a:p>
          <a:r>
            <a:rPr lang="en-US" sz="3200" dirty="0">
              <a:latin typeface="Arial" panose="020B0604020202020204" pitchFamily="34" charset="0"/>
              <a:cs typeface="Arial" panose="020B0604020202020204" pitchFamily="34" charset="0"/>
            </a:rPr>
            <a:t>Read from the data output</a:t>
          </a:r>
        </a:p>
      </dgm:t>
    </dgm:pt>
    <dgm:pt modelId="{B9806477-5FC4-E048-BA22-BB9084D730CB}" type="parTrans" cxnId="{4F6E6506-C0DF-9E4B-A5A7-62252099B645}">
      <dgm:prSet/>
      <dgm:spPr/>
      <dgm:t>
        <a:bodyPr/>
        <a:lstStyle/>
        <a:p>
          <a:endParaRPr lang="en-US"/>
        </a:p>
      </dgm:t>
    </dgm:pt>
    <dgm:pt modelId="{2B764139-26C2-0049-AA4F-FF05B7F4F6F6}" type="sibTrans" cxnId="{4F6E6506-C0DF-9E4B-A5A7-62252099B645}">
      <dgm:prSet/>
      <dgm:spPr/>
      <dgm:t>
        <a:bodyPr/>
        <a:lstStyle/>
        <a:p>
          <a:endParaRPr lang="en-US"/>
        </a:p>
      </dgm:t>
    </dgm:pt>
    <dgm:pt modelId="{707A7114-2100-ED4D-942A-AD61071355EE}">
      <dgm:prSet phldrT="[Text]" custT="1"/>
      <dgm:spPr/>
      <dgm:t>
        <a:bodyPr/>
        <a:lstStyle/>
        <a:p>
          <a:r>
            <a:rPr lang="en-US" sz="3200" dirty="0">
              <a:latin typeface="Arial" panose="020B0604020202020204" pitchFamily="34" charset="0"/>
              <a:cs typeface="Arial" panose="020B0604020202020204" pitchFamily="34" charset="0"/>
            </a:rPr>
            <a:t>Clean data</a:t>
          </a:r>
        </a:p>
      </dgm:t>
    </dgm:pt>
    <dgm:pt modelId="{6E7EFFB9-7F8F-FF4A-B016-B0FC338B3961}" type="parTrans" cxnId="{2BBB5031-EB99-C047-BC74-E874CFAF11CD}">
      <dgm:prSet/>
      <dgm:spPr/>
      <dgm:t>
        <a:bodyPr/>
        <a:lstStyle/>
        <a:p>
          <a:endParaRPr lang="en-US"/>
        </a:p>
      </dgm:t>
    </dgm:pt>
    <dgm:pt modelId="{90668EA5-DC53-8141-AA66-04617B0B9564}" type="sibTrans" cxnId="{2BBB5031-EB99-C047-BC74-E874CFAF11CD}">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LinFactNeighborX="297">
        <dgm:presLayoutVars>
          <dgm:bulletEnabled val="1"/>
        </dgm:presLayoutVars>
      </dgm:prSet>
      <dgm:spPr/>
    </dgm:pt>
  </dgm:ptLst>
  <dgm:cxnLst>
    <dgm:cxn modelId="{4F6E6506-C0DF-9E4B-A5A7-62252099B645}" srcId="{263DA917-E477-4F4A-BF14-93AD591A5FD3}" destId="{4D57851C-55DB-4646-9352-B46E7E8050D9}" srcOrd="2" destOrd="0" parTransId="{B9806477-5FC4-E048-BA22-BB9084D730CB}" sibTransId="{2B764139-26C2-0049-AA4F-FF05B7F4F6F6}"/>
    <dgm:cxn modelId="{6E20070E-A731-984F-936C-06EDA6FCB5AA}" type="presOf" srcId="{98FEF093-7BD7-154B-933F-BDDC4655B614}" destId="{13CF8B6B-0153-D14F-9375-DB1048261C75}" srcOrd="0" destOrd="0" presId="urn:microsoft.com/office/officeart/2005/8/layout/chevron2"/>
    <dgm:cxn modelId="{0DF3481F-C271-6D49-BC29-BE2610924B0E}" type="presOf" srcId="{263DA917-E477-4F4A-BF14-93AD591A5FD3}" destId="{DDD5CAE5-CA43-4C4E-AA47-B49294EEB2D5}" srcOrd="0" destOrd="0" presId="urn:microsoft.com/office/officeart/2005/8/layout/chevron2"/>
    <dgm:cxn modelId="{2BBB5031-EB99-C047-BC74-E874CFAF11CD}" srcId="{263DA917-E477-4F4A-BF14-93AD591A5FD3}" destId="{707A7114-2100-ED4D-942A-AD61071355EE}" srcOrd="1" destOrd="0" parTransId="{6E7EFFB9-7F8F-FF4A-B016-B0FC338B3961}" sibTransId="{90668EA5-DC53-8141-AA66-04617B0B9564}"/>
    <dgm:cxn modelId="{DE5C8B39-7115-BF4B-B01D-6F808A4477D9}" type="presOf" srcId="{4D57851C-55DB-4646-9352-B46E7E8050D9}" destId="{46F6A35A-F065-574F-A672-AC64D4A93F55}" srcOrd="0" destOrd="2" presId="urn:microsoft.com/office/officeart/2005/8/layout/chevron2"/>
    <dgm:cxn modelId="{BA98B142-1DAA-E148-ACD1-3729711B4BA6}" type="presOf" srcId="{514562F1-BE79-6C4D-91B6-F710FF4441F6}" destId="{9E02F898-CA8A-604D-9DC4-81C07A32013C}" srcOrd="0" destOrd="0" presId="urn:microsoft.com/office/officeart/2005/8/layout/chevron2"/>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26F58388-234B-1841-9786-4C20848833AB}" srcId="{98FEF093-7BD7-154B-933F-BDDC4655B614}" destId="{E520D62C-8738-3449-82CC-A4F0770F4BBE}" srcOrd="1" destOrd="0" parTransId="{13FCE6C1-B5A9-AB40-9B44-14C2DF4B0A96}" sibTransId="{33C38397-ADA4-E74C-841F-B2C57053995C}"/>
    <dgm:cxn modelId="{42FAA1A7-62CD-3342-9C93-572814744FD5}" type="presOf" srcId="{65760BD8-580C-8F47-9A23-996F4C0EBC5D}" destId="{15A052F2-1721-AB4D-A07F-500B21FAB00A}" srcOrd="0" destOrd="1" presId="urn:microsoft.com/office/officeart/2005/8/layout/chevron2"/>
    <dgm:cxn modelId="{B54C2CA9-1BD3-414C-97C4-2107C12C15C1}" type="presOf" srcId="{E520D62C-8738-3449-82CC-A4F0770F4BBE}" destId="{9E02F898-CA8A-604D-9DC4-81C07A32013C}" srcOrd="0" destOrd="1"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855227BE-5131-4040-87AB-23DECCE3B3E7}" srcId="{D3F160AF-3524-2D4F-91ED-83FB2BA9DA8F}" destId="{5AEE49C3-2B5E-B94C-B2B8-5EA45B9D049C}" srcOrd="0" destOrd="0" parTransId="{3ADE0267-E7F6-684C-869C-C2EE8BDD6976}" sibTransId="{1E7C609D-8102-6C47-99F8-F074CABA29BD}"/>
    <dgm:cxn modelId="{0948BBC5-E0E4-EE4F-9D05-2EFC1439DDC4}" type="presOf" srcId="{D3F160AF-3524-2D4F-91ED-83FB2BA9DA8F}" destId="{91758BDD-87C3-CA47-9308-E3EF5FCE68D2}" srcOrd="0" destOrd="0" presId="urn:microsoft.com/office/officeart/2005/8/layout/chevron2"/>
    <dgm:cxn modelId="{F6CE39CF-8B0D-364F-BCAF-DE2AB126F269}" type="presOf" srcId="{2CABD736-904B-E04F-BA4A-3B847AB4CB9F}" destId="{46F6A35A-F065-574F-A672-AC64D4A93F55}" srcOrd="0" destOrd="0"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8CD389F2-9A62-B543-90B5-BE8658417A7D}" srcId="{89DE7FE0-1E15-BF46-9B8E-D93B3BC27A94}" destId="{98FEF093-7BD7-154B-933F-BDDC4655B614}" srcOrd="1" destOrd="0" parTransId="{A4A06BC2-45BE-FD4C-90BA-1AB9B24D768A}" sibTransId="{CB6E7D44-7787-304A-98EB-EC872B6A8FA1}"/>
    <dgm:cxn modelId="{F3AD6CF6-95CD-BA41-A73D-270830749957}" type="presOf" srcId="{707A7114-2100-ED4D-942A-AD61071355EE}" destId="{46F6A35A-F065-574F-A672-AC64D4A93F55}" srcOrd="0" destOrd="1" presId="urn:microsoft.com/office/officeart/2005/8/layout/chevron2"/>
    <dgm:cxn modelId="{57A388FF-E62A-B24A-A234-0FC344A6CE47}" srcId="{D3F160AF-3524-2D4F-91ED-83FB2BA9DA8F}" destId="{65760BD8-580C-8F47-9A23-996F4C0EBC5D}" srcOrd="1" destOrd="0" parTransId="{255D2192-5762-F44E-9391-923F5F58C13A}" sibTransId="{DDC28B9E-F979-E648-A0AE-624F88C40A73}"/>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39721" y="252634"/>
          <a:ext cx="2552790" cy="20626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Import</a:t>
          </a:r>
        </a:p>
      </dsp:txBody>
      <dsp:txXfrm rot="-5400000">
        <a:off x="5352" y="1038883"/>
        <a:ext cx="2062644" cy="490146"/>
      </dsp:txXfrm>
    </dsp:sp>
    <dsp:sp modelId="{15A052F2-1721-AB4D-A07F-500B21FAB00A}">
      <dsp:nvSpPr>
        <dsp:cNvPr id="0" name=""/>
        <dsp:cNvSpPr/>
      </dsp:nvSpPr>
      <dsp:spPr>
        <a:xfrm rot="5400000">
          <a:off x="5219177" y="-3127566"/>
          <a:ext cx="1660186" cy="79304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spreadsheet files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Johns Hopkins Data (</a:t>
          </a:r>
          <a:r>
            <a:rPr lang="en-US" sz="3200" kern="1200" dirty="0" err="1">
              <a:latin typeface="Arial" panose="020B0604020202020204" pitchFamily="34" charset="0"/>
              <a:cs typeface="Arial" panose="020B0604020202020204" pitchFamily="34" charset="0"/>
            </a:rPr>
            <a:t>CSSEGISandData</a:t>
          </a:r>
          <a:r>
            <a:rPr lang="en-US" sz="3200" kern="1200" dirty="0">
              <a:latin typeface="Arial" panose="020B0604020202020204" pitchFamily="34" charset="0"/>
              <a:cs typeface="Arial" panose="020B0604020202020204" pitchFamily="34" charset="0"/>
            </a:rPr>
            <a:t>)</a:t>
          </a:r>
        </a:p>
      </dsp:txBody>
      <dsp:txXfrm rot="-5400000">
        <a:off x="2084049" y="88606"/>
        <a:ext cx="7849398" cy="1498098"/>
      </dsp:txXfrm>
    </dsp:sp>
    <dsp:sp modelId="{13CF8B6B-0153-D14F-9375-DB1048261C75}">
      <dsp:nvSpPr>
        <dsp:cNvPr id="0" name=""/>
        <dsp:cNvSpPr/>
      </dsp:nvSpPr>
      <dsp:spPr>
        <a:xfrm rot="5400000">
          <a:off x="-235138" y="2613483"/>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Inspect</a:t>
          </a:r>
        </a:p>
      </dsp:txBody>
      <dsp:txXfrm rot="-5400000">
        <a:off x="5352" y="3408900"/>
        <a:ext cx="2071811" cy="480979"/>
      </dsp:txXfrm>
    </dsp:sp>
    <dsp:sp modelId="{9E02F898-CA8A-604D-9DC4-81C07A32013C}">
      <dsp:nvSpPr>
        <dsp:cNvPr id="0" name=""/>
        <dsp:cNvSpPr/>
      </dsp:nvSpPr>
      <dsp:spPr>
        <a:xfrm rot="5400000">
          <a:off x="5228787" y="-75339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Explore the dataset to get descriptive results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Find out data features and outliers</a:t>
          </a:r>
        </a:p>
      </dsp:txBody>
      <dsp:txXfrm rot="-5400000">
        <a:off x="2102397" y="2453995"/>
        <a:ext cx="7831094" cy="1497311"/>
      </dsp:txXfrm>
    </dsp:sp>
    <dsp:sp modelId="{DDD5CAE5-CA43-4C4E-AA47-B49294EEB2D5}">
      <dsp:nvSpPr>
        <dsp:cNvPr id="0" name=""/>
        <dsp:cNvSpPr/>
      </dsp:nvSpPr>
      <dsp:spPr>
        <a:xfrm rot="5400000">
          <a:off x="-235138" y="4978916"/>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Process</a:t>
          </a:r>
        </a:p>
      </dsp:txBody>
      <dsp:txXfrm rot="-5400000">
        <a:off x="5352" y="5774333"/>
        <a:ext cx="2071811" cy="480979"/>
      </dsp:txXfrm>
    </dsp:sp>
    <dsp:sp modelId="{46F6A35A-F065-574F-A672-AC64D4A93F55}">
      <dsp:nvSpPr>
        <dsp:cNvPr id="0" name=""/>
        <dsp:cNvSpPr/>
      </dsp:nvSpPr>
      <dsp:spPr>
        <a:xfrm rot="5400000">
          <a:off x="5228787" y="161203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Deal with the problems in datasets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Clean data</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Read from the data output</a:t>
          </a:r>
        </a:p>
      </dsp:txBody>
      <dsp:txXfrm rot="-5400000">
        <a:off x="2102397" y="4819428"/>
        <a:ext cx="7831094" cy="14973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4.tiff"/><Relationship Id="rId18" Type="http://schemas.openxmlformats.org/officeDocument/2006/relationships/image" Target="../media/image9.png"/><Relationship Id="rId3" Type="http://schemas.openxmlformats.org/officeDocument/2006/relationships/image" Target="../media/image1.png"/><Relationship Id="rId21" Type="http://schemas.openxmlformats.org/officeDocument/2006/relationships/image" Target="../media/image12.png"/><Relationship Id="rId7" Type="http://schemas.openxmlformats.org/officeDocument/2006/relationships/diagramQuickStyle" Target="../diagrams/quickStyle1.xml"/><Relationship Id="rId12" Type="http://schemas.openxmlformats.org/officeDocument/2006/relationships/image" Target="../media/image3.png"/><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hyperlink" Target="https://github.com/CSSEGISandData/COVID-19/tree/master/csse_covid_19_data/csse_covid_19_daily_reports_us" TargetMode="External"/><Relationship Id="rId5" Type="http://schemas.openxmlformats.org/officeDocument/2006/relationships/diagramData" Target="../diagrams/data1.xml"/><Relationship Id="rId15" Type="http://schemas.openxmlformats.org/officeDocument/2006/relationships/image" Target="../media/image6.png"/><Relationship Id="rId10" Type="http://schemas.openxmlformats.org/officeDocument/2006/relationships/hyperlink" Target="https://github.com/midas-network/COVID-19/blob/master/data/cases/china/cumulative_cases_DXY/table_getAreaStat_en_2020-04-28.csv" TargetMode="External"/><Relationship Id="rId19" Type="http://schemas.openxmlformats.org/officeDocument/2006/relationships/image" Target="../media/image10.png"/><Relationship Id="rId4" Type="http://schemas.openxmlformats.org/officeDocument/2006/relationships/image" Target="../media/image2.png"/><Relationship Id="rId9" Type="http://schemas.microsoft.com/office/2007/relationships/diagramDrawing" Target="../diagrams/drawing1.xml"/><Relationship Id="rId14" Type="http://schemas.openxmlformats.org/officeDocument/2006/relationships/image" Target="../media/image5.png"/><Relationship Id="rId2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4"/>
            <a:ext cx="9601200" cy="15112203"/>
            <a:chOff x="576544" y="12808367"/>
            <a:chExt cx="12227390" cy="24745379"/>
          </a:xfrm>
        </p:grpSpPr>
        <p:sp>
          <p:nvSpPr>
            <p:cNvPr id="2" name="Rectangle 1"/>
            <p:cNvSpPr/>
            <p:nvPr/>
          </p:nvSpPr>
          <p:spPr>
            <a:xfrm>
              <a:off x="581844" y="14018500"/>
              <a:ext cx="12222090" cy="23535246"/>
            </a:xfrm>
            <a:prstGeom prst="rect">
              <a:avLst/>
            </a:prstGeom>
          </p:spPr>
          <p:txBody>
            <a:bodyPr wrap="square">
              <a:spAutoFit/>
            </a:bodyPr>
            <a:lstStyle/>
            <a:p>
              <a:r>
                <a:rPr lang="en-US" sz="3200" dirty="0"/>
                <a:t>The main goal of my final project is to compare two sets of data: COVID19 up-to-date data within the United States and COVID19 up-to-date data in China. In the following part of my data analysis, I will use the mortality rate, confirmed case number, suspected case number to understand why the COVID19 mortality rate is different from different countries. </a:t>
              </a:r>
            </a:p>
            <a:p>
              <a:br>
                <a:rPr lang="en-US" sz="3200" dirty="0"/>
              </a:br>
              <a:r>
                <a:rPr lang="en-US" sz="3200" dirty="0"/>
                <a:t>I will use my data model and the scholar paper abstraction to get a conclusion. The second goal of my analyses is to understand whether the testing rate has anything to do with America’s geographic location. That being said, I want to understand whether the higher latitude has the higher testing rate, or vice versa. </a:t>
              </a:r>
            </a:p>
            <a:p>
              <a:br>
                <a:rPr lang="en-US" sz="3200" dirty="0"/>
              </a:br>
              <a:r>
                <a:rPr lang="en-US" sz="3200" dirty="0"/>
                <a:t>For the first part of my analysis, since mid-march, COVID-19 has hit America hard. I wanted to use the latest COVID-19 data as an excel file and perform various analyses on the COVID data. Mainly, my main interest is to analyze the COVID-19 data points within the United States across different states. In my data analyses, I will perform basic reports such as the historical number of max death in the states and number of minimum deaths within each state; number of confirmed cases maximum; mean and minimum within each state; number of maximum; and minimum and average recovered people within each state.</a:t>
              </a:r>
            </a:p>
            <a:p>
              <a:br>
                <a:rPr lang="en-US" sz="3200" dirty="0"/>
              </a:br>
              <a:endParaRPr lang="en-US" sz="3200" dirty="0">
                <a:latin typeface="Arial" panose="020B0604020202020204" pitchFamily="34" charset="0"/>
                <a:cs typeface="Arial" panose="020B0604020202020204" pitchFamily="34" charset="0"/>
              </a:endParaRP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a:solidFill>
                  <a:schemeClr val="accent2"/>
                </a:solidFill>
                <a:latin typeface="Verdana" charset="0"/>
                <a:ea typeface="Verdana" charset="0"/>
                <a:cs typeface="Verdana" charset="0"/>
              </a:rPr>
              <a:t>The Analysis Of COVID-19 Data</a:t>
            </a:r>
          </a:p>
          <a:p>
            <a:pPr marL="17574" algn="ctr">
              <a:spcBef>
                <a:spcPts val="667"/>
              </a:spcBef>
            </a:pP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1800" dirty="0" err="1">
                <a:solidFill>
                  <a:srgbClr val="333399"/>
                </a:solidFill>
                <a:latin typeface="Arial Black" pitchFamily="-108" charset="0"/>
                <a:ea typeface="Arial Black" pitchFamily="-108" charset="0"/>
                <a:cs typeface="Arial Black" pitchFamily="-108" charset="0"/>
                <a:sym typeface="Arial Black" pitchFamily="-108" charset="0"/>
              </a:rPr>
              <a:t>Shiwei</a:t>
            </a:r>
            <a:r>
              <a:rPr lang="en-US" sz="1800" dirty="0">
                <a:solidFill>
                  <a:srgbClr val="333399"/>
                </a:solidFill>
                <a:latin typeface="Arial Black" pitchFamily="-108" charset="0"/>
                <a:ea typeface="Arial Black" pitchFamily="-108" charset="0"/>
                <a:cs typeface="Arial Black" pitchFamily="-108" charset="0"/>
                <a:sym typeface="Arial Black" pitchFamily="-108" charset="0"/>
              </a:rPr>
              <a:t> Huang: huangs8@rpi.edu</a:t>
            </a:r>
          </a:p>
          <a:p>
            <a:pPr marL="17574">
              <a:spcBef>
                <a:spcPts val="667"/>
              </a:spcBef>
            </a:pPr>
            <a:r>
              <a:rPr lang="en-US" sz="12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2000" b="1" baseline="30000" dirty="0">
                <a:solidFill>
                  <a:srgbClr val="333399"/>
                </a:solidFill>
                <a:latin typeface="Arial Black" charset="0"/>
                <a:ea typeface="Arial Black" charset="0"/>
                <a:cs typeface="Arial Black" charset="0"/>
                <a:sym typeface="Arial Black" pitchFamily="-108" charset="0"/>
              </a:rPr>
              <a:t>1</a:t>
            </a:r>
            <a:r>
              <a:rPr lang="en-US" sz="2000" b="1" dirty="0">
                <a:solidFill>
                  <a:srgbClr val="333399"/>
                </a:solidFill>
                <a:latin typeface="Arial Black" charset="0"/>
                <a:ea typeface="Arial Black" charset="0"/>
                <a:cs typeface="Arial Black" charset="0"/>
                <a:sym typeface="Arial Black" pitchFamily="-108" charset="0"/>
              </a:rPr>
              <a:t>Rensselaer Polytechnic Institute, Tetherless World Constellation, Troy, NY, United States, </a:t>
            </a:r>
          </a:p>
        </p:txBody>
      </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sp>
        <p:nvSpPr>
          <p:cNvPr id="15381" name="Rectangle 98"/>
          <p:cNvSpPr>
            <a:spLocks/>
          </p:cNvSpPr>
          <p:nvPr/>
        </p:nvSpPr>
        <p:spPr bwMode="auto">
          <a:xfrm>
            <a:off x="563623" y="38629967"/>
            <a:ext cx="14782800"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Python – A programming language, capable of processing data/statistical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R – A program to process data and perform 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Package (P) or Library (R): software package to be loaded to perform extra tasks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Pandas – An useful data manipulation package in python</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err="1">
                <a:solidFill>
                  <a:schemeClr val="tx1"/>
                </a:solidFill>
                <a:latin typeface="Verdana" pitchFamily="-108" charset="0"/>
                <a:ea typeface="Verdana" pitchFamily="-108" charset="0"/>
                <a:cs typeface="Verdana" pitchFamily="-108" charset="0"/>
                <a:sym typeface="Verdana" pitchFamily="-108" charset="0"/>
              </a:rPr>
              <a:t>Df</a:t>
            </a:r>
            <a:r>
              <a:rPr lang="en-US" sz="2300" dirty="0">
                <a:solidFill>
                  <a:schemeClr val="tx1"/>
                </a:solidFill>
                <a:latin typeface="Verdana" pitchFamily="-108" charset="0"/>
                <a:ea typeface="Verdana" pitchFamily="-108" charset="0"/>
                <a:cs typeface="Verdana" pitchFamily="-108" charset="0"/>
                <a:sym typeface="Verdana" pitchFamily="-108" charset="0"/>
              </a:rPr>
              <a:t>, </a:t>
            </a:r>
            <a:r>
              <a:rPr lang="en-US" sz="2300" dirty="0" err="1">
                <a:solidFill>
                  <a:schemeClr val="tx1"/>
                </a:solidFill>
                <a:latin typeface="Verdana" pitchFamily="-108" charset="0"/>
                <a:ea typeface="Verdana" pitchFamily="-108" charset="0"/>
                <a:cs typeface="Verdana" pitchFamily="-108" charset="0"/>
                <a:sym typeface="Verdana" pitchFamily="-108" charset="0"/>
              </a:rPr>
              <a:t>dataframe</a:t>
            </a:r>
            <a:r>
              <a:rPr lang="en-US" sz="2300" dirty="0">
                <a:solidFill>
                  <a:schemeClr val="tx1"/>
                </a:solidFill>
                <a:latin typeface="Verdana" pitchFamily="-108" charset="0"/>
                <a:ea typeface="Verdana" pitchFamily="-108" charset="0"/>
                <a:cs typeface="Verdana" pitchFamily="-108" charset="0"/>
                <a:sym typeface="Verdana" pitchFamily="-108" charset="0"/>
              </a:rPr>
              <a:t> – Data manipulation structure in R &amp; python pandas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Levels in R </a:t>
            </a:r>
            <a:r>
              <a:rPr lang="en-US" sz="2300" dirty="0" err="1">
                <a:solidFill>
                  <a:schemeClr val="tx1"/>
                </a:solidFill>
                <a:latin typeface="Verdana" pitchFamily="-108" charset="0"/>
                <a:ea typeface="Verdana" pitchFamily="-108" charset="0"/>
                <a:cs typeface="Verdana" pitchFamily="-108" charset="0"/>
                <a:sym typeface="Verdana" pitchFamily="-108" charset="0"/>
              </a:rPr>
              <a:t>dataframe</a:t>
            </a:r>
            <a:r>
              <a:rPr lang="en-US" sz="2300" dirty="0">
                <a:solidFill>
                  <a:schemeClr val="tx1"/>
                </a:solidFill>
                <a:latin typeface="Verdana" pitchFamily="-108" charset="0"/>
                <a:ea typeface="Verdana" pitchFamily="-108" charset="0"/>
                <a:cs typeface="Verdana" pitchFamily="-108" charset="0"/>
                <a:sym typeface="Verdana" pitchFamily="-108" charset="0"/>
              </a:rPr>
              <a:t> – for factor data, the possible number of choices are levels</a:t>
            </a:r>
          </a:p>
        </p:txBody>
      </p:sp>
      <p:pic>
        <p:nvPicPr>
          <p:cNvPr id="18" name="Picture 17" descr="RPI_red_header.png"/>
          <p:cNvPicPr>
            <a:picLocks noChangeAspect="1"/>
          </p:cNvPicPr>
          <p:nvPr/>
        </p:nvPicPr>
        <p:blipFill>
          <a:blip r:embed="rId4"/>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537105" y="36690397"/>
            <a:ext cx="10110328" cy="1703932"/>
            <a:chOff x="509324" y="31389318"/>
            <a:chExt cx="15384053" cy="2380508"/>
          </a:xfrm>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Verdana" pitchFamily="-108"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t> </a:t>
              </a:r>
              <a:endParaRPr lang="en-US" sz="2000" b="1" dirty="0">
                <a:solidFill>
                  <a:schemeClr val="tx1"/>
                </a:solidFill>
                <a:latin typeface="Verdana" pitchFamily="-108"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1564701" y="31912750"/>
              <a:ext cx="2739438" cy="1369718"/>
            </a:xfrm>
            <a:prstGeom prst="rect">
              <a:avLst/>
            </a:prstGeom>
            <a:noFill/>
            <a:ln w="9525">
              <a:noFill/>
              <a:miter lim="800000"/>
              <a:headEnd/>
              <a:tailEnd/>
            </a:ln>
          </p:spPr>
        </p:pic>
      </p:gr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624681" y="19553237"/>
            <a:ext cx="9605363" cy="16589530"/>
            <a:chOff x="576544" y="12808369"/>
            <a:chExt cx="12227388" cy="27164409"/>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25954278"/>
            </a:xfrm>
            <a:prstGeom prst="rect">
              <a:avLst/>
            </a:prstGeom>
          </p:spPr>
          <p:txBody>
            <a:bodyPr wrap="square">
              <a:spAutoFit/>
            </a:bodyPr>
            <a:lstStyle/>
            <a:p>
              <a:r>
                <a:rPr lang="en-US" sz="3200" dirty="0"/>
                <a:t>My two different datasets showed me that the mortality rate is different in between the United States and China. I consulted different sources for clear clarification. For example, Johns Hopkins analysis. The analysis showed that there are different ways to measure the COVID-19 mortality rate. Different countries throughout the world have reported very different mortality ratios are likely due to a variety of reasons. </a:t>
              </a:r>
            </a:p>
            <a:p>
              <a:endParaRPr lang="en-US" sz="3200" dirty="0"/>
            </a:p>
            <a:p>
              <a:r>
                <a:rPr lang="en-US" sz="3200" dirty="0"/>
                <a:t>My data told me two important things with COVID-19 in between the United States and China. First, the mortality rate of COVID-19 in China is 50% lower than the mortality rate within the United States. Second, within the United States, places with a higher latitude have a higher percentage to get tested. </a:t>
              </a:r>
            </a:p>
            <a:p>
              <a:br>
                <a:rPr lang="en-US" sz="3200" dirty="0"/>
              </a:br>
              <a:r>
                <a:rPr lang="en-US" sz="3200" dirty="0"/>
                <a:t>With regards to the mortality rate differences in between the United States and China, there are a number of different reasons. Such reasons include the health care system, differences in terms of the COVID-19 measurements and differences in counting the COVID-19 data. </a:t>
              </a:r>
            </a:p>
            <a:p>
              <a:br>
                <a:rPr lang="en-US" sz="3200" dirty="0"/>
              </a:br>
              <a:r>
                <a:rPr lang="en-US" sz="3200" dirty="0"/>
                <a:t>With regards to the mortality rate in relation with the latitude, there are also a number of different reasons to be considered. People need to count on the number of population density states and different health care facilities across different states . These factors are extremely important in terms of analyzing the mortality in our future analysis.</a:t>
              </a:r>
            </a:p>
            <a:p>
              <a:br>
                <a:rPr lang="en-US" sz="3200" dirty="0"/>
              </a:br>
              <a:endParaRPr lang="en-US" sz="3200" b="1" dirty="0">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8"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Conclusion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26"/>
            <a:ext cx="19743164" cy="30055845"/>
            <a:chOff x="576544" y="12808366"/>
            <a:chExt cx="25132554" cy="49214741"/>
          </a:xfrm>
        </p:grpSpPr>
        <p:sp>
          <p:nvSpPr>
            <p:cNvPr id="89" name="Rectangle 88">
              <a:extLst>
                <a:ext uri="{FF2B5EF4-FFF2-40B4-BE49-F238E27FC236}">
                  <a16:creationId xmlns:a16="http://schemas.microsoft.com/office/drawing/2014/main" id="{934DC56B-CA12-D549-8781-B78844EE7F96}"/>
                </a:ext>
              </a:extLst>
            </p:cNvPr>
            <p:cNvSpPr/>
            <p:nvPr/>
          </p:nvSpPr>
          <p:spPr>
            <a:xfrm>
              <a:off x="576544" y="14472734"/>
              <a:ext cx="12222089" cy="957536"/>
            </a:xfrm>
            <a:prstGeom prst="rect">
              <a:avLst/>
            </a:prstGeom>
          </p:spPr>
          <p:txBody>
            <a:bodyPr wrap="squar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Common workflow for data processing</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Tidying Messy Datasets</a:t>
              </a:r>
            </a:p>
          </p:txBody>
        </p:sp>
        <p:sp>
          <p:nvSpPr>
            <p:cNvPr id="121" name="Rectangle 120">
              <a:extLst>
                <a:ext uri="{FF2B5EF4-FFF2-40B4-BE49-F238E27FC236}">
                  <a16:creationId xmlns:a16="http://schemas.microsoft.com/office/drawing/2014/main" id="{365F9F17-D4B9-DB4C-8FF5-D135122BF044}"/>
                </a:ext>
              </a:extLst>
            </p:cNvPr>
            <p:cNvSpPr/>
            <p:nvPr/>
          </p:nvSpPr>
          <p:spPr>
            <a:xfrm>
              <a:off x="576545" y="28358135"/>
              <a:ext cx="12760910" cy="33664972"/>
            </a:xfrm>
            <a:prstGeom prst="rect">
              <a:avLst/>
            </a:prstGeom>
          </p:spPr>
          <p:txBody>
            <a:bodyPr wrap="square">
              <a:spAutoFit/>
            </a:bodyPr>
            <a:lstStyle/>
            <a:p>
              <a:pPr algn="just">
                <a:spcBef>
                  <a:spcPts val="0"/>
                </a:spcBef>
                <a:spcAft>
                  <a:spcPts val="0"/>
                </a:spcAft>
              </a:pPr>
              <a:r>
                <a:rPr lang="en-US" sz="3600" b="1" u="sng" dirty="0">
                  <a:latin typeface="Arial" panose="020B0604020202020204" pitchFamily="34" charset="0"/>
                  <a:cs typeface="Arial" panose="020B0604020202020204" pitchFamily="34" charset="0"/>
                </a:rPr>
                <a:t>1. Import data: </a:t>
              </a:r>
            </a:p>
            <a:p>
              <a:pPr algn="just">
                <a:spcBef>
                  <a:spcPts val="0"/>
                </a:spcBef>
                <a:spcAft>
                  <a:spcPts val="0"/>
                </a:spcAft>
              </a:pPr>
              <a:r>
                <a:rPr lang="en-US" sz="3200" b="1" dirty="0">
                  <a:solidFill>
                    <a:srgbClr val="0070C0"/>
                  </a:solidFill>
                  <a:latin typeface="Arial" panose="020B0604020202020204" pitchFamily="34" charset="0"/>
                  <a:cs typeface="Arial" panose="020B0604020202020204" pitchFamily="34" charset="0"/>
                </a:rPr>
                <a:t>R language (R)</a:t>
              </a: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A. Read from Spreadsheet files </a:t>
              </a:r>
            </a:p>
            <a:p>
              <a:pPr algn="just">
                <a:spcBef>
                  <a:spcPts val="0"/>
                </a:spcBef>
                <a:spcAft>
                  <a:spcPts val="0"/>
                </a:spcAft>
              </a:pPr>
              <a:r>
                <a:rPr lang="en-US" sz="3200" b="1" dirty="0">
                  <a:latin typeface="Arial" panose="020B0604020202020204" pitchFamily="34" charset="0"/>
                  <a:cs typeface="Arial" panose="020B0604020202020204" pitchFamily="34" charset="0"/>
                </a:rPr>
                <a:t>     </a:t>
              </a: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b="1"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600" b="1" u="sng" dirty="0">
                <a:latin typeface="Arial" panose="020B0604020202020204" pitchFamily="34" charset="0"/>
                <a:cs typeface="Arial" panose="020B0604020202020204" pitchFamily="34" charset="0"/>
              </a:endParaRPr>
            </a:p>
            <a:p>
              <a:pPr algn="just">
                <a:spcBef>
                  <a:spcPts val="0"/>
                </a:spcBef>
                <a:spcAft>
                  <a:spcPts val="0"/>
                </a:spcAft>
              </a:pPr>
              <a:endParaRPr lang="en-US" sz="3600" b="1" u="sng" dirty="0">
                <a:latin typeface="Arial" panose="020B0604020202020204" pitchFamily="34" charset="0"/>
                <a:cs typeface="Arial" panose="020B0604020202020204" pitchFamily="34" charset="0"/>
              </a:endParaRPr>
            </a:p>
            <a:p>
              <a:pPr algn="just">
                <a:spcBef>
                  <a:spcPts val="0"/>
                </a:spcBef>
                <a:spcAft>
                  <a:spcPts val="0"/>
                </a:spcAft>
              </a:pPr>
              <a:endParaRPr lang="en-US" sz="3600" b="1" u="sng" dirty="0">
                <a:latin typeface="Arial" panose="020B0604020202020204" pitchFamily="34" charset="0"/>
                <a:cs typeface="Arial" panose="020B0604020202020204" pitchFamily="34" charset="0"/>
              </a:endParaRPr>
            </a:p>
            <a:p>
              <a:pPr algn="just">
                <a:spcBef>
                  <a:spcPts val="0"/>
                </a:spcBef>
                <a:spcAft>
                  <a:spcPts val="0"/>
                </a:spcAft>
              </a:pPr>
              <a:endParaRPr lang="en-US" sz="3600" b="1" u="sng" dirty="0">
                <a:latin typeface="Arial" panose="020B0604020202020204" pitchFamily="34" charset="0"/>
                <a:cs typeface="Arial" panose="020B0604020202020204" pitchFamily="34" charset="0"/>
              </a:endParaRPr>
            </a:p>
            <a:p>
              <a:pPr algn="just">
                <a:spcBef>
                  <a:spcPts val="0"/>
                </a:spcBef>
                <a:spcAft>
                  <a:spcPts val="0"/>
                </a:spcAft>
              </a:pPr>
              <a:r>
                <a:rPr lang="en-US" sz="3600" b="1" u="sng" dirty="0">
                  <a:latin typeface="Arial" panose="020B0604020202020204" pitchFamily="34" charset="0"/>
                  <a:cs typeface="Arial" panose="020B0604020202020204" pitchFamily="34" charset="0"/>
                </a:rPr>
                <a:t>2. Inspect data:</a:t>
              </a:r>
            </a:p>
            <a:p>
              <a:pPr algn="just">
                <a:spcBef>
                  <a:spcPts val="0"/>
                </a:spcBef>
                <a:spcAft>
                  <a:spcPts val="0"/>
                </a:spcAft>
              </a:pPr>
              <a:r>
                <a:rPr lang="en-US" sz="3200" dirty="0">
                  <a:latin typeface="Arial" panose="020B0604020202020204" pitchFamily="34" charset="0"/>
                  <a:cs typeface="Arial" panose="020B0604020202020204" pitchFamily="34" charset="0"/>
                </a:rPr>
                <a:t>    Several methods are used to inspect the dataset. </a:t>
              </a:r>
            </a:p>
            <a:p>
              <a:pPr marL="514350" indent="-514350" algn="just">
                <a:spcBef>
                  <a:spcPts val="0"/>
                </a:spcBef>
                <a:spcAft>
                  <a:spcPts val="0"/>
                </a:spcAft>
                <a:buAutoNum type="alphaUcPeriod"/>
              </a:pPr>
              <a:r>
                <a:rPr lang="en-US" sz="3200" i="1" dirty="0">
                  <a:latin typeface="Arial" panose="020B0604020202020204" pitchFamily="34" charset="0"/>
                  <a:cs typeface="Arial" panose="020B0604020202020204" pitchFamily="34" charset="0"/>
                </a:rPr>
                <a:t>Linear regression</a:t>
              </a:r>
            </a:p>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600" b="1" u="sng" dirty="0">
                  <a:latin typeface="Arial" panose="020B0604020202020204" pitchFamily="34" charset="0"/>
                  <a:cs typeface="Arial" panose="020B0604020202020204" pitchFamily="34" charset="0"/>
                </a:rPr>
                <a:t>3. </a:t>
              </a:r>
              <a:r>
                <a:rPr lang="en-US" sz="3600" b="1" u="sng" dirty="0" err="1">
                  <a:latin typeface="Arial" panose="020B0604020202020204" pitchFamily="34" charset="0"/>
                  <a:cs typeface="Arial" panose="020B0604020202020204" pitchFamily="34" charset="0"/>
                </a:rPr>
                <a:t>Analyse</a:t>
              </a:r>
              <a:r>
                <a:rPr lang="en-US" sz="3600" b="1" u="sng" dirty="0">
                  <a:latin typeface="Arial" panose="020B0604020202020204" pitchFamily="34" charset="0"/>
                  <a:cs typeface="Arial" panose="020B0604020202020204" pitchFamily="34" charset="0"/>
                </a:rPr>
                <a:t> the data:</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6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     </a:t>
              </a:r>
              <a:endParaRPr lang="en-US" sz="3200" b="1" dirty="0">
                <a:solidFill>
                  <a:srgbClr val="0070C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a:t>
              </a: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1800" i="1" dirty="0">
                <a:latin typeface="Arial" panose="020B0604020202020204" pitchFamily="34" charset="0"/>
                <a:cs typeface="Arial" panose="020B0604020202020204" pitchFamily="34" charset="0"/>
              </a:endParaRPr>
            </a:p>
          </p:txBody>
        </p:sp>
      </p:grpSp>
      <p:graphicFrame>
        <p:nvGraphicFramePr>
          <p:cNvPr id="74" name="Diagram 73">
            <a:extLst>
              <a:ext uri="{FF2B5EF4-FFF2-40B4-BE49-F238E27FC236}">
                <a16:creationId xmlns:a16="http://schemas.microsoft.com/office/drawing/2014/main" id="{F9519183-4735-274B-B698-9B941593D957}"/>
              </a:ext>
            </a:extLst>
          </p:cNvPr>
          <p:cNvGraphicFramePr/>
          <p:nvPr>
            <p:extLst>
              <p:ext uri="{D42A27DB-BD31-4B8C-83A1-F6EECF244321}">
                <p14:modId xmlns:p14="http://schemas.microsoft.com/office/powerpoint/2010/main" val="1095581803"/>
              </p:ext>
            </p:extLst>
          </p:nvPr>
        </p:nvGraphicFramePr>
        <p:xfrm>
          <a:off x="10563780" y="5777458"/>
          <a:ext cx="10014492" cy="729877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5431314" y="38603237"/>
            <a:ext cx="15444767"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China data source: </a:t>
            </a:r>
            <a:r>
              <a:rPr lang="en-US" u="sng" dirty="0">
                <a:hlinkClick r:id="rId10"/>
              </a:rPr>
              <a:t>https://github.com/midas-network/COVID-19/blob/master/data/cases/china/cumulative_cases_DXY/table_getAreaStat_en_2020-04-28.csv</a:t>
            </a:r>
            <a:endParaRPr lang="en-US" u="sng" dirty="0"/>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1"/>
                </a:solidFill>
                <a:latin typeface="Verdana" pitchFamily="-108" charset="0"/>
                <a:ea typeface="Verdana" pitchFamily="-108" charset="0"/>
                <a:cs typeface="Verdana" pitchFamily="-108" charset="0"/>
                <a:sym typeface="Verdana" pitchFamily="-108" charset="0"/>
              </a:rPr>
              <a:t>US data source: </a:t>
            </a:r>
            <a:r>
              <a:rPr lang="en-US" u="sng" dirty="0">
                <a:hlinkClick r:id="rId11"/>
              </a:rPr>
              <a:t>https://github.com/CSSEGISandData/COVID-19/tree/master/csse_covid_19_data/csse_covid_19_daily_reports_us</a:t>
            </a:r>
            <a:endParaRPr lang="en-US" sz="2000" dirty="0">
              <a:solidFill>
                <a:schemeClr val="tx1"/>
              </a:solidFill>
              <a:latin typeface="Verdana" pitchFamily="-108" charset="0"/>
              <a:ea typeface="Verdana" pitchFamily="-108" charset="0"/>
              <a:cs typeface="Verdana" pitchFamily="-108" charset="0"/>
              <a:sym typeface="Verdana" pitchFamily="-108" charset="0"/>
            </a:endParaRPr>
          </a:p>
        </p:txBody>
      </p:sp>
      <p:sp>
        <p:nvSpPr>
          <p:cNvPr id="21" name="TextBox 20">
            <a:extLst>
              <a:ext uri="{FF2B5EF4-FFF2-40B4-BE49-F238E27FC236}">
                <a16:creationId xmlns:a16="http://schemas.microsoft.com/office/drawing/2014/main" id="{16831B7E-2D4B-274D-B4C5-624B8B81E201}"/>
              </a:ext>
            </a:extLst>
          </p:cNvPr>
          <p:cNvSpPr txBox="1"/>
          <p:nvPr/>
        </p:nvSpPr>
        <p:spPr>
          <a:xfrm>
            <a:off x="20714940" y="4956115"/>
            <a:ext cx="9666730" cy="2862322"/>
          </a:xfrm>
          <a:prstGeom prst="rect">
            <a:avLst/>
          </a:prstGeom>
          <a:noFill/>
        </p:spPr>
        <p:txBody>
          <a:bodyPr wrap="square" rtlCol="0">
            <a:spAutoFit/>
          </a:bodyPr>
          <a:lstStyle/>
          <a:p>
            <a:pPr marL="571500" indent="-571500">
              <a:buAutoNum type="romanLcPeriod"/>
            </a:pPr>
            <a:r>
              <a:rPr lang="en-US" sz="3200" dirty="0">
                <a:latin typeface="Arial" panose="020B0604020202020204" pitchFamily="34" charset="0"/>
                <a:cs typeface="Arial" panose="020B0604020202020204" pitchFamily="34" charset="0"/>
              </a:rPr>
              <a:t>U.S data summary (up to April 28)</a:t>
            </a:r>
          </a:p>
          <a:p>
            <a:pPr marL="571500" indent="-571500">
              <a:buAutoNum type="romanLcPeriod"/>
            </a:pPr>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endParaRPr lang="en-US" sz="3200" b="1" dirty="0">
              <a:solidFill>
                <a:srgbClr val="FF0000"/>
              </a:solidFill>
              <a:latin typeface="Arial" panose="020B0604020202020204" pitchFamily="34" charset="0"/>
              <a:cs typeface="Arial" panose="020B0604020202020204" pitchFamily="34" charset="0"/>
            </a:endParaRPr>
          </a:p>
          <a:p>
            <a:endParaRPr lang="en-US" sz="2800" i="1" dirty="0">
              <a:latin typeface="Arial" panose="020B0604020202020204" pitchFamily="34" charset="0"/>
              <a:cs typeface="Arial" panose="020B0604020202020204" pitchFamily="34" charset="0"/>
            </a:endParaRPr>
          </a:p>
          <a:p>
            <a:endParaRPr lang="en-US" sz="2400" dirty="0"/>
          </a:p>
        </p:txBody>
      </p:sp>
      <p:sp>
        <p:nvSpPr>
          <p:cNvPr id="94" name="TextBox 93">
            <a:extLst>
              <a:ext uri="{FF2B5EF4-FFF2-40B4-BE49-F238E27FC236}">
                <a16:creationId xmlns:a16="http://schemas.microsoft.com/office/drawing/2014/main" id="{56A6163C-BA8C-F148-828F-F85EA8D0B3FB}"/>
              </a:ext>
            </a:extLst>
          </p:cNvPr>
          <p:cNvSpPr txBox="1"/>
          <p:nvPr/>
        </p:nvSpPr>
        <p:spPr>
          <a:xfrm>
            <a:off x="20827047" y="12367046"/>
            <a:ext cx="9666730" cy="138499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ii. Tree graph</a:t>
            </a:r>
          </a:p>
          <a:p>
            <a:endParaRPr lang="en-US" sz="2800" i="1" dirty="0">
              <a:latin typeface="Arial" panose="020B0604020202020204" pitchFamily="34" charset="0"/>
              <a:cs typeface="Arial" panose="020B0604020202020204" pitchFamily="34" charset="0"/>
            </a:endParaRPr>
          </a:p>
          <a:p>
            <a:endParaRPr lang="en-US" sz="2400" dirty="0"/>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12"/>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3"/>
          <a:stretch>
            <a:fillRect/>
          </a:stretch>
        </p:blipFill>
        <p:spPr>
          <a:xfrm>
            <a:off x="26423154" y="841662"/>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13"/>
          <a:stretch>
            <a:fillRect/>
          </a:stretch>
        </p:blipFill>
        <p:spPr>
          <a:xfrm>
            <a:off x="3005739" y="37057766"/>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12"/>
          <a:stretch>
            <a:fillRect/>
          </a:stretch>
        </p:blipFill>
        <p:spPr>
          <a:xfrm>
            <a:off x="6436034" y="37185868"/>
            <a:ext cx="2619020" cy="847650"/>
          </a:xfrm>
          <a:prstGeom prst="rect">
            <a:avLst/>
          </a:prstGeom>
        </p:spPr>
      </p:pic>
      <p:pic>
        <p:nvPicPr>
          <p:cNvPr id="92" name="Picture 91" descr="A blue and white sign&#13;&#10;&#13;&#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14"/>
          <a:stretch>
            <a:fillRect/>
          </a:stretch>
        </p:blipFill>
        <p:spPr>
          <a:xfrm>
            <a:off x="9335937" y="37055086"/>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5"/>
          <a:stretch>
            <a:fillRect/>
          </a:stretch>
        </p:blipFill>
        <p:spPr>
          <a:xfrm>
            <a:off x="4849009" y="1730620"/>
            <a:ext cx="4249229" cy="2134316"/>
          </a:xfrm>
          <a:prstGeom prst="rect">
            <a:avLst/>
          </a:prstGeom>
        </p:spPr>
      </p:pic>
      <p:pic>
        <p:nvPicPr>
          <p:cNvPr id="30" name="Picture 29">
            <a:extLst>
              <a:ext uri="{FF2B5EF4-FFF2-40B4-BE49-F238E27FC236}">
                <a16:creationId xmlns:a16="http://schemas.microsoft.com/office/drawing/2014/main" id="{8072337F-0A5F-3142-80DA-72719AE13E0E}"/>
              </a:ext>
            </a:extLst>
          </p:cNvPr>
          <p:cNvPicPr>
            <a:picLocks noChangeAspect="1"/>
          </p:cNvPicPr>
          <p:nvPr/>
        </p:nvPicPr>
        <p:blipFill>
          <a:blip r:embed="rId16"/>
          <a:stretch>
            <a:fillRect/>
          </a:stretch>
        </p:blipFill>
        <p:spPr>
          <a:xfrm>
            <a:off x="20575573" y="6059552"/>
            <a:ext cx="10422269" cy="5486078"/>
          </a:xfrm>
          <a:prstGeom prst="rect">
            <a:avLst/>
          </a:prstGeom>
        </p:spPr>
      </p:pic>
      <p:pic>
        <p:nvPicPr>
          <p:cNvPr id="1026" name="Picture 2">
            <a:extLst>
              <a:ext uri="{FF2B5EF4-FFF2-40B4-BE49-F238E27FC236}">
                <a16:creationId xmlns:a16="http://schemas.microsoft.com/office/drawing/2014/main" id="{C3EF8D7C-75F0-0042-9838-DE0F00F917D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527560" y="13153761"/>
            <a:ext cx="8651105" cy="828062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4519E11A-6576-1946-BE07-479DE85AA1DA}"/>
              </a:ext>
            </a:extLst>
          </p:cNvPr>
          <p:cNvPicPr>
            <a:picLocks noChangeAspect="1"/>
          </p:cNvPicPr>
          <p:nvPr/>
        </p:nvPicPr>
        <p:blipFill>
          <a:blip r:embed="rId18"/>
          <a:stretch>
            <a:fillRect/>
          </a:stretch>
        </p:blipFill>
        <p:spPr>
          <a:xfrm>
            <a:off x="10488007" y="15282376"/>
            <a:ext cx="10594686" cy="3579093"/>
          </a:xfrm>
          <a:prstGeom prst="rect">
            <a:avLst/>
          </a:prstGeom>
        </p:spPr>
      </p:pic>
      <p:pic>
        <p:nvPicPr>
          <p:cNvPr id="32" name="Picture 31">
            <a:extLst>
              <a:ext uri="{FF2B5EF4-FFF2-40B4-BE49-F238E27FC236}">
                <a16:creationId xmlns:a16="http://schemas.microsoft.com/office/drawing/2014/main" id="{226DD2DC-5DE4-E946-89DE-7E4654DF375F}"/>
              </a:ext>
            </a:extLst>
          </p:cNvPr>
          <p:cNvPicPr>
            <a:picLocks noChangeAspect="1"/>
          </p:cNvPicPr>
          <p:nvPr/>
        </p:nvPicPr>
        <p:blipFill>
          <a:blip r:embed="rId19"/>
          <a:stretch>
            <a:fillRect/>
          </a:stretch>
        </p:blipFill>
        <p:spPr>
          <a:xfrm>
            <a:off x="10693890" y="21987888"/>
            <a:ext cx="10481361" cy="3263900"/>
          </a:xfrm>
          <a:prstGeom prst="rect">
            <a:avLst/>
          </a:prstGeom>
        </p:spPr>
      </p:pic>
      <p:pic>
        <p:nvPicPr>
          <p:cNvPr id="34" name="Picture 33">
            <a:extLst>
              <a:ext uri="{FF2B5EF4-FFF2-40B4-BE49-F238E27FC236}">
                <a16:creationId xmlns:a16="http://schemas.microsoft.com/office/drawing/2014/main" id="{CA473785-68D0-E543-AFCB-A8FE52E297C4}"/>
              </a:ext>
            </a:extLst>
          </p:cNvPr>
          <p:cNvPicPr>
            <a:picLocks noChangeAspect="1"/>
          </p:cNvPicPr>
          <p:nvPr/>
        </p:nvPicPr>
        <p:blipFill>
          <a:blip r:embed="rId20"/>
          <a:stretch>
            <a:fillRect/>
          </a:stretch>
        </p:blipFill>
        <p:spPr>
          <a:xfrm>
            <a:off x="10683904" y="26909199"/>
            <a:ext cx="10358216" cy="5075992"/>
          </a:xfrm>
          <a:prstGeom prst="rect">
            <a:avLst/>
          </a:prstGeom>
        </p:spPr>
      </p:pic>
      <p:pic>
        <p:nvPicPr>
          <p:cNvPr id="38" name="Picture 37">
            <a:extLst>
              <a:ext uri="{FF2B5EF4-FFF2-40B4-BE49-F238E27FC236}">
                <a16:creationId xmlns:a16="http://schemas.microsoft.com/office/drawing/2014/main" id="{FDFEE2ED-F6EB-7044-B708-770206A9FCD1}"/>
              </a:ext>
            </a:extLst>
          </p:cNvPr>
          <p:cNvPicPr>
            <a:picLocks noChangeAspect="1"/>
          </p:cNvPicPr>
          <p:nvPr/>
        </p:nvPicPr>
        <p:blipFill>
          <a:blip r:embed="rId21"/>
          <a:stretch>
            <a:fillRect/>
          </a:stretch>
        </p:blipFill>
        <p:spPr>
          <a:xfrm>
            <a:off x="10773228" y="32657872"/>
            <a:ext cx="10415712" cy="5350955"/>
          </a:xfrm>
          <a:prstGeom prst="rect">
            <a:avLst/>
          </a:prstGeom>
        </p:spPr>
      </p:pic>
      <p:sp>
        <p:nvSpPr>
          <p:cNvPr id="97" name="TextBox 96">
            <a:extLst>
              <a:ext uri="{FF2B5EF4-FFF2-40B4-BE49-F238E27FC236}">
                <a16:creationId xmlns:a16="http://schemas.microsoft.com/office/drawing/2014/main" id="{2CE61CC7-5A08-BF4E-AA87-322323BEBC64}"/>
              </a:ext>
            </a:extLst>
          </p:cNvPr>
          <p:cNvSpPr txBox="1"/>
          <p:nvPr/>
        </p:nvSpPr>
        <p:spPr>
          <a:xfrm>
            <a:off x="21481928" y="22363742"/>
            <a:ext cx="9666730" cy="138499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iii. Analyzing the mortality rate</a:t>
            </a:r>
          </a:p>
          <a:p>
            <a:endParaRPr lang="en-US" sz="2800" i="1" dirty="0">
              <a:latin typeface="Arial" panose="020B0604020202020204" pitchFamily="34" charset="0"/>
              <a:cs typeface="Arial" panose="020B0604020202020204" pitchFamily="34" charset="0"/>
            </a:endParaRPr>
          </a:p>
          <a:p>
            <a:endParaRPr lang="en-US" sz="2400" dirty="0"/>
          </a:p>
        </p:txBody>
      </p:sp>
      <p:pic>
        <p:nvPicPr>
          <p:cNvPr id="1028" name="Picture 4">
            <a:extLst>
              <a:ext uri="{FF2B5EF4-FFF2-40B4-BE49-F238E27FC236}">
                <a16:creationId xmlns:a16="http://schemas.microsoft.com/office/drawing/2014/main" id="{C85F3B07-8102-2C43-83F5-1DD26BD9E9B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881689" y="23345833"/>
            <a:ext cx="7924800" cy="745490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6529478F-EF0C-8D4F-B3D0-B9E833D82853}"/>
              </a:ext>
            </a:extLst>
          </p:cNvPr>
          <p:cNvSpPr/>
          <p:nvPr/>
        </p:nvSpPr>
        <p:spPr>
          <a:xfrm>
            <a:off x="21905492" y="31672925"/>
            <a:ext cx="8570054" cy="6844951"/>
          </a:xfrm>
          <a:prstGeom prst="rect">
            <a:avLst/>
          </a:prstGeom>
        </p:spPr>
        <p:txBody>
          <a:bodyPr wrap="square">
            <a:spAutoFit/>
          </a:bodyPr>
          <a:lstStyle/>
          <a:p>
            <a:pPr>
              <a:spcBef>
                <a:spcPts val="0"/>
              </a:spcBef>
              <a:spcAft>
                <a:spcPts val="0"/>
              </a:spcAft>
            </a:pPr>
            <a:r>
              <a:rPr lang="en-US" sz="3200" dirty="0">
                <a:latin typeface="Times New Roman" panose="02020603050405020304" pitchFamily="18" charset="0"/>
              </a:rPr>
              <a:t>The analysis showed that there are different ways to measure the COVID-19 mortality rate. Different countries throughout the world have reported very different mortality ratios are likely due to a variety of reasons. Such reasons are different in the number of people tested, so for example, with more testing numbers, we could get a clearer picture on the population who are identified as COVID-19 carriers. With more testing, it also enables doctors to get more accurate data. Second reason is the demographic reason. Mortality rate is also related to the population of citizens who are elderly. </a:t>
            </a:r>
            <a:br>
              <a:rPr lang="en-US" dirty="0"/>
            </a:br>
            <a:endParaRPr lang="en-US" dirty="0"/>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23536</TotalTime>
  <Pages>0</Pages>
  <Words>896</Words>
  <Characters>0</Characters>
  <Application>Microsoft Macintosh PowerPoint</Application>
  <PresentationFormat>Custom</PresentationFormat>
  <Lines>0</Lines>
  <Paragraphs>91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Times New Roman</vt:lpstr>
      <vt:lpstr>Arial</vt:lpstr>
      <vt:lpstr>Arial Black</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Shiwei Huang</cp:lastModifiedBy>
  <cp:revision>902</cp:revision>
  <cp:lastPrinted>2017-12-12T11:03:11Z</cp:lastPrinted>
  <dcterms:created xsi:type="dcterms:W3CDTF">2010-03-16T21:47:29Z</dcterms:created>
  <dcterms:modified xsi:type="dcterms:W3CDTF">2020-05-05T03:43:24Z</dcterms:modified>
  <cp:category/>
</cp:coreProperties>
</file>