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thworld.wolfram.com/SIRModel.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fdb3ad6ba_0_2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fdb3ad6ba_0_2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a Chinese citizen living in the US, I am very concerned with the ongoing coronavirus outbreak in China. Wuhan coronavirus is currently spreading in China and around the world, which leads to many social issues such as the supply of medical surgical masks, treatments, vaccines, and the potential slowdown in the Chinese economy and its impact on the global economy.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 want to use the existing dataset of coronavirus in China to predict three crucial areas: </a:t>
            </a:r>
            <a:endParaRPr/>
          </a:p>
          <a:p>
            <a:pPr indent="-298450" lvl="0" marL="457200" rtl="0" algn="l">
              <a:lnSpc>
                <a:spcPct val="115000"/>
              </a:lnSpc>
              <a:spcBef>
                <a:spcPts val="0"/>
              </a:spcBef>
              <a:spcAft>
                <a:spcPts val="0"/>
              </a:spcAft>
              <a:buSzPts val="1100"/>
              <a:buChar char="-"/>
            </a:pPr>
            <a:r>
              <a:rPr lang="en"/>
              <a:t>number of patients who might be infected</a:t>
            </a:r>
            <a:endParaRPr/>
          </a:p>
          <a:p>
            <a:pPr indent="-298450" lvl="0" marL="457200" rtl="0" algn="l">
              <a:lnSpc>
                <a:spcPct val="115000"/>
              </a:lnSpc>
              <a:spcBef>
                <a:spcPts val="0"/>
              </a:spcBef>
              <a:spcAft>
                <a:spcPts val="0"/>
              </a:spcAft>
              <a:buSzPts val="1100"/>
              <a:buChar char="-"/>
            </a:pPr>
            <a:r>
              <a:rPr lang="en"/>
              <a:t>number of patients who might be severely ill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prediction is generated by the existing dataset since the outbreak. We currently have the numbers on the following areas in the existing dataset since January 27th:</a:t>
            </a:r>
            <a:endParaRPr/>
          </a:p>
          <a:p>
            <a:pPr indent="-298450" lvl="0" marL="457200" rtl="0" algn="l">
              <a:lnSpc>
                <a:spcPct val="115000"/>
              </a:lnSpc>
              <a:spcBef>
                <a:spcPts val="0"/>
              </a:spcBef>
              <a:spcAft>
                <a:spcPts val="0"/>
              </a:spcAft>
              <a:buSzPts val="1100"/>
              <a:buChar char="-"/>
            </a:pPr>
            <a:r>
              <a:rPr lang="en"/>
              <a:t>Number of patients who are infected by Coronavirus</a:t>
            </a:r>
            <a:endParaRPr/>
          </a:p>
          <a:p>
            <a:pPr indent="-298450" lvl="0" marL="457200" rtl="0" algn="l">
              <a:lnSpc>
                <a:spcPct val="115000"/>
              </a:lnSpc>
              <a:spcBef>
                <a:spcPts val="0"/>
              </a:spcBef>
              <a:spcAft>
                <a:spcPts val="0"/>
              </a:spcAft>
              <a:buSzPts val="1100"/>
              <a:buChar char="-"/>
            </a:pPr>
            <a:r>
              <a:rPr lang="en"/>
              <a:t>Number of patients who might be infected</a:t>
            </a:r>
            <a:endParaRPr/>
          </a:p>
          <a:p>
            <a:pPr indent="-298450" lvl="0" marL="457200" rtl="0" algn="l">
              <a:lnSpc>
                <a:spcPct val="115000"/>
              </a:lnSpc>
              <a:spcBef>
                <a:spcPts val="0"/>
              </a:spcBef>
              <a:spcAft>
                <a:spcPts val="0"/>
              </a:spcAft>
              <a:buSzPts val="1100"/>
              <a:buChar char="-"/>
            </a:pPr>
            <a:r>
              <a:rPr lang="en"/>
              <a:t>Number of patients who have been cured</a:t>
            </a:r>
            <a:endParaRPr/>
          </a:p>
          <a:p>
            <a:pPr indent="-298450" lvl="0" marL="457200" rtl="0" algn="l">
              <a:lnSpc>
                <a:spcPct val="115000"/>
              </a:lnSpc>
              <a:spcBef>
                <a:spcPts val="0"/>
              </a:spcBef>
              <a:spcAft>
                <a:spcPts val="0"/>
              </a:spcAft>
              <a:buSzPts val="1100"/>
              <a:buChar char="-"/>
            </a:pPr>
            <a:r>
              <a:rPr lang="en"/>
              <a:t>Number of patients who are severely ill</a:t>
            </a:r>
            <a:endParaRPr/>
          </a:p>
          <a:p>
            <a:pPr indent="-298450" lvl="0" marL="457200" rtl="0" algn="l">
              <a:lnSpc>
                <a:spcPct val="115000"/>
              </a:lnSpc>
              <a:spcBef>
                <a:spcPts val="0"/>
              </a:spcBef>
              <a:spcAft>
                <a:spcPts val="0"/>
              </a:spcAft>
              <a:buSzPts val="1100"/>
              <a:buChar char="-"/>
            </a:pPr>
            <a:r>
              <a:rPr lang="en"/>
              <a:t>Number of death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fdb3ad6ba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fdb3ad6ba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data will come from baidu.com. Baidu is a Chinese multinational technology company specialized in artificial intelligence and is the largest internet company in China. Baidu has created an epidemic map which shows the real-time locations of confirmed and suspected coronavirus cases daily.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My second resource is the Johns Hopkins CSSE map. The online dashboard from Johns Hopkins uses CDC and WHO data to track the outbreak in real time.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fdb3ad6ba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fdb3ad6ba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 am planning to use the Susceptible-Infected-Recovered (SIR) model. An SIR model is an epidemiological model that computes the theoretical number of people infected with a contagious illness in a closed population over time. The SIR model was used during the Ebola outbreak in west Africa.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Reference:</a:t>
            </a:r>
            <a:endParaRPr/>
          </a:p>
          <a:p>
            <a:pPr indent="0" lvl="0" marL="0" rtl="0" algn="l">
              <a:lnSpc>
                <a:spcPct val="115000"/>
              </a:lnSpc>
              <a:spcBef>
                <a:spcPts val="0"/>
              </a:spcBef>
              <a:spcAft>
                <a:spcPts val="0"/>
              </a:spcAft>
              <a:buNone/>
            </a:pPr>
            <a:r>
              <a:rPr lang="en" u="sng">
                <a:solidFill>
                  <a:srgbClr val="1155CC"/>
                </a:solidFill>
                <a:hlinkClick r:id="rId2"/>
              </a:rPr>
              <a:t>http://mathworld.wolfram.com/SIRModel.html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fdb3ad6ba_0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fdb3ad6ba_0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possible uncertainties come from couple sources. First, China Center for Disease Control and Prevention changes their data collection method from time to time, which causes uncertainties in our data sources. However, I have no immediate resolution to the data source since Baidu is the only public published data from the government we could use as for now.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Another uncertainty that I have includes any action from the Chinese government side. Chinese government has already taken severe control in Hubei, China. The lockdown of the city of Wuhan changes the way the disease could spread around the city. In addition, Chinese government had pledged to build a hospital within 10 days for the deceased people. If we increase the number of domestic and international medical support, we could certainly alleviate the current outbreak situation. In addition, the Chinese government might take other actions to lock down its nearby cities. If they did, the amount of death toll will certainly be lowered.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fdb3ad6ba_0_2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fdb3ad6ba_0_2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 want to predict the toll of disease and death in the future 2-3 months. Due to Coronavirus, a number of travel bans have been generated for Chinese citizens. For example, many universities have sanctioned travel bans to and from China. Inside China, the city of Wuhan is still being locked down. It would be crucial to understand from the data model on a potential time expectancy of the lock down and timeframe of the travel ban.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Big Data Analysis on the Impact of Coronavirus</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Julia Huang</a:t>
            </a:r>
            <a:endParaRPr/>
          </a:p>
          <a:p>
            <a:pPr indent="0" lvl="0" marL="0" rtl="0" algn="l">
              <a:spcBef>
                <a:spcPts val="0"/>
              </a:spcBef>
              <a:spcAft>
                <a:spcPts val="0"/>
              </a:spcAft>
              <a:buNone/>
            </a:pPr>
            <a:r>
              <a:rPr lang="en"/>
              <a:t>Data Analytics A5 S20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idx="1" type="subTitle"/>
          </p:nvPr>
        </p:nvSpPr>
        <p:spPr>
          <a:xfrm>
            <a:off x="755850" y="415775"/>
            <a:ext cx="4255500" cy="69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latin typeface="Arial"/>
                <a:ea typeface="Arial"/>
                <a:cs typeface="Arial"/>
                <a:sym typeface="Arial"/>
              </a:rPr>
              <a:t>Problem Area</a:t>
            </a:r>
            <a:endParaRPr b="1" sz="30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FFFFFF"/>
                </a:solidFill>
                <a:latin typeface="Arial"/>
                <a:ea typeface="Arial"/>
                <a:cs typeface="Arial"/>
                <a:sym typeface="Arial"/>
              </a:rPr>
              <a:t> </a:t>
            </a:r>
            <a:endParaRPr b="1" sz="12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b="1" lang="en" sz="1700">
                <a:solidFill>
                  <a:srgbClr val="FFFFFF"/>
                </a:solidFill>
                <a:latin typeface="Arial"/>
                <a:ea typeface="Arial"/>
                <a:cs typeface="Arial"/>
                <a:sym typeface="Arial"/>
              </a:rPr>
              <a:t>Number of patients who are infected by Coronavirus</a:t>
            </a:r>
            <a:endParaRPr b="1"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b="1" lang="en" sz="1700">
                <a:solidFill>
                  <a:srgbClr val="FFFFFF"/>
                </a:solidFill>
                <a:latin typeface="Arial"/>
                <a:ea typeface="Arial"/>
                <a:cs typeface="Arial"/>
                <a:sym typeface="Arial"/>
              </a:rPr>
              <a:t>Number of patients who might be infected</a:t>
            </a:r>
            <a:endParaRPr b="1"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b="1" lang="en" sz="1700">
                <a:solidFill>
                  <a:srgbClr val="FFFFFF"/>
                </a:solidFill>
                <a:latin typeface="Arial"/>
                <a:ea typeface="Arial"/>
                <a:cs typeface="Arial"/>
                <a:sym typeface="Arial"/>
              </a:rPr>
              <a:t>Number of patients who have been cured</a:t>
            </a:r>
            <a:endParaRPr b="1"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b="1" lang="en" sz="1700">
                <a:solidFill>
                  <a:srgbClr val="FFFFFF"/>
                </a:solidFill>
                <a:latin typeface="Arial"/>
                <a:ea typeface="Arial"/>
                <a:cs typeface="Arial"/>
                <a:sym typeface="Arial"/>
              </a:rPr>
              <a:t>Number of patients who are severely ill</a:t>
            </a:r>
            <a:endParaRPr b="1" sz="1700">
              <a:solidFill>
                <a:srgbClr val="FFFFFF"/>
              </a:solidFill>
              <a:latin typeface="Arial"/>
              <a:ea typeface="Arial"/>
              <a:cs typeface="Arial"/>
              <a:sym typeface="Arial"/>
            </a:endParaRPr>
          </a:p>
          <a:p>
            <a:pPr indent="-336550" lvl="0" marL="457200" rtl="0" algn="l">
              <a:lnSpc>
                <a:spcPct val="115000"/>
              </a:lnSpc>
              <a:spcBef>
                <a:spcPts val="0"/>
              </a:spcBef>
              <a:spcAft>
                <a:spcPts val="0"/>
              </a:spcAft>
              <a:buClr>
                <a:srgbClr val="FFFFFF"/>
              </a:buClr>
              <a:buSzPts val="1700"/>
              <a:buFont typeface="Arial"/>
              <a:buChar char="-"/>
            </a:pPr>
            <a:r>
              <a:rPr b="1" lang="en" sz="1700">
                <a:solidFill>
                  <a:srgbClr val="FFFFFF"/>
                </a:solidFill>
                <a:latin typeface="Arial"/>
                <a:ea typeface="Arial"/>
                <a:cs typeface="Arial"/>
                <a:sym typeface="Arial"/>
              </a:rPr>
              <a:t>Number of death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824000" y="1613825"/>
            <a:ext cx="60849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 Source:</a:t>
            </a:r>
            <a:endParaRPr/>
          </a:p>
          <a:p>
            <a:pPr indent="0" lvl="0" marL="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Baidu.com</a:t>
            </a:r>
            <a:endParaRPr/>
          </a:p>
          <a:p>
            <a:pPr indent="-457200" lvl="0" marL="457200" rtl="0" algn="l">
              <a:spcBef>
                <a:spcPts val="0"/>
              </a:spcBef>
              <a:spcAft>
                <a:spcPts val="0"/>
              </a:spcAft>
              <a:buSzPts val="3600"/>
              <a:buAutoNum type="arabicPeriod"/>
            </a:pPr>
            <a:r>
              <a:rPr lang="en"/>
              <a:t>Johns Hopkins CSSE Map</a:t>
            </a:r>
            <a:endParaRPr/>
          </a:p>
          <a:p>
            <a:pPr indent="0" lvl="0" marL="0" rtl="0" algn="l">
              <a:spcBef>
                <a:spcPts val="0"/>
              </a:spcBef>
              <a:spcAft>
                <a:spcPts val="0"/>
              </a:spcAft>
              <a:buNone/>
            </a:pPr>
            <a:r>
              <a:t/>
            </a:r>
            <a:endParaRPr/>
          </a:p>
        </p:txBody>
      </p:sp>
      <p:sp>
        <p:nvSpPr>
          <p:cNvPr id="289" name="Google Shape;289;p1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0" name="Google Shape;290;p15"/>
          <p:cNvPicPr preferRelativeResize="0"/>
          <p:nvPr/>
        </p:nvPicPr>
        <p:blipFill>
          <a:blip r:embed="rId3">
            <a:alphaModFix/>
          </a:blip>
          <a:stretch>
            <a:fillRect/>
          </a:stretch>
        </p:blipFill>
        <p:spPr>
          <a:xfrm>
            <a:off x="5432800" y="67713"/>
            <a:ext cx="3480900" cy="2684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824000" y="10799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6" name="Google Shape;296;p16"/>
          <p:cNvSpPr txBox="1"/>
          <p:nvPr>
            <p:ph idx="1" type="subTitle"/>
          </p:nvPr>
        </p:nvSpPr>
        <p:spPr>
          <a:xfrm>
            <a:off x="824000" y="2155225"/>
            <a:ext cx="70197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The Susceptible-Infected-Recovered (SIR) model</a:t>
            </a:r>
            <a:endParaRPr b="1" sz="2000"/>
          </a:p>
        </p:txBody>
      </p:sp>
      <p:pic>
        <p:nvPicPr>
          <p:cNvPr id="297" name="Google Shape;297;p16"/>
          <p:cNvPicPr preferRelativeResize="0"/>
          <p:nvPr/>
        </p:nvPicPr>
        <p:blipFill>
          <a:blip r:embed="rId3">
            <a:alphaModFix/>
          </a:blip>
          <a:stretch>
            <a:fillRect/>
          </a:stretch>
        </p:blipFill>
        <p:spPr>
          <a:xfrm>
            <a:off x="152400" y="3298363"/>
            <a:ext cx="8839201" cy="1092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824000" y="523350"/>
            <a:ext cx="6234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Apply the Model</a:t>
            </a:r>
            <a:endParaRPr/>
          </a:p>
          <a:p>
            <a:pPr indent="457200" lvl="0" marL="457200" rtl="0" algn="l">
              <a:spcBef>
                <a:spcPts val="0"/>
              </a:spcBef>
              <a:spcAft>
                <a:spcPts val="0"/>
              </a:spcAft>
              <a:buNone/>
            </a:pPr>
            <a:r>
              <a:rPr lang="en"/>
              <a:t>&amp; Uncertainties </a:t>
            </a:r>
            <a:endParaRPr/>
          </a:p>
          <a:p>
            <a:pPr indent="0" lvl="0" marL="0" rtl="0" algn="l">
              <a:spcBef>
                <a:spcPts val="0"/>
              </a:spcBef>
              <a:spcAft>
                <a:spcPts val="0"/>
              </a:spcAft>
              <a:buNone/>
            </a:pPr>
            <a:r>
              <a:t/>
            </a:r>
            <a:endParaRPr/>
          </a:p>
        </p:txBody>
      </p:sp>
      <p:sp>
        <p:nvSpPr>
          <p:cNvPr id="303" name="Google Shape;303;p17"/>
          <p:cNvSpPr txBox="1"/>
          <p:nvPr>
            <p:ph idx="1" type="subTitle"/>
          </p:nvPr>
        </p:nvSpPr>
        <p:spPr>
          <a:xfrm>
            <a:off x="824000" y="3108625"/>
            <a:ext cx="71823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Uncertainties #1: Data collection method</a:t>
            </a:r>
            <a:endParaRPr b="1" sz="1900"/>
          </a:p>
          <a:p>
            <a:pPr indent="0" lvl="0" marL="0" rtl="0" algn="l">
              <a:spcBef>
                <a:spcPts val="0"/>
              </a:spcBef>
              <a:spcAft>
                <a:spcPts val="0"/>
              </a:spcAft>
              <a:buNone/>
            </a:pPr>
            <a:r>
              <a:rPr b="1" lang="en" sz="1900"/>
              <a:t>Uncertainties #2: Chinese Government Action</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85675" y="500625"/>
            <a:ext cx="7502100" cy="18729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rPr lang="en"/>
              <a:t>Potential Outcomes on the Data Analytics</a:t>
            </a:r>
            <a:endParaRPr/>
          </a:p>
          <a:p>
            <a:pPr indent="0" lvl="0" marL="0" rtl="0" algn="l">
              <a:spcBef>
                <a:spcPts val="0"/>
              </a:spcBef>
              <a:spcAft>
                <a:spcPts val="0"/>
              </a:spcAft>
              <a:buNone/>
            </a:pPr>
            <a:r>
              <a:t/>
            </a:r>
            <a:endParaRPr/>
          </a:p>
        </p:txBody>
      </p:sp>
      <p:sp>
        <p:nvSpPr>
          <p:cNvPr id="309" name="Google Shape;309;p18"/>
          <p:cNvSpPr txBox="1"/>
          <p:nvPr>
            <p:ph idx="1" type="subTitle"/>
          </p:nvPr>
        </p:nvSpPr>
        <p:spPr>
          <a:xfrm>
            <a:off x="824000" y="2155475"/>
            <a:ext cx="7182300" cy="1105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b="1" lang="en" sz="1900"/>
              <a:t>Potential time </a:t>
            </a:r>
            <a:r>
              <a:rPr b="1" lang="en" sz="1900"/>
              <a:t>expectancy</a:t>
            </a:r>
            <a:r>
              <a:rPr b="1" lang="en" sz="1900"/>
              <a:t> on the outbreak</a:t>
            </a:r>
            <a:endParaRPr b="1" sz="1900"/>
          </a:p>
          <a:p>
            <a:pPr indent="-349250" lvl="0" marL="457200" rtl="0" algn="l">
              <a:spcBef>
                <a:spcPts val="0"/>
              </a:spcBef>
              <a:spcAft>
                <a:spcPts val="0"/>
              </a:spcAft>
              <a:buSzPts val="1900"/>
              <a:buAutoNum type="arabicPeriod"/>
            </a:pPr>
            <a:r>
              <a:rPr b="1" lang="en" sz="1900"/>
              <a:t>A timeframe on the Wuhan lockdown</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